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84" r:id="rId3"/>
    <p:sldId id="271" r:id="rId4"/>
    <p:sldId id="275" r:id="rId5"/>
    <p:sldId id="285" r:id="rId6"/>
  </p:sldIdLst>
  <p:sldSz cx="12192000" cy="6858000"/>
  <p:notesSz cx="6858000" cy="9144000"/>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NGER Christina" initials="LC" lastIdx="1" clrIdx="0">
    <p:extLst>
      <p:ext uri="{19B8F6BF-5375-455C-9EA6-DF929625EA0E}">
        <p15:presenceInfo xmlns:p15="http://schemas.microsoft.com/office/powerpoint/2012/main" userId="S-1-5-21-3637208745-3825800285-422149103-1186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D86"/>
    <a:srgbClr val="005DA2"/>
    <a:srgbClr val="0062AC"/>
    <a:srgbClr val="0067B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p:cViewPr varScale="1">
        <p:scale>
          <a:sx n="51" d="100"/>
          <a:sy n="51" d="100"/>
        </p:scale>
        <p:origin x="780"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126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1126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126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4E2D2A46-31D4-42C3-9BFC-281959225605}" type="slidenum">
              <a:rPr lang="en-US"/>
              <a:pPr>
                <a:defRPr/>
              </a:pPr>
              <a:t>‹#›</a:t>
            </a:fld>
            <a:endParaRPr lang="en-US"/>
          </a:p>
        </p:txBody>
      </p:sp>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644B3A36-662B-4E53-B902-E6976A1277D8}" type="slidenum">
              <a:rPr lang="en-US" sz="1200"/>
              <a:pPr eaLnBrk="1" hangingPunct="1"/>
              <a:t>1</a:t>
            </a:fld>
            <a:endParaRPr lang="en-US" sz="1200"/>
          </a:p>
        </p:txBody>
      </p:sp>
      <p:sp>
        <p:nvSpPr>
          <p:cNvPr id="6147" name="Rectangle 2"/>
          <p:cNvSpPr>
            <a:spLocks noGrp="1" noRot="1" noChangeAspect="1" noChangeArrowheads="1" noTextEdit="1"/>
          </p:cNvSpPr>
          <p:nvPr>
            <p:ph type="sldImg"/>
          </p:nvPr>
        </p:nvSpPr>
        <p:spPr>
          <a:xfrm>
            <a:off x="381000" y="685800"/>
            <a:ext cx="6096000" cy="3429000"/>
          </a:xfrm>
          <a:ln/>
        </p:spPr>
      </p:sp>
      <p:sp>
        <p:nvSpPr>
          <p:cNvPr id="6148"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1709947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2</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406334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3</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3478178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4</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2046476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5</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39601422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2130426"/>
            <a:ext cx="10363200" cy="1470025"/>
          </a:xfrm>
        </p:spPr>
        <p:txBody>
          <a:bodyPr/>
          <a:lstStyle>
            <a:lvl1pPr>
              <a:defRPr/>
            </a:lvl1pPr>
          </a:lstStyle>
          <a:p>
            <a:pPr lvl="0"/>
            <a:r>
              <a:rPr lang="en-US" noProof="0"/>
              <a:t>Click to edit Master title style</a:t>
            </a:r>
          </a:p>
        </p:txBody>
      </p:sp>
      <p:sp>
        <p:nvSpPr>
          <p:cNvPr id="3075" name="Rectangle 3"/>
          <p:cNvSpPr>
            <a:spLocks noGrp="1" noChangeArrowheads="1"/>
          </p:cNvSpPr>
          <p:nvPr>
            <p:ph type="subTitle" idx="1"/>
          </p:nvPr>
        </p:nvSpPr>
        <p:spPr>
          <a:xfrm>
            <a:off x="912284" y="3860800"/>
            <a:ext cx="8534400" cy="1752600"/>
          </a:xfrm>
        </p:spPr>
        <p:txBody>
          <a:bodyPr/>
          <a:lstStyle>
            <a:lvl1pPr marL="0" indent="0">
              <a:buFontTx/>
              <a:buNone/>
              <a:defRPr/>
            </a:lvl1pPr>
          </a:lstStyle>
          <a:p>
            <a:pPr lvl="0"/>
            <a:r>
              <a:rPr lang="en-US" noProof="0"/>
              <a:t>Click to edit Master subtitle style</a:t>
            </a: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DA79EEDA-9492-4994-BB18-1005CD6866B1}" type="slidenum">
              <a:rPr lang="en-US"/>
              <a:pPr>
                <a:defRPr/>
              </a:pPr>
              <a:t>‹#›</a:t>
            </a:fld>
            <a:endParaRPr lang="en-US"/>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609600" y="1773239"/>
            <a:ext cx="53848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6197600" y="1773239"/>
            <a:ext cx="53848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CH"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773239"/>
            <a:ext cx="109728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9347200" y="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22" name="fr" descr="  "/>
          <p:cNvSpPr txBox="1"/>
          <p:nvPr userDrawn="1"/>
        </p:nvSpPr>
        <p:spPr>
          <a:xfrm>
            <a:off x="0" y="6537960"/>
            <a:ext cx="12192000" cy="223138"/>
          </a:xfrm>
          <a:prstGeom prst="rect">
            <a:avLst/>
          </a:prstGeom>
          <a:noFill/>
        </p:spPr>
        <p:txBody>
          <a:bodyPr vert="horz" rtlCol="0">
            <a:spAutoFit/>
          </a:bodyPr>
          <a:lstStyle/>
          <a:p>
            <a:pPr algn="r"/>
            <a:r>
              <a:rPr lang="en-US" sz="850" b="0" i="0" u="none" baseline="0" smtClean="0">
                <a:solidFill>
                  <a:srgbClr val="000000"/>
                </a:solidFill>
                <a:latin typeface="Microsoft Sans Serif" panose="020B0604020202020204" pitchFamily="34" charset="0"/>
              </a:rPr>
              <a:t>  </a:t>
            </a:r>
            <a:endParaRPr lang="en-US" sz="850" b="0" i="0" u="none" baseline="0">
              <a:solidFill>
                <a:srgbClr val="000000"/>
              </a:solidFill>
              <a:latin typeface="Microsoft Sans Serif"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2743201" y="4183063"/>
            <a:ext cx="4937125" cy="1333500"/>
          </a:xfrm>
          <a:noFill/>
        </p:spPr>
        <p:txBody>
          <a:bodyPr/>
          <a:lstStyle/>
          <a:p>
            <a:pPr eaLnBrk="1" hangingPunct="1"/>
            <a:r>
              <a:rPr lang="en-US" sz="3000" b="1" dirty="0">
                <a:solidFill>
                  <a:srgbClr val="00408C"/>
                </a:solidFill>
                <a:ea typeface="ヒラギノ角ゴ Pro W3" pitchFamily="1" charset="-128"/>
              </a:rPr>
              <a:t>Toolkit on Preservation</a:t>
            </a:r>
          </a:p>
          <a:p>
            <a:pPr eaLnBrk="1" hangingPunct="1"/>
            <a:r>
              <a:rPr lang="en-US" sz="2600" dirty="0">
                <a:solidFill>
                  <a:srgbClr val="00408C"/>
                </a:solidFill>
                <a:ea typeface="ヒラギノ角ゴ Pro W3" pitchFamily="1" charset="-128"/>
              </a:rPr>
              <a:t>Background and Introductory Remarks</a:t>
            </a:r>
          </a:p>
        </p:txBody>
      </p:sp>
      <p:sp>
        <p:nvSpPr>
          <p:cNvPr id="3075" name="Text Box 5"/>
          <p:cNvSpPr txBox="1">
            <a:spLocks noChangeArrowheads="1"/>
          </p:cNvSpPr>
          <p:nvPr/>
        </p:nvSpPr>
        <p:spPr bwMode="auto">
          <a:xfrm>
            <a:off x="7773989" y="5253039"/>
            <a:ext cx="2147887" cy="727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a:lnSpc>
                <a:spcPct val="40000"/>
              </a:lnSpc>
            </a:pPr>
            <a:r>
              <a:rPr lang="en-US" sz="1300" dirty="0">
                <a:solidFill>
                  <a:srgbClr val="3399FF"/>
                </a:solidFill>
                <a:latin typeface="Arial Black" pitchFamily="34" charset="0"/>
                <a:ea typeface="ヒラギノ角ゴ Pro W3" pitchFamily="1" charset="-128"/>
              </a:rPr>
              <a:t>SCCR/43</a:t>
            </a:r>
          </a:p>
          <a:p>
            <a:pPr>
              <a:lnSpc>
                <a:spcPct val="40000"/>
              </a:lnSpc>
            </a:pPr>
            <a:r>
              <a:rPr lang="en-US" sz="1300" dirty="0">
                <a:solidFill>
                  <a:srgbClr val="3399FF"/>
                </a:solidFill>
                <a:latin typeface="Arial Black" pitchFamily="34" charset="0"/>
                <a:ea typeface="ヒラギノ角ゴ Pro W3" pitchFamily="1" charset="-128"/>
              </a:rPr>
              <a:t>Geneva</a:t>
            </a:r>
          </a:p>
          <a:p>
            <a:pPr>
              <a:lnSpc>
                <a:spcPct val="40000"/>
              </a:lnSpc>
            </a:pPr>
            <a:r>
              <a:rPr lang="en-US" sz="1300" dirty="0">
                <a:solidFill>
                  <a:srgbClr val="3399FF"/>
                </a:solidFill>
                <a:latin typeface="Arial Black" pitchFamily="34" charset="0"/>
                <a:ea typeface="ヒラギノ角ゴ Pro W3" pitchFamily="1" charset="-128"/>
              </a:rPr>
              <a:t>March</a:t>
            </a:r>
          </a:p>
          <a:p>
            <a:pPr>
              <a:lnSpc>
                <a:spcPct val="40000"/>
              </a:lnSpc>
            </a:pPr>
            <a:r>
              <a:rPr lang="en-US" sz="1300" dirty="0">
                <a:solidFill>
                  <a:srgbClr val="3399FF"/>
                </a:solidFill>
                <a:latin typeface="Arial Black" pitchFamily="34" charset="0"/>
                <a:ea typeface="ヒラギノ角ゴ Pro W3" pitchFamily="1" charset="-128"/>
              </a:rPr>
              <a:t>2023</a:t>
            </a:r>
          </a:p>
        </p:txBody>
      </p:sp>
      <p:sp>
        <p:nvSpPr>
          <p:cNvPr id="3076" name="Rectangle 6"/>
          <p:cNvSpPr>
            <a:spLocks noChangeArrowheads="1"/>
          </p:cNvSpPr>
          <p:nvPr/>
        </p:nvSpPr>
        <p:spPr bwMode="auto">
          <a:xfrm>
            <a:off x="2438400" y="3810000"/>
            <a:ext cx="381000" cy="381000"/>
          </a:xfrm>
          <a:prstGeom prst="rect">
            <a:avLst/>
          </a:prstGeom>
          <a:solidFill>
            <a:srgbClr val="3399FF"/>
          </a:solidFill>
          <a:ln>
            <a:noFill/>
          </a:ln>
          <a:extLst>
            <a:ext uri="{91240B29-F687-4F45-9708-019B960494DF}">
              <a14:hiddenLine xmlns:a14="http://schemas.microsoft.com/office/drawing/2010/main" w="0">
                <a:solidFill>
                  <a:schemeClr val="tx1"/>
                </a:solidFill>
                <a:miter lim="800000"/>
                <a:headEnd/>
                <a:tailEnd/>
              </a14:hiddenLine>
            </a:ext>
          </a:extLst>
        </p:spPr>
        <p:txBody>
          <a:bodyPr wrap="none" anchor="ctr"/>
          <a:lstStyle/>
          <a:p>
            <a:endParaRPr lang="fr-CH"/>
          </a:p>
        </p:txBody>
      </p:sp>
      <p:sp>
        <p:nvSpPr>
          <p:cNvPr id="3077" name="Rectangle 7"/>
          <p:cNvSpPr>
            <a:spLocks noChangeArrowheads="1"/>
          </p:cNvSpPr>
          <p:nvPr/>
        </p:nvSpPr>
        <p:spPr bwMode="auto">
          <a:xfrm>
            <a:off x="2754313" y="5805489"/>
            <a:ext cx="6934200" cy="3667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spcBef>
                <a:spcPct val="20000"/>
              </a:spcBef>
            </a:pPr>
            <a:r>
              <a:rPr lang="en-US" sz="1800" dirty="0">
                <a:solidFill>
                  <a:srgbClr val="00408C"/>
                </a:solidFill>
                <a:ea typeface="ヒラギノ角ゴ Pro W3" pitchFamily="1" charset="-128"/>
              </a:rPr>
              <a:t>David Sutton</a:t>
            </a:r>
          </a:p>
          <a:p>
            <a:pPr>
              <a:spcBef>
                <a:spcPct val="20000"/>
              </a:spcBef>
            </a:pPr>
            <a:r>
              <a:rPr lang="en-US" sz="1800" dirty="0">
                <a:solidFill>
                  <a:srgbClr val="00408C"/>
                </a:solidFill>
                <a:ea typeface="ヒラギノ角ゴ Pro W3" pitchFamily="1" charset="-128"/>
              </a:rPr>
              <a:t>Director of Research Projects, University of Reading Library, UK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Background: Building upon Good Work Already Done</a:t>
            </a:r>
          </a:p>
        </p:txBody>
      </p:sp>
      <p:sp>
        <p:nvSpPr>
          <p:cNvPr id="4099" name="Rectangle 3"/>
          <p:cNvSpPr>
            <a:spLocks noGrp="1" noChangeArrowheads="1"/>
          </p:cNvSpPr>
          <p:nvPr>
            <p:ph type="body" idx="1"/>
          </p:nvPr>
        </p:nvSpPr>
        <p:spPr>
          <a:xfrm>
            <a:off x="533400" y="1295400"/>
            <a:ext cx="11125200" cy="5029199"/>
          </a:xfrm>
        </p:spPr>
        <p:txBody>
          <a:bodyPr/>
          <a:lstStyle/>
          <a:p>
            <a:pPr eaLnBrk="1" hangingPunct="1">
              <a:buFontTx/>
              <a:buNone/>
            </a:pPr>
            <a:r>
              <a:rPr lang="en-US" dirty="0"/>
              <a:t>In 2019, an SCCR session was followed by three regional </a:t>
            </a:r>
            <a:r>
              <a:rPr lang="en-US" dirty="0" smtClean="0"/>
              <a:t>seminars and an International Conference, </a:t>
            </a:r>
            <a:r>
              <a:rPr lang="en-US" dirty="0"/>
              <a:t>with wide-ranging discussion. The 2019 </a:t>
            </a:r>
            <a:r>
              <a:rPr lang="en-US" dirty="0" smtClean="0"/>
              <a:t>regional seminars </a:t>
            </a:r>
            <a:r>
              <a:rPr lang="en-US" dirty="0"/>
              <a:t>were held in:</a:t>
            </a:r>
          </a:p>
          <a:p>
            <a:pPr eaLnBrk="1" hangingPunct="1">
              <a:lnSpc>
                <a:spcPts val="1400"/>
              </a:lnSpc>
              <a:spcBef>
                <a:spcPts val="0"/>
              </a:spcBef>
              <a:buFontTx/>
              <a:buNone/>
            </a:pPr>
            <a:endParaRPr lang="en-US" dirty="0"/>
          </a:p>
          <a:p>
            <a:pPr eaLnBrk="1" hangingPunct="1"/>
            <a:r>
              <a:rPr lang="en-US" dirty="0"/>
              <a:t>Singapore</a:t>
            </a:r>
          </a:p>
          <a:p>
            <a:pPr eaLnBrk="1" hangingPunct="1"/>
            <a:r>
              <a:rPr lang="en-US" dirty="0"/>
              <a:t>Nairobi</a:t>
            </a:r>
          </a:p>
          <a:p>
            <a:pPr eaLnBrk="1" hangingPunct="1"/>
            <a:r>
              <a:rPr lang="en-US" dirty="0"/>
              <a:t>Santo Domingo</a:t>
            </a:r>
          </a:p>
          <a:p>
            <a:pPr marL="0" indent="0" eaLnBrk="1" hangingPunct="1">
              <a:lnSpc>
                <a:spcPts val="2000"/>
              </a:lnSpc>
              <a:spcBef>
                <a:spcPts val="0"/>
              </a:spcBef>
              <a:buNone/>
            </a:pPr>
            <a:endParaRPr lang="en-US" dirty="0"/>
          </a:p>
          <a:p>
            <a:pPr marL="0" indent="0" eaLnBrk="1" hangingPunct="1">
              <a:buNone/>
            </a:pPr>
            <a:r>
              <a:rPr lang="en-US" dirty="0"/>
              <a:t>Key topics in the seminars included:</a:t>
            </a:r>
          </a:p>
          <a:p>
            <a:pPr marL="0" indent="0" eaLnBrk="1" hangingPunct="1">
              <a:lnSpc>
                <a:spcPts val="1800"/>
              </a:lnSpc>
              <a:spcBef>
                <a:spcPts val="0"/>
              </a:spcBef>
              <a:buNone/>
            </a:pPr>
            <a:endParaRPr lang="en-US" dirty="0"/>
          </a:p>
          <a:p>
            <a:pPr eaLnBrk="1" hangingPunct="1"/>
            <a:r>
              <a:rPr lang="en-US" dirty="0"/>
              <a:t>Preservation copying</a:t>
            </a:r>
          </a:p>
          <a:p>
            <a:pPr eaLnBrk="1" hangingPunct="1"/>
            <a:r>
              <a:rPr lang="en-US" dirty="0"/>
              <a:t>Access to heritage materials</a:t>
            </a:r>
          </a:p>
          <a:p>
            <a:pPr eaLnBrk="1" hangingPunct="1"/>
            <a:r>
              <a:rPr lang="en-US" dirty="0"/>
              <a:t>The importance of cross-border working, across differing legislations</a:t>
            </a:r>
          </a:p>
          <a:p>
            <a:pPr marL="0" indent="0" eaLnBrk="1" hangingPunct="1">
              <a:buNone/>
            </a:pPr>
            <a:endParaRPr lang="en-US" dirty="0"/>
          </a:p>
        </p:txBody>
      </p:sp>
    </p:spTree>
    <p:extLst>
      <p:ext uri="{BB962C8B-B14F-4D97-AF65-F5344CB8AC3E}">
        <p14:creationId xmlns:p14="http://schemas.microsoft.com/office/powerpoint/2010/main" val="1255399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Introduction: Beginning With Preservation Copying</a:t>
            </a:r>
          </a:p>
        </p:txBody>
      </p:sp>
      <p:sp>
        <p:nvSpPr>
          <p:cNvPr id="4099" name="Rectangle 3"/>
          <p:cNvSpPr>
            <a:spLocks noGrp="1" noChangeArrowheads="1"/>
          </p:cNvSpPr>
          <p:nvPr>
            <p:ph type="body" idx="1"/>
          </p:nvPr>
        </p:nvSpPr>
        <p:spPr>
          <a:xfrm>
            <a:off x="609600" y="1295401"/>
            <a:ext cx="10972800" cy="4830764"/>
          </a:xfrm>
        </p:spPr>
        <p:txBody>
          <a:bodyPr/>
          <a:lstStyle/>
          <a:p>
            <a:pPr>
              <a:buNone/>
            </a:pPr>
            <a:endParaRPr lang="en-US" dirty="0"/>
          </a:p>
          <a:p>
            <a:r>
              <a:rPr lang="en-US" dirty="0"/>
              <a:t>Resuming work which was interrupted by the pandemic</a:t>
            </a:r>
          </a:p>
          <a:p>
            <a:r>
              <a:rPr lang="en-US" dirty="0"/>
              <a:t>A strong desire to see definite outcomes</a:t>
            </a:r>
          </a:p>
          <a:p>
            <a:r>
              <a:rPr lang="en-US" dirty="0"/>
              <a:t>Proceeding step by step</a:t>
            </a:r>
          </a:p>
          <a:p>
            <a:r>
              <a:rPr lang="en-US" dirty="0"/>
              <a:t>Why deal with preservation copying first?</a:t>
            </a:r>
          </a:p>
          <a:p>
            <a:r>
              <a:rPr lang="en-US" dirty="0"/>
              <a:t>Why a toolkit?</a:t>
            </a:r>
          </a:p>
          <a:p>
            <a:pPr eaLnBrk="1" hangingPunct="1"/>
            <a:r>
              <a:rPr lang="en-US" dirty="0"/>
              <a:t>The regional seminars demonstrated that there were good levels of consensus, across sectors, in respect of exceptions and limitations for preservation copying</a:t>
            </a:r>
          </a:p>
          <a:p>
            <a:pPr eaLnBrk="1" hangingPunct="1"/>
            <a:r>
              <a:rPr lang="en-US" dirty="0"/>
              <a:t>An important stakeholder meeting to discuss the Toolkit was held in Geneva in September 2022, again with good levels of consensus</a:t>
            </a:r>
          </a:p>
          <a:p>
            <a:pPr marL="0" indent="0" eaLnBrk="1" hangingPunct="1">
              <a:buNone/>
            </a:pPr>
            <a:endParaRPr lang="en-US" dirty="0"/>
          </a:p>
          <a:p>
            <a:pPr marL="0" indent="0" eaLnBrk="1" hangingPunct="1">
              <a:buNone/>
            </a:pPr>
            <a:endParaRPr lang="en-US" dirty="0"/>
          </a:p>
        </p:txBody>
      </p:sp>
    </p:spTree>
    <p:extLst>
      <p:ext uri="{BB962C8B-B14F-4D97-AF65-F5344CB8AC3E}">
        <p14:creationId xmlns:p14="http://schemas.microsoft.com/office/powerpoint/2010/main" val="14319715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Important Issues Covered by the Toolkit</a:t>
            </a:r>
          </a:p>
        </p:txBody>
      </p:sp>
      <p:sp>
        <p:nvSpPr>
          <p:cNvPr id="4099" name="Rectangle 3"/>
          <p:cNvSpPr>
            <a:spLocks noGrp="1" noChangeArrowheads="1"/>
          </p:cNvSpPr>
          <p:nvPr>
            <p:ph type="body" idx="1"/>
          </p:nvPr>
        </p:nvSpPr>
        <p:spPr>
          <a:xfrm>
            <a:off x="609600" y="1066800"/>
            <a:ext cx="10668000" cy="5059365"/>
          </a:xfrm>
        </p:spPr>
        <p:txBody>
          <a:bodyPr/>
          <a:lstStyle/>
          <a:p>
            <a:pPr eaLnBrk="1" hangingPunct="1">
              <a:buFontTx/>
              <a:buNone/>
            </a:pPr>
            <a:endParaRPr lang="en-US" dirty="0"/>
          </a:p>
          <a:p>
            <a:r>
              <a:rPr lang="en-GB" dirty="0"/>
              <a:t>Describing and explaining key features of preservation programmes</a:t>
            </a:r>
          </a:p>
          <a:p>
            <a:r>
              <a:rPr lang="en-GB" dirty="0"/>
              <a:t>Providing a selection of “best practice” options</a:t>
            </a:r>
          </a:p>
          <a:p>
            <a:r>
              <a:rPr lang="en-GB" dirty="0" smtClean="0"/>
              <a:t>Suggesting </a:t>
            </a:r>
            <a:r>
              <a:rPr lang="en-GB" dirty="0" smtClean="0"/>
              <a:t>novel </a:t>
            </a:r>
            <a:r>
              <a:rPr lang="en-GB" dirty="0"/>
              <a:t>statutory language to address contemporary issues</a:t>
            </a:r>
          </a:p>
          <a:p>
            <a:r>
              <a:rPr lang="en-GB" dirty="0"/>
              <a:t>Noting the urgency of preservation needs for “heritage at risk”</a:t>
            </a:r>
          </a:p>
          <a:p>
            <a:r>
              <a:rPr lang="en-GB" dirty="0"/>
              <a:t>Noting that risk may derive from dramatic events such as war and insurrection, environmental disasters or climate change, but also from everyday concerns and simply the passage of time</a:t>
            </a:r>
          </a:p>
          <a:p>
            <a:r>
              <a:rPr lang="en-GB" dirty="0"/>
              <a:t>Acknowledging the </a:t>
            </a:r>
            <a:r>
              <a:rPr lang="en-GB" dirty="0" smtClean="0"/>
              <a:t>challenges </a:t>
            </a:r>
            <a:r>
              <a:rPr lang="en-GB" dirty="0"/>
              <a:t>associated with “dark archiving”</a:t>
            </a:r>
          </a:p>
          <a:p>
            <a:r>
              <a:rPr lang="en-GB" dirty="0"/>
              <a:t>Acknowledging that the purpose of preservation copying is to maintain the </a:t>
            </a:r>
            <a:r>
              <a:rPr lang="en-GB" dirty="0" smtClean="0"/>
              <a:t>material </a:t>
            </a:r>
            <a:r>
              <a:rPr lang="en-GB" dirty="0" smtClean="0"/>
              <a:t>integrity of </a:t>
            </a:r>
            <a:r>
              <a:rPr lang="en-GB" dirty="0"/>
              <a:t>cultural and heritage </a:t>
            </a:r>
            <a:r>
              <a:rPr lang="en-GB" dirty="0" smtClean="0"/>
              <a:t>collections</a:t>
            </a:r>
            <a:endParaRPr lang="en-US" dirty="0"/>
          </a:p>
        </p:txBody>
      </p:sp>
    </p:spTree>
    <p:extLst>
      <p:ext uri="{BB962C8B-B14F-4D97-AF65-F5344CB8AC3E}">
        <p14:creationId xmlns:p14="http://schemas.microsoft.com/office/powerpoint/2010/main" val="14618722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The Purpose and the Intended Value of the Toolkit</a:t>
            </a:r>
          </a:p>
        </p:txBody>
      </p:sp>
      <p:sp>
        <p:nvSpPr>
          <p:cNvPr id="4099" name="Rectangle 3"/>
          <p:cNvSpPr>
            <a:spLocks noGrp="1" noChangeArrowheads="1"/>
          </p:cNvSpPr>
          <p:nvPr>
            <p:ph type="body" idx="1"/>
          </p:nvPr>
        </p:nvSpPr>
        <p:spPr>
          <a:xfrm>
            <a:off x="609600" y="1295400"/>
            <a:ext cx="10972800" cy="4830765"/>
          </a:xfrm>
        </p:spPr>
        <p:txBody>
          <a:bodyPr/>
          <a:lstStyle/>
          <a:p>
            <a:pPr eaLnBrk="1" hangingPunct="1">
              <a:buFontTx/>
              <a:buNone/>
            </a:pPr>
            <a:endParaRPr lang="en-US" dirty="0"/>
          </a:p>
          <a:p>
            <a:r>
              <a:rPr lang="en-GB" dirty="0"/>
              <a:t>This toolkit seeks to provide intellectual property experts, policymakers, and cultural heritage professionals with suggestions and guidance on how to secure an optimal legal environment for exercising the duty of care in safe and effective conditions. It seeks to identify a path forward to reconcile the duty of care to preserve with the rights and interests of copyright owners, whose works are held in collections  (See Toolkit, page 10)</a:t>
            </a:r>
          </a:p>
          <a:p>
            <a:r>
              <a:rPr lang="en-GB" dirty="0"/>
              <a:t>The intention is to provide solutions in respect of heritage materials which are at risk or are likely to become inaccessible</a:t>
            </a:r>
          </a:p>
          <a:p>
            <a:r>
              <a:rPr lang="en-GB" dirty="0"/>
              <a:t>A key objective of the Toolkit is:</a:t>
            </a:r>
          </a:p>
          <a:p>
            <a:pPr marL="0" indent="0">
              <a:buNone/>
            </a:pPr>
            <a:r>
              <a:rPr lang="en-GB" dirty="0"/>
              <a:t>    Future Proofing Collections and facilitating Anticipatory Preservation</a:t>
            </a:r>
          </a:p>
          <a:p>
            <a:pPr eaLnBrk="1" hangingPunct="1"/>
            <a:endParaRPr lang="en-US" dirty="0"/>
          </a:p>
        </p:txBody>
      </p:sp>
    </p:spTree>
    <p:extLst>
      <p:ext uri="{BB962C8B-B14F-4D97-AF65-F5344CB8AC3E}">
        <p14:creationId xmlns:p14="http://schemas.microsoft.com/office/powerpoint/2010/main" val="3554084001"/>
      </p:ext>
    </p:extLst>
  </p:cSld>
  <p:clrMapOvr>
    <a:masterClrMapping/>
  </p:clrMapOvr>
</p:sld>
</file>

<file path=ppt/theme/theme1.xml><?xml version="1.0" encoding="utf-8"?>
<a:theme xmlns:a="http://schemas.openxmlformats.org/drawingml/2006/main" name="template_english">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template_english</Template>
  <TotalTime>227</TotalTime>
  <Words>397</Words>
  <Application>Microsoft Office PowerPoint</Application>
  <PresentationFormat>Widescreen</PresentationFormat>
  <Paragraphs>49</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Microsoft Sans Serif</vt:lpstr>
      <vt:lpstr>ヒラギノ角ゴ Pro W3</vt:lpstr>
      <vt:lpstr>template_english</vt:lpstr>
      <vt:lpstr>PowerPoint Presentation</vt:lpstr>
      <vt:lpstr>Background: Building upon Good Work Already Done</vt:lpstr>
      <vt:lpstr>Introduction: Beginning With Preservation Copying</vt:lpstr>
      <vt:lpstr>Important Issues Covered by the Toolkit</vt:lpstr>
      <vt:lpstr>The Purpose and the Intended Value of the Toolkit</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MISRA Tanvi</dc:creator>
  <cp:keywords>PUBLIC</cp:keywords>
  <cp:lastModifiedBy>LANGER Christina</cp:lastModifiedBy>
  <cp:revision>70</cp:revision>
  <dcterms:created xsi:type="dcterms:W3CDTF">2019-03-27T19:08:23Z</dcterms:created>
  <dcterms:modified xsi:type="dcterms:W3CDTF">2023-03-12T12:03:10Z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8c3798b7-5cec-423c-a80c-326a3cff522a</vt:lpwstr>
  </property>
  <property fmtid="{D5CDD505-2E9C-101B-9397-08002B2CF9AE}" pid="3" name="TCSClassification">
    <vt:lpwstr>PUBLIC</vt:lpwstr>
  </property>
  <property fmtid="{D5CDD505-2E9C-101B-9397-08002B2CF9AE}" pid="4" name="Classification">
    <vt:lpwstr>Public</vt:lpwstr>
  </property>
  <property fmtid="{D5CDD505-2E9C-101B-9397-08002B2CF9AE}" pid="5" name="VisualMarkings">
    <vt:lpwstr>None</vt:lpwstr>
  </property>
  <property fmtid="{D5CDD505-2E9C-101B-9397-08002B2CF9AE}" pid="6" name="Alignment">
    <vt:lpwstr>Centre</vt:lpwstr>
  </property>
  <property fmtid="{D5CDD505-2E9C-101B-9397-08002B2CF9AE}" pid="7" name="Language">
    <vt:lpwstr>English</vt:lpwstr>
  </property>
</Properties>
</file>