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91" r:id="rId3"/>
    <p:sldId id="279" r:id="rId4"/>
    <p:sldId id="288" r:id="rId5"/>
    <p:sldId id="280" r:id="rId6"/>
    <p:sldId id="295" r:id="rId7"/>
    <p:sldId id="298" r:id="rId8"/>
    <p:sldId id="296" r:id="rId9"/>
    <p:sldId id="297" r:id="rId10"/>
    <p:sldId id="293" r:id="rId11"/>
    <p:sldId id="294" r:id="rId12"/>
    <p:sldId id="259" r:id="rId13"/>
    <p:sldId id="267" r:id="rId14"/>
    <p:sldId id="266" r:id="rId15"/>
    <p:sldId id="265" r:id="rId16"/>
    <p:sldId id="271" r:id="rId17"/>
    <p:sldId id="290" r:id="rId18"/>
    <p:sldId id="292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7E51-835B-41CD-941E-F2BB045F2B8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00DDED7-08F0-4EB3-B887-99BC68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7E51-835B-41CD-941E-F2BB045F2B8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00DDED7-08F0-4EB3-B887-99BC68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4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7E51-835B-41CD-941E-F2BB045F2B8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00DDED7-08F0-4EB3-B887-99BC68B25A7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4093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7E51-835B-41CD-941E-F2BB045F2B8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00DDED7-08F0-4EB3-B887-99BC68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2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7E51-835B-41CD-941E-F2BB045F2B8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00DDED7-08F0-4EB3-B887-99BC68B25A7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690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7E51-835B-41CD-941E-F2BB045F2B8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00DDED7-08F0-4EB3-B887-99BC68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50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7E51-835B-41CD-941E-F2BB045F2B8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DED7-08F0-4EB3-B887-99BC68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92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7E51-835B-41CD-941E-F2BB045F2B8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DED7-08F0-4EB3-B887-99BC68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7E51-835B-41CD-941E-F2BB045F2B8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DED7-08F0-4EB3-B887-99BC68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1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7E51-835B-41CD-941E-F2BB045F2B8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00DDED7-08F0-4EB3-B887-99BC68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7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7E51-835B-41CD-941E-F2BB045F2B8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00DDED7-08F0-4EB3-B887-99BC68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2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7E51-835B-41CD-941E-F2BB045F2B8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00DDED7-08F0-4EB3-B887-99BC68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5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7E51-835B-41CD-941E-F2BB045F2B8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DED7-08F0-4EB3-B887-99BC68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4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7E51-835B-41CD-941E-F2BB045F2B8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DED7-08F0-4EB3-B887-99BC68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8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7E51-835B-41CD-941E-F2BB045F2B8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DED7-08F0-4EB3-B887-99BC68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1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7E51-835B-41CD-941E-F2BB045F2B8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00DDED7-08F0-4EB3-B887-99BC68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27E51-835B-41CD-941E-F2BB045F2B8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00DDED7-08F0-4EB3-B887-99BC68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8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214191-4A45-40D2-8996-DEEE5082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710" y="901148"/>
            <a:ext cx="6586451" cy="49430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AE73AD-7045-45B8-8D86-AD1C63B3A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416" y="2044147"/>
            <a:ext cx="2517866" cy="30177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EDD780-0945-4DFC-9729-4DF61651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709" y="218063"/>
            <a:ext cx="7328452" cy="1809519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i="1" dirty="0"/>
              <a:t>Copyright Exceptions</a:t>
            </a:r>
            <a:br>
              <a:rPr lang="en-US" b="1" i="1" dirty="0"/>
            </a:br>
            <a:r>
              <a:rPr lang="en-US" b="1" i="1" dirty="0"/>
              <a:t>for Archives:</a:t>
            </a:r>
            <a:br>
              <a:rPr lang="en-US" b="1" dirty="0"/>
            </a:br>
            <a:r>
              <a:rPr lang="en-US" b="1" dirty="0">
                <a:solidFill>
                  <a:srgbClr val="C00000"/>
                </a:solidFill>
              </a:rPr>
              <a:t>A Typology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A7332-7231-4292-978E-ED7AC8450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98" y="2464808"/>
            <a:ext cx="2895851" cy="2176461"/>
          </a:xfrm>
          <a:prstGeom prst="rect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C472EF8-F1C9-4D28-85A6-8373A5B783ED}"/>
              </a:ext>
            </a:extLst>
          </p:cNvPr>
          <p:cNvSpPr txBox="1">
            <a:spLocks/>
          </p:cNvSpPr>
          <p:nvPr/>
        </p:nvSpPr>
        <p:spPr>
          <a:xfrm>
            <a:off x="1356692" y="4830416"/>
            <a:ext cx="5777947" cy="202758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</a:rPr>
              <a:t>Kenneth D. Crews</a:t>
            </a:r>
            <a:r>
              <a:rPr lang="en-US" sz="2000" b="1" dirty="0">
                <a:solidFill>
                  <a:srgbClr val="002060"/>
                </a:solidFill>
              </a:rPr>
              <a:t>, J.D., Ph.D.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World Intellectual Property Organization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</a:rPr>
              <a:t>Geneva, Switzerland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</a:rPr>
              <a:t>21 October 2019</a:t>
            </a:r>
          </a:p>
        </p:txBody>
      </p:sp>
    </p:spTree>
    <p:extLst>
      <p:ext uri="{BB962C8B-B14F-4D97-AF65-F5344CB8AC3E}">
        <p14:creationId xmlns:p14="http://schemas.microsoft.com/office/powerpoint/2010/main" val="139471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C36B32E-9A3C-4D44-9C44-8619A153A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8478" y="1895258"/>
            <a:ext cx="14068560" cy="70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BD5414-C65D-4071-A987-89EB804A8F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1548" y="119270"/>
          <a:ext cx="8719931" cy="6626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692">
                  <a:extLst>
                    <a:ext uri="{9D8B030D-6E8A-4147-A177-3AD203B41FA5}">
                      <a16:colId xmlns:a16="http://schemas.microsoft.com/office/drawing/2014/main" val="2391157066"/>
                    </a:ext>
                  </a:extLst>
                </a:gridCol>
                <a:gridCol w="1758591">
                  <a:extLst>
                    <a:ext uri="{9D8B030D-6E8A-4147-A177-3AD203B41FA5}">
                      <a16:colId xmlns:a16="http://schemas.microsoft.com/office/drawing/2014/main" val="2334546425"/>
                    </a:ext>
                  </a:extLst>
                </a:gridCol>
                <a:gridCol w="3132291">
                  <a:extLst>
                    <a:ext uri="{9D8B030D-6E8A-4147-A177-3AD203B41FA5}">
                      <a16:colId xmlns:a16="http://schemas.microsoft.com/office/drawing/2014/main" val="3895117653"/>
                    </a:ext>
                  </a:extLst>
                </a:gridCol>
                <a:gridCol w="2173357">
                  <a:extLst>
                    <a:ext uri="{9D8B030D-6E8A-4147-A177-3AD203B41FA5}">
                      <a16:colId xmlns:a16="http://schemas.microsoft.com/office/drawing/2014/main" val="999758498"/>
                    </a:ext>
                  </a:extLst>
                </a:gridCol>
              </a:tblGrid>
              <a:tr h="1046255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TOPIC: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Preservation of Works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Definition: Copyright exception authorizing archives to make reproductions and other uses of copyrighted works for the primary purpose of preserving the works.</a:t>
                      </a:r>
                    </a:p>
                  </a:txBody>
                  <a:tcPr marL="42653" marR="426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25929"/>
                  </a:ext>
                </a:extLst>
              </a:tr>
              <a:tr h="443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Category of Archive Activity</a:t>
                      </a: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Owner’s Rights Implicated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Elements of Statutory Exceptions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Elements for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Ongoing Consideration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653" marR="42653" marT="0" marB="0"/>
                </a:tc>
                <a:extLst>
                  <a:ext uri="{0D108BD9-81ED-4DB2-BD59-A6C34878D82A}">
                    <a16:rowId xmlns:a16="http://schemas.microsoft.com/office/drawing/2014/main" val="3562653998"/>
                  </a:ext>
                </a:extLst>
              </a:tr>
              <a:tr h="5136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Statutory Provision: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Preservation</a:t>
                      </a:r>
                      <a:r>
                        <a:rPr lang="en-US" sz="1100" dirty="0">
                          <a:effectLst/>
                        </a:rPr>
                        <a:t> of Works for Official Purposes.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Preservation</a:t>
                      </a:r>
                      <a:r>
                        <a:rPr lang="en-US" sz="1100" dirty="0">
                          <a:effectLst/>
                        </a:rPr>
                        <a:t> of Works for Research and Cultural Heritage.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Archives Functions: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Copies to prevent loss.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Copies in response to loss or damage.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Copies for deposit in other archives for security or safekeeping.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Copies for storage of originals to safeguard cultural heritage.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Copies to assure official access and reference.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Copies to add to other specialized collections.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Primary: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Reproduction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Secondary: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Distribution</a:t>
                      </a:r>
                      <a:r>
                        <a:rPr lang="en-US" sz="1100" dirty="0">
                          <a:effectLst/>
                        </a:rPr>
                        <a:t> (if the copies may be loaned by the archive or deposited elsewhere).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Derivatives</a:t>
                      </a:r>
                      <a:r>
                        <a:rPr lang="en-US" sz="1100" dirty="0">
                          <a:effectLst/>
                        </a:rPr>
                        <a:t> (translations and revisions of official documents).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Circumvention</a:t>
                      </a:r>
                      <a:r>
                        <a:rPr lang="en-US" sz="1100" dirty="0">
                          <a:effectLst/>
                        </a:rPr>
                        <a:t> (if the original is secured by TPM).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Moral rights </a:t>
                      </a:r>
                      <a:r>
                        <a:rPr lang="en-US" sz="1100" dirty="0">
                          <a:effectLst/>
                        </a:rPr>
                        <a:t>(protecting integrity and identity of authorship; first publication of unpublished works).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Licensing</a:t>
                      </a:r>
                      <a:r>
                        <a:rPr lang="en-US" sz="1100" dirty="0">
                          <a:effectLst/>
                        </a:rPr>
                        <a:t> and implications for terms of acquisition of works and collections.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Extended collective licensing and implications for uses.</a:t>
                      </a: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Scope of Works: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Audiovisual works.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Published or unpublished works.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Textual and printed works.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Official or institutional documents.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Photographs and images.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Images accompanying textual work.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Audiovisual works.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Music and sound recordings.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Works protected by neighboring rights.</a:t>
                      </a:r>
                    </a:p>
                    <a:p>
                      <a:pPr marL="146685" marR="0" indent="-1466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146685" marR="0" indent="-1466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Condition of the Works: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Copying regardless of condition to prevent loss of official archives.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Copying regardless of condition of unpublished works to prevent loss of unique items.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Copying of works that are damaged, etc. (see library typology).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Orphan works (especially prevalent in archives).</a:t>
                      </a:r>
                    </a:p>
                    <a:p>
                      <a:pPr marL="203835" marR="0" indent="-2038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203835" marR="0" indent="-2038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Purpose of Use: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Preservation.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Official access.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Add to collections.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Add to collections of another archive as a safe haven.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Add to collections of another archive to combine split collections.</a:t>
                      </a: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Application of digital technology.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Implications of public domain for public sector documents.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Implications of longer duration for some works (e.g., Crown copyright).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Number of copies allowed to be made.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Permitted uses of the copies by the archive or by researchers.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Simultaneous availability of the original and the copy.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Authority for cross-border transfers of works or copies to readers.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Making copies of works for safekeeping before lending or exporting originals.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Liability for subsequent activity by users.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Liability protection for archives.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Extent of proof or documentation of compliance with statute.</a:t>
                      </a:r>
                    </a:p>
                  </a:txBody>
                  <a:tcPr marL="42653" marR="42653" marT="0" marB="0"/>
                </a:tc>
                <a:extLst>
                  <a:ext uri="{0D108BD9-81ED-4DB2-BD59-A6C34878D82A}">
                    <a16:rowId xmlns:a16="http://schemas.microsoft.com/office/drawing/2014/main" val="1546424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40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F717F68-A921-41F7-B824-DBD269275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622" y="289116"/>
            <a:ext cx="7328452" cy="12808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Closer Look at the Analysis:</a:t>
            </a:r>
            <a:br>
              <a:rPr lang="en-US" b="1" dirty="0"/>
            </a:b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Column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50D44-F576-4FCF-B0A6-15C847232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22" y="1006412"/>
            <a:ext cx="1889924" cy="57856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3D0991-02DD-4A18-AA1F-875ECEA99449}"/>
              </a:ext>
            </a:extLst>
          </p:cNvPr>
          <p:cNvSpPr/>
          <p:nvPr/>
        </p:nvSpPr>
        <p:spPr>
          <a:xfrm>
            <a:off x="4572000" y="2643809"/>
            <a:ext cx="4028661" cy="25974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tx1"/>
                </a:solidFill>
              </a:rPr>
              <a:t>Identifies and Organizes: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Conceptual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Statutory Provisions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Archives Services and Functions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75E9B1-FC0C-43BE-9462-3F58232B8B23}"/>
              </a:ext>
            </a:extLst>
          </p:cNvPr>
          <p:cNvCxnSpPr/>
          <p:nvPr/>
        </p:nvCxnSpPr>
        <p:spPr>
          <a:xfrm flipH="1" flipV="1">
            <a:off x="3432313" y="2160104"/>
            <a:ext cx="1139687" cy="140473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957146-4266-43F5-A183-6DB9905A680E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3339546" y="2643810"/>
            <a:ext cx="1232454" cy="129871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BA1786-3402-4824-A974-F61369EB2B2C}"/>
              </a:ext>
            </a:extLst>
          </p:cNvPr>
          <p:cNvCxnSpPr/>
          <p:nvPr/>
        </p:nvCxnSpPr>
        <p:spPr>
          <a:xfrm flipH="1" flipV="1">
            <a:off x="3432313" y="3564835"/>
            <a:ext cx="1139687" cy="75537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669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DD780-0945-4DFC-9729-4DF61651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624110"/>
            <a:ext cx="7328452" cy="12808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Closer Look at the Analysis:</a:t>
            </a:r>
            <a:br>
              <a:rPr lang="en-US" b="1" dirty="0"/>
            </a:b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Column 2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DC4CE6-3B86-4797-8745-79469253C994}"/>
              </a:ext>
            </a:extLst>
          </p:cNvPr>
          <p:cNvSpPr txBox="1"/>
          <p:nvPr/>
        </p:nvSpPr>
        <p:spPr>
          <a:xfrm>
            <a:off x="3962400" y="2729948"/>
            <a:ext cx="4797287" cy="21236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i="1" dirty="0"/>
              <a:t>Identifies and Organizes: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Rights of Copyright Owners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Rights Affected Primarily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Rights Affected Secondarily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7DAE18-6FD2-404C-9F4F-877BE1896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F9319-6859-4A0A-BD9D-3464C7364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14" y="1264555"/>
            <a:ext cx="2133785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8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DD780-0945-4DFC-9729-4DF61651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624110"/>
            <a:ext cx="7328452" cy="12808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Closer Look at the Analysis:</a:t>
            </a:r>
            <a:br>
              <a:rPr lang="en-US" b="1" dirty="0"/>
            </a:b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Column 3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12A1C-6436-4363-A2BA-A3EF25B9D951}"/>
              </a:ext>
            </a:extLst>
          </p:cNvPr>
          <p:cNvSpPr txBox="1"/>
          <p:nvPr/>
        </p:nvSpPr>
        <p:spPr>
          <a:xfrm>
            <a:off x="4306957" y="2802839"/>
            <a:ext cx="4452730" cy="2492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i="1" dirty="0"/>
              <a:t>Identifies and Organizes: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Scope of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Purpose of the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Amount of the Work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Condition of the Works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CF8BF5-DB05-42CC-BEC3-33DA90E5F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EF00D-B64D-4D74-AE59-66C233882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30" y="1254587"/>
            <a:ext cx="3206774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2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DD780-0945-4DFC-9729-4DF61651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181" y="334301"/>
            <a:ext cx="7328452" cy="12808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Closer Look at the Analysis:</a:t>
            </a:r>
            <a:br>
              <a:rPr lang="en-US" b="1" dirty="0"/>
            </a:b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Column 4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9F65B-724C-4759-8C9B-A29DB07E0DAD}"/>
              </a:ext>
            </a:extLst>
          </p:cNvPr>
          <p:cNvSpPr txBox="1"/>
          <p:nvPr/>
        </p:nvSpPr>
        <p:spPr>
          <a:xfrm>
            <a:off x="4004894" y="2782148"/>
            <a:ext cx="4549385" cy="29546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b="1" i="1" dirty="0"/>
              <a:t>Ongoing Considerations: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Digital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Role of Licenses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Application of ECL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Cross-Border Transfers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Subsequent Uses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7C57A8-2955-4146-BE0A-59D97EAC2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A2DF69-5ACE-4F68-8EC3-CCB93155F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8" y="1096781"/>
            <a:ext cx="2316681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8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DD780-0945-4DFC-9729-4DF61651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624110"/>
            <a:ext cx="7328452" cy="92639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Objectives of the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369F7-A8CF-4C95-8D63-56AB46B1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1802296"/>
            <a:ext cx="8136835" cy="490993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/>
              <a:t>Systematic Perspective to Copyright Limitations &amp; Exceptions</a:t>
            </a:r>
          </a:p>
          <a:p>
            <a:r>
              <a:rPr lang="en-US" sz="2800" b="1" dirty="0"/>
              <a:t>Identify Relationships among Interests:</a:t>
            </a:r>
            <a:endParaRPr lang="en-US" sz="2400" dirty="0"/>
          </a:p>
          <a:p>
            <a:pPr lvl="1"/>
            <a:r>
              <a:rPr lang="en-US" sz="2600" dirty="0"/>
              <a:t>Archives, Authors, Publishers, Public, More.</a:t>
            </a:r>
          </a:p>
          <a:p>
            <a:r>
              <a:rPr lang="en-US" sz="2800" b="1" dirty="0"/>
              <a:t>Understanding of Legal Standards</a:t>
            </a:r>
          </a:p>
          <a:p>
            <a:r>
              <a:rPr lang="en-US" sz="2800" b="1" dirty="0"/>
              <a:t>Elements of E&amp;L as Choices in Lawmaking</a:t>
            </a:r>
          </a:p>
          <a:p>
            <a:pPr lvl="1"/>
            <a:r>
              <a:rPr lang="en-US" sz="2600" dirty="0"/>
              <a:t>Policies &amp; Priorities</a:t>
            </a:r>
          </a:p>
          <a:p>
            <a:pPr lvl="1"/>
            <a:r>
              <a:rPr lang="en-US" sz="2600" dirty="0"/>
              <a:t>Domestic Legislation</a:t>
            </a:r>
          </a:p>
          <a:p>
            <a:pPr lvl="1"/>
            <a:r>
              <a:rPr lang="en-US" sz="2600" dirty="0"/>
              <a:t>International Instruments</a:t>
            </a:r>
          </a:p>
        </p:txBody>
      </p:sp>
    </p:spTree>
    <p:extLst>
      <p:ext uri="{BB962C8B-B14F-4D97-AF65-F5344CB8AC3E}">
        <p14:creationId xmlns:p14="http://schemas.microsoft.com/office/powerpoint/2010/main" val="2085468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DD780-0945-4DFC-9729-4DF61651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624110"/>
            <a:ext cx="7328452" cy="12808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i="1" dirty="0"/>
              <a:t>The Analysis:</a:t>
            </a:r>
            <a:br>
              <a:rPr lang="en-US" b="1" i="1" dirty="0"/>
            </a:br>
            <a:r>
              <a:rPr lang="en-US" b="1" dirty="0">
                <a:solidFill>
                  <a:schemeClr val="accent1"/>
                </a:solidFill>
              </a:rPr>
              <a:t>Benefits for Law and WIPO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369F7-A8CF-4C95-8D63-56AB46B1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2133599"/>
            <a:ext cx="8136835" cy="46250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/>
              <a:t>Guidance for:</a:t>
            </a:r>
          </a:p>
          <a:p>
            <a:pPr lvl="1"/>
            <a:r>
              <a:rPr lang="en-US" sz="1800" dirty="0"/>
              <a:t>National Legislation</a:t>
            </a:r>
          </a:p>
          <a:p>
            <a:pPr lvl="1"/>
            <a:r>
              <a:rPr lang="en-US" sz="1800" dirty="0"/>
              <a:t>Multinational Guidance for Member States</a:t>
            </a:r>
          </a:p>
          <a:p>
            <a:r>
              <a:rPr lang="en-US" sz="2000" b="1" dirty="0"/>
              <a:t>Elements of New Legal Drafting:</a:t>
            </a:r>
          </a:p>
          <a:p>
            <a:pPr lvl="1"/>
            <a:r>
              <a:rPr lang="en-US" sz="1800" dirty="0"/>
              <a:t>Elements Define the Reach of the Law</a:t>
            </a:r>
          </a:p>
          <a:p>
            <a:pPr lvl="1"/>
            <a:r>
              <a:rPr lang="en-US" sz="1800" dirty="0"/>
              <a:t>Elements Create Choices for Lawmakers</a:t>
            </a:r>
          </a:p>
          <a:p>
            <a:pPr lvl="1"/>
            <a:r>
              <a:rPr lang="en-US" sz="1800" dirty="0"/>
              <a:t>Elements Remind Lawmakers of the Issues Needing Attention</a:t>
            </a:r>
          </a:p>
          <a:p>
            <a:r>
              <a:rPr lang="en-US" sz="2000" b="1" dirty="0"/>
              <a:t>Elements and the Role of Licensing:</a:t>
            </a:r>
          </a:p>
          <a:p>
            <a:pPr lvl="1"/>
            <a:r>
              <a:rPr lang="en-US" sz="1800" dirty="0"/>
              <a:t>Licensing has the Potential to Serve Many Needs</a:t>
            </a:r>
          </a:p>
          <a:p>
            <a:pPr lvl="1"/>
            <a:r>
              <a:rPr lang="en-US" sz="1800" dirty="0"/>
              <a:t>Elements can Define the Application and Limits of Licensing</a:t>
            </a:r>
          </a:p>
        </p:txBody>
      </p:sp>
    </p:spTree>
    <p:extLst>
      <p:ext uri="{BB962C8B-B14F-4D97-AF65-F5344CB8AC3E}">
        <p14:creationId xmlns:p14="http://schemas.microsoft.com/office/powerpoint/2010/main" val="3822922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DD780-0945-4DFC-9729-4DF61651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624110"/>
            <a:ext cx="7328452" cy="12046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i="1" dirty="0"/>
              <a:t>Guiding Policy Decisions:</a:t>
            </a:r>
            <a:br>
              <a:rPr lang="en-US" b="1" i="1" dirty="0"/>
            </a:br>
            <a:r>
              <a:rPr lang="en-US" b="1" i="1" dirty="0">
                <a:solidFill>
                  <a:schemeClr val="accent1"/>
                </a:solidFill>
              </a:rPr>
              <a:t>Finding the Right Equation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369F7-A8CF-4C95-8D63-56AB46B1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2133599"/>
            <a:ext cx="8136835" cy="451899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2800" b="1" dirty="0"/>
              <a:t>Domestic Legislation</a:t>
            </a:r>
          </a:p>
          <a:p>
            <a:pPr lvl="1"/>
            <a:r>
              <a:rPr lang="en-US" sz="2400" dirty="0"/>
              <a:t>Which Elements are Most Important?</a:t>
            </a:r>
          </a:p>
          <a:p>
            <a:pPr lvl="1"/>
            <a:r>
              <a:rPr lang="en-US" sz="2400" dirty="0"/>
              <a:t>What Domestic Needs Merit Attention?</a:t>
            </a:r>
          </a:p>
          <a:p>
            <a:r>
              <a:rPr lang="en-US" sz="2800" b="1" dirty="0"/>
              <a:t>International Instrument</a:t>
            </a:r>
          </a:p>
          <a:p>
            <a:pPr lvl="1"/>
            <a:r>
              <a:rPr lang="en-US" sz="2400" dirty="0"/>
              <a:t>Which Elements are Critical for Achieving Objectives in Member States?</a:t>
            </a:r>
          </a:p>
          <a:p>
            <a:pPr lvl="1"/>
            <a:r>
              <a:rPr lang="en-US" sz="2400" dirty="0"/>
              <a:t>What Level of Detail Should be Confirmed?</a:t>
            </a:r>
          </a:p>
          <a:p>
            <a:pPr lvl="1"/>
            <a:r>
              <a:rPr lang="en-US" sz="2400" dirty="0"/>
              <a:t>What Flexibilities Should be Allowed to States?</a:t>
            </a:r>
          </a:p>
          <a:p>
            <a:pPr lvl="2"/>
            <a:r>
              <a:rPr lang="en-US" sz="2200" dirty="0"/>
              <a:t>Allowed for a Changing Future?</a:t>
            </a:r>
          </a:p>
        </p:txBody>
      </p:sp>
    </p:spTree>
    <p:extLst>
      <p:ext uri="{BB962C8B-B14F-4D97-AF65-F5344CB8AC3E}">
        <p14:creationId xmlns:p14="http://schemas.microsoft.com/office/powerpoint/2010/main" val="3511251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DD780-0945-4DFC-9729-4DF61651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624110"/>
            <a:ext cx="7328452" cy="12046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i="1" dirty="0"/>
              <a:t>Guiding Policy Decisions:</a:t>
            </a:r>
            <a:br>
              <a:rPr lang="en-US" b="1" i="1" dirty="0"/>
            </a:br>
            <a:r>
              <a:rPr lang="en-US" b="1" i="1" dirty="0">
                <a:solidFill>
                  <a:schemeClr val="accent1"/>
                </a:solidFill>
              </a:rPr>
              <a:t>Finding the Right Equation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369F7-A8CF-4C95-8D63-56AB46B1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2133599"/>
            <a:ext cx="8136835" cy="47244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Diversity of Stakeholders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Recognition of Practical Limits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Shaping the Way Forward</a:t>
            </a:r>
          </a:p>
          <a:p>
            <a:pPr lvl="1"/>
            <a:r>
              <a:rPr lang="en-US" sz="2800" b="1" i="1" dirty="0"/>
              <a:t>Diversity of </a:t>
            </a:r>
            <a:r>
              <a:rPr lang="en-US" sz="2800" b="1" i="1" dirty="0">
                <a:solidFill>
                  <a:srgbClr val="FF0000"/>
                </a:solidFill>
              </a:rPr>
              <a:t>Interests</a:t>
            </a:r>
          </a:p>
          <a:p>
            <a:pPr lvl="1"/>
            <a:r>
              <a:rPr lang="en-US" sz="2800" b="1" i="1" dirty="0"/>
              <a:t>Diversity of Views &amp; </a:t>
            </a:r>
            <a:r>
              <a:rPr lang="en-US" sz="2800" b="1" i="1" dirty="0">
                <a:solidFill>
                  <a:srgbClr val="FF0000"/>
                </a:solidFill>
              </a:rPr>
              <a:t>Priorities</a:t>
            </a:r>
          </a:p>
          <a:p>
            <a:pPr lvl="1"/>
            <a:r>
              <a:rPr lang="en-US" sz="2800" b="1" i="1" dirty="0"/>
              <a:t>Diversity of </a:t>
            </a:r>
            <a:r>
              <a:rPr lang="en-US" sz="2800" b="1" i="1" dirty="0">
                <a:solidFill>
                  <a:srgbClr val="FF0000"/>
                </a:solidFill>
              </a:rPr>
              <a:t>Guidance</a:t>
            </a:r>
            <a:r>
              <a:rPr lang="en-US" sz="2800" b="1" i="1" dirty="0"/>
              <a:t> Details</a:t>
            </a:r>
          </a:p>
          <a:p>
            <a:pPr lvl="1"/>
            <a:r>
              <a:rPr lang="en-US" sz="2800" b="1" i="1" dirty="0">
                <a:solidFill>
                  <a:srgbClr val="FF0000"/>
                </a:solidFill>
              </a:rPr>
              <a:t>Diversity of Works</a:t>
            </a:r>
          </a:p>
          <a:p>
            <a:pPr lvl="1"/>
            <a:r>
              <a:rPr lang="en-US" sz="2800" b="1" i="1" dirty="0">
                <a:solidFill>
                  <a:srgbClr val="FF0000"/>
                </a:solidFill>
              </a:rPr>
              <a:t>Public </a:t>
            </a:r>
            <a:r>
              <a:rPr lang="en-US" sz="2800" b="1" i="1" dirty="0">
                <a:solidFill>
                  <a:schemeClr val="tx1"/>
                </a:solidFill>
              </a:rPr>
              <a:t>Interest and the </a:t>
            </a:r>
            <a:r>
              <a:rPr lang="en-US" sz="2800" b="1" i="1" dirty="0">
                <a:solidFill>
                  <a:srgbClr val="FF0000"/>
                </a:solidFill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110012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DD780-0945-4DFC-9729-4DF61651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624110"/>
            <a:ext cx="7328452" cy="1280890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US" b="1" i="1" dirty="0"/>
              <a:t>Copyright Exceptions:</a:t>
            </a:r>
            <a:br>
              <a:rPr lang="en-US" b="1" dirty="0"/>
            </a:br>
            <a:r>
              <a:rPr lang="en-US" b="1" dirty="0">
                <a:solidFill>
                  <a:srgbClr val="C00000"/>
                </a:solidFill>
              </a:rPr>
              <a:t>A Typology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369F7-A8CF-4C95-8D63-56AB46B1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8" y="2520397"/>
            <a:ext cx="4868519" cy="1416326"/>
          </a:xfr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C00000"/>
                </a:solidFill>
              </a:rPr>
              <a:t>Thank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86C026-DBCF-4240-8481-1AC728DC6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6643" y="2281857"/>
            <a:ext cx="3429000" cy="3260036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C472EF8-F1C9-4D28-85A6-8373A5B783ED}"/>
              </a:ext>
            </a:extLst>
          </p:cNvPr>
          <p:cNvSpPr txBox="1">
            <a:spLocks/>
          </p:cNvSpPr>
          <p:nvPr/>
        </p:nvSpPr>
        <p:spPr>
          <a:xfrm>
            <a:off x="352839" y="4552120"/>
            <a:ext cx="5822674" cy="202758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</a:rPr>
              <a:t>Kenneth D. Crews</a:t>
            </a:r>
            <a:r>
              <a:rPr lang="en-US" sz="2000" b="1" dirty="0">
                <a:solidFill>
                  <a:srgbClr val="002060"/>
                </a:solidFill>
              </a:rPr>
              <a:t>, J.D., Ph.D.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World Intellectual Property Organization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</a:rPr>
              <a:t>Geneva, Switzerland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</a:rPr>
              <a:t>21 October 2019</a:t>
            </a:r>
          </a:p>
        </p:txBody>
      </p:sp>
    </p:spTree>
    <p:extLst>
      <p:ext uri="{BB962C8B-B14F-4D97-AF65-F5344CB8AC3E}">
        <p14:creationId xmlns:p14="http://schemas.microsoft.com/office/powerpoint/2010/main" val="282972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DD780-0945-4DFC-9729-4DF61651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557849"/>
            <a:ext cx="7328452" cy="12808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i="1" dirty="0"/>
              <a:t>The Objectives:</a:t>
            </a:r>
            <a:br>
              <a:rPr lang="en-US" b="1" i="1" dirty="0"/>
            </a:br>
            <a:r>
              <a:rPr lang="en-US" b="1" i="1" dirty="0">
                <a:solidFill>
                  <a:srgbClr val="C00000"/>
                </a:solidFill>
              </a:rPr>
              <a:t>A Typology Analysis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369F7-A8CF-4C95-8D63-56AB46B1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2001077"/>
            <a:ext cx="8136835" cy="475753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Collections</a:t>
            </a:r>
          </a:p>
          <a:p>
            <a:pPr lvl="1"/>
            <a:r>
              <a:rPr lang="en-US" sz="3200" dirty="0"/>
              <a:t>Building, Preserving, Organizing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Facilitating Access</a:t>
            </a:r>
          </a:p>
          <a:p>
            <a:pPr lvl="1"/>
            <a:r>
              <a:rPr lang="en-US" sz="3200" dirty="0"/>
              <a:t>Opening, Sharing, Publishing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Cultural Heritage</a:t>
            </a:r>
          </a:p>
          <a:p>
            <a:pPr lvl="1"/>
            <a:r>
              <a:rPr lang="en-US" sz="3200" dirty="0"/>
              <a:t>Creating, Disseminating, Learning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B4C6A-6893-410D-B8EF-3AE3954BF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66" y="245379"/>
            <a:ext cx="2542286" cy="190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13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DD780-0945-4DFC-9729-4DF61651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624110"/>
            <a:ext cx="7328452" cy="12808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i="1" dirty="0"/>
              <a:t>The Analysis:</a:t>
            </a:r>
            <a:br>
              <a:rPr lang="en-US" b="1" i="1" dirty="0"/>
            </a:br>
            <a:r>
              <a:rPr lang="en-US" b="1" dirty="0">
                <a:solidFill>
                  <a:srgbClr val="C00000"/>
                </a:solidFill>
              </a:rPr>
              <a:t>Exceptions for Libraries &amp; Archives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369F7-A8CF-4C95-8D63-56AB46B1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2133599"/>
            <a:ext cx="8136835" cy="451899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/>
              <a:t>First Study of E&amp;L for Libraries and Archives:</a:t>
            </a:r>
          </a:p>
          <a:p>
            <a:pPr lvl="1"/>
            <a:r>
              <a:rPr lang="en-US" sz="2400" dirty="0"/>
              <a:t>SCCR/17 – November 2008</a:t>
            </a:r>
          </a:p>
          <a:p>
            <a:pPr lvl="1"/>
            <a:r>
              <a:rPr lang="en-US" sz="2400" dirty="0"/>
              <a:t>Report: http://bit.ly/1tB8ryb</a:t>
            </a:r>
          </a:p>
          <a:p>
            <a:pPr lvl="1"/>
            <a:r>
              <a:rPr lang="en-US" sz="2400" dirty="0"/>
              <a:t>149 Member States</a:t>
            </a:r>
          </a:p>
          <a:p>
            <a:r>
              <a:rPr lang="en-US" sz="2800" b="1" dirty="0"/>
              <a:t>Most Recent Study:</a:t>
            </a:r>
          </a:p>
          <a:p>
            <a:pPr lvl="1"/>
            <a:r>
              <a:rPr lang="en-US" sz="2400" dirty="0"/>
              <a:t>SCCR/35 – November 2017</a:t>
            </a:r>
          </a:p>
          <a:p>
            <a:pPr lvl="1"/>
            <a:r>
              <a:rPr lang="en-US" sz="2400" dirty="0"/>
              <a:t>Report: http://bit.ly/2htmCf6 </a:t>
            </a:r>
          </a:p>
          <a:p>
            <a:pPr lvl="1"/>
            <a:r>
              <a:rPr lang="en-US" sz="2400" dirty="0"/>
              <a:t>191 Member States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A5CB02B-DD31-4E83-8857-7EA76E556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212" y="2743200"/>
            <a:ext cx="2862470" cy="38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31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0A93FA6-20F1-44E2-9290-DEBB52A48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8748" cy="1706562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ea typeface="PMingLiU" charset="-120"/>
              </a:rPr>
              <a:t>Red: </a:t>
            </a:r>
            <a:r>
              <a:rPr lang="en-US" sz="4000" dirty="0">
                <a:ea typeface="PMingLiU" charset="-120"/>
              </a:rPr>
              <a:t>No Library Exception</a:t>
            </a:r>
            <a:br>
              <a:rPr lang="en-US" sz="4000" dirty="0">
                <a:ea typeface="PMingLiU" charset="-120"/>
              </a:rPr>
            </a:br>
            <a:r>
              <a:rPr lang="en-US" sz="4000" b="1" i="1" dirty="0">
                <a:solidFill>
                  <a:srgbClr val="00FF00"/>
                </a:solidFill>
                <a:ea typeface="PMingLiU" charset="-120"/>
              </a:rPr>
              <a:t>Green: </a:t>
            </a:r>
            <a:r>
              <a:rPr lang="en-US" sz="4000" dirty="0">
                <a:ea typeface="PMingLiU" charset="-120"/>
              </a:rPr>
              <a:t>General Exception Only</a:t>
            </a:r>
            <a:br>
              <a:rPr lang="en-US" sz="4000" dirty="0">
                <a:ea typeface="PMingLiU" charset="-120"/>
              </a:rPr>
            </a:br>
            <a:r>
              <a:rPr lang="en-US" sz="2400" dirty="0">
                <a:ea typeface="PMingLiU" charset="-120"/>
              </a:rPr>
              <a:t>(2017 Study)</a:t>
            </a:r>
            <a:endParaRPr lang="en-US" sz="4000" dirty="0"/>
          </a:p>
        </p:txBody>
      </p:sp>
      <p:pic>
        <p:nvPicPr>
          <p:cNvPr id="1361" name="Picture 1360">
            <a:extLst>
              <a:ext uri="{FF2B5EF4-FFF2-40B4-BE49-F238E27FC236}">
                <a16:creationId xmlns:a16="http://schemas.microsoft.com/office/drawing/2014/main" id="{01C019A3-0A9C-4B08-A1F0-3E21E25DC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18" y="2189295"/>
            <a:ext cx="9144000" cy="4668705"/>
          </a:xfrm>
          <a:prstGeom prst="rect">
            <a:avLst/>
          </a:prstGeom>
        </p:spPr>
      </p:pic>
      <p:pic>
        <p:nvPicPr>
          <p:cNvPr id="1363" name="Picture 1362">
            <a:extLst>
              <a:ext uri="{FF2B5EF4-FFF2-40B4-BE49-F238E27FC236}">
                <a16:creationId xmlns:a16="http://schemas.microsoft.com/office/drawing/2014/main" id="{C5B92C0A-4FA1-4DF1-979D-2E82925A7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278" y="6089837"/>
            <a:ext cx="4663844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DD780-0945-4DFC-9729-4DF61651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557849"/>
            <a:ext cx="7328452" cy="12808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i="1" dirty="0"/>
              <a:t>The Role of Archives:</a:t>
            </a:r>
            <a:br>
              <a:rPr lang="en-US" b="1" i="1" dirty="0"/>
            </a:br>
            <a:r>
              <a:rPr lang="en-US" b="1" i="1" dirty="0">
                <a:solidFill>
                  <a:srgbClr val="C00000"/>
                </a:solidFill>
              </a:rPr>
              <a:t>Scope of Copyright E&amp;Ls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369F7-A8CF-4C95-8D63-56AB46B1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2001077"/>
            <a:ext cx="8136835" cy="475753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/>
              <a:t>Identification of Topics </a:t>
            </a:r>
            <a:r>
              <a:rPr lang="en-US" sz="2800" dirty="0"/>
              <a:t>(examples)</a:t>
            </a:r>
            <a:r>
              <a:rPr lang="en-US" sz="2800" b="1" dirty="0"/>
              <a:t>:</a:t>
            </a:r>
          </a:p>
          <a:p>
            <a:pPr lvl="1"/>
            <a:r>
              <a:rPr lang="en-US" sz="2400" dirty="0"/>
              <a:t>Preservation &amp; Replacement Copies</a:t>
            </a:r>
          </a:p>
          <a:p>
            <a:pPr lvl="1"/>
            <a:r>
              <a:rPr lang="en-US" sz="2400" dirty="0"/>
              <a:t>Copies for Private Study &amp; Research</a:t>
            </a:r>
          </a:p>
          <a:p>
            <a:pPr lvl="1"/>
            <a:r>
              <a:rPr lang="en-US" sz="2400" dirty="0"/>
              <a:t>Exhibition of Materials</a:t>
            </a:r>
          </a:p>
          <a:p>
            <a:r>
              <a:rPr lang="en-US" sz="2600" b="1" dirty="0"/>
              <a:t>Additional Issues:</a:t>
            </a:r>
          </a:p>
          <a:p>
            <a:pPr lvl="1"/>
            <a:r>
              <a:rPr lang="en-US" sz="2400" dirty="0"/>
              <a:t>Text Mining &amp; Data Mining</a:t>
            </a:r>
          </a:p>
          <a:p>
            <a:pPr lvl="1"/>
            <a:r>
              <a:rPr lang="en-US" sz="2400" dirty="0"/>
              <a:t>Orphan Works</a:t>
            </a:r>
          </a:p>
          <a:p>
            <a:pPr lvl="1"/>
            <a:r>
              <a:rPr lang="en-US" sz="2400" dirty="0"/>
              <a:t>Limits on Infringement Liabilities</a:t>
            </a:r>
            <a:endParaRPr lang="en-US" sz="3000" b="1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06CDEE-FA90-4846-B96E-79DDF704D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008" y="3593945"/>
            <a:ext cx="2513140" cy="19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4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DD780-0945-4DFC-9729-4DF61651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205410"/>
            <a:ext cx="7328452" cy="12808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Preservation Exceptions: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Diversity of Statutes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369F7-A8CF-4C95-8D63-56AB46B1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8" y="1630016"/>
            <a:ext cx="8560904" cy="490330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/>
              <a:t>Who</a:t>
            </a:r>
            <a:r>
              <a:rPr lang="en-US" sz="2800" dirty="0"/>
              <a:t> may Use the Exception?</a:t>
            </a:r>
          </a:p>
          <a:p>
            <a:pPr lvl="1"/>
            <a:r>
              <a:rPr lang="en-US" sz="2600" i="1" dirty="0"/>
              <a:t>Libraries? </a:t>
            </a:r>
            <a:r>
              <a:rPr lang="en-US" sz="2600" b="1" i="1" dirty="0"/>
              <a:t>Archives</a:t>
            </a:r>
            <a:r>
              <a:rPr lang="en-US" sz="2600" i="1" dirty="0"/>
              <a:t>? Museums? More?</a:t>
            </a:r>
          </a:p>
          <a:p>
            <a:r>
              <a:rPr lang="en-US" sz="2800" b="1" i="1" dirty="0"/>
              <a:t>What</a:t>
            </a:r>
            <a:r>
              <a:rPr lang="en-US" sz="2800" i="1" dirty="0"/>
              <a:t> may be Copied?</a:t>
            </a:r>
          </a:p>
          <a:p>
            <a:pPr lvl="1"/>
            <a:r>
              <a:rPr lang="en-US" sz="2600" i="1" dirty="0"/>
              <a:t>All Works? Short Works? Published Works?</a:t>
            </a:r>
          </a:p>
          <a:p>
            <a:pPr lvl="1"/>
            <a:r>
              <a:rPr lang="en-US" sz="2600" i="1" dirty="0"/>
              <a:t>Specific types of Works?</a:t>
            </a:r>
          </a:p>
          <a:p>
            <a:r>
              <a:rPr lang="en-US" sz="2800" b="1" i="1" dirty="0"/>
              <a:t>Conditions</a:t>
            </a:r>
            <a:r>
              <a:rPr lang="en-US" sz="2800" i="1" dirty="0"/>
              <a:t> of the Work?</a:t>
            </a:r>
          </a:p>
          <a:p>
            <a:pPr lvl="1"/>
            <a:r>
              <a:rPr lang="en-US" sz="2600" i="1" dirty="0"/>
              <a:t>Physical Damage? Lost? Deteriorating?</a:t>
            </a:r>
          </a:p>
          <a:p>
            <a:pPr lvl="1"/>
            <a:r>
              <a:rPr lang="en-US" sz="2600" i="1" dirty="0"/>
              <a:t>Not on the Market? </a:t>
            </a:r>
          </a:p>
          <a:p>
            <a:r>
              <a:rPr lang="en-US" sz="2800" b="1" i="1" dirty="0"/>
              <a:t>Medium</a:t>
            </a:r>
            <a:r>
              <a:rPr lang="en-US" sz="2800" i="1" dirty="0"/>
              <a:t> of Use: Digital? Reprographic?</a:t>
            </a:r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41745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DD780-0945-4DFC-9729-4DF61651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205410"/>
            <a:ext cx="7328452" cy="12808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Copyright Exceptions: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Distinct Nature of Archives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369F7-A8CF-4C95-8D63-56AB46B1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8" y="1630016"/>
            <a:ext cx="8560904" cy="502257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/>
              <a:t>Large Collections &amp; Diverse Materials</a:t>
            </a:r>
            <a:endParaRPr lang="en-US" sz="2800" dirty="0"/>
          </a:p>
          <a:p>
            <a:pPr lvl="1"/>
            <a:r>
              <a:rPr lang="en-US" sz="2600" i="1" dirty="0"/>
              <a:t>Often Associated with an Organization</a:t>
            </a:r>
          </a:p>
          <a:p>
            <a:r>
              <a:rPr lang="en-US" sz="2800" b="1" dirty="0"/>
              <a:t>Unpublished and Rare Materials</a:t>
            </a:r>
          </a:p>
          <a:p>
            <a:pPr lvl="1"/>
            <a:r>
              <a:rPr lang="en-US" sz="2800" i="1" dirty="0"/>
              <a:t>At High Risk of Loss</a:t>
            </a:r>
          </a:p>
          <a:p>
            <a:r>
              <a:rPr lang="en-US" sz="2800" b="1" dirty="0"/>
              <a:t>Distinct Objectives</a:t>
            </a:r>
          </a:p>
          <a:p>
            <a:pPr lvl="1"/>
            <a:r>
              <a:rPr lang="en-US" sz="2600" i="1" dirty="0"/>
              <a:t>Records of a Nation and Culture</a:t>
            </a:r>
          </a:p>
          <a:p>
            <a:r>
              <a:rPr lang="en-US" sz="2800" b="1" dirty="0"/>
              <a:t>Unpublished and Unidentified Works</a:t>
            </a:r>
          </a:p>
          <a:p>
            <a:r>
              <a:rPr lang="en-US" sz="2800" b="1" dirty="0"/>
              <a:t>Subject to Other Legal Restrictions</a:t>
            </a:r>
          </a:p>
          <a:p>
            <a:pPr lvl="1"/>
            <a:r>
              <a:rPr lang="en-US" sz="2600" i="1" dirty="0"/>
              <a:t>Privacy, Security, Public Access</a:t>
            </a:r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07931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DD780-0945-4DFC-9729-4DF61651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205410"/>
            <a:ext cx="7328452" cy="12808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Preservation Exception: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Diversity of Statutes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369F7-A8CF-4C95-8D63-56AB46B1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8" y="1630016"/>
            <a:ext cx="8560904" cy="490330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/>
              <a:t>Who</a:t>
            </a:r>
            <a:r>
              <a:rPr lang="en-US" sz="2800" dirty="0"/>
              <a:t> may Use the Exception?</a:t>
            </a:r>
          </a:p>
          <a:p>
            <a:pPr lvl="1"/>
            <a:r>
              <a:rPr lang="en-US" sz="2600" i="1" dirty="0"/>
              <a:t>Country A: Libraries.</a:t>
            </a:r>
          </a:p>
          <a:p>
            <a:pPr lvl="1"/>
            <a:r>
              <a:rPr lang="en-US" sz="2600" i="1" dirty="0"/>
              <a:t>Country B: Libraries and </a:t>
            </a:r>
            <a:r>
              <a:rPr lang="en-US" sz="2600" b="1" i="1" dirty="0"/>
              <a:t>archives</a:t>
            </a:r>
            <a:r>
              <a:rPr lang="en-US" sz="2600" i="1" dirty="0"/>
              <a:t>.</a:t>
            </a:r>
          </a:p>
          <a:p>
            <a:pPr lvl="1"/>
            <a:r>
              <a:rPr lang="en-US" sz="2600" i="1" dirty="0"/>
              <a:t>Country C: Public libraries, non-commercial </a:t>
            </a:r>
            <a:r>
              <a:rPr lang="en-US" sz="2600" b="1" i="1" dirty="0"/>
              <a:t>document centers</a:t>
            </a:r>
            <a:r>
              <a:rPr lang="en-US" sz="2600" i="1" dirty="0"/>
              <a:t>, educational establishments, and scientific and cultural institutions.</a:t>
            </a:r>
          </a:p>
          <a:p>
            <a:pPr lvl="1"/>
            <a:r>
              <a:rPr lang="en-US" sz="2600" i="1" dirty="0"/>
              <a:t>Country D: Cultural institution, defined as a library, </a:t>
            </a:r>
            <a:r>
              <a:rPr lang="en-US" sz="2600" b="1" i="1" dirty="0"/>
              <a:t>archive</a:t>
            </a:r>
            <a:r>
              <a:rPr lang="en-US" sz="2600" i="1" dirty="0"/>
              <a:t>, museum, or gallery that is publicly funded in whole or in part.</a:t>
            </a:r>
          </a:p>
          <a:p>
            <a:pPr marL="0" indent="0">
              <a:buNone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43415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DD780-0945-4DFC-9729-4DF61651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235" y="205410"/>
            <a:ext cx="7328452" cy="12808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Preservation Exception: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Diversity of Statutes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369F7-A8CF-4C95-8D63-56AB46B1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8" y="1630016"/>
            <a:ext cx="8560904" cy="490330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2800" b="1" i="1" dirty="0"/>
              <a:t>What</a:t>
            </a:r>
            <a:r>
              <a:rPr lang="en-US" sz="2800" i="1" dirty="0"/>
              <a:t> may be Copied?</a:t>
            </a:r>
          </a:p>
          <a:p>
            <a:pPr lvl="1"/>
            <a:r>
              <a:rPr lang="en-US" sz="2600" i="1" dirty="0"/>
              <a:t>Country A: Works (in the collection).</a:t>
            </a:r>
          </a:p>
          <a:p>
            <a:pPr lvl="1"/>
            <a:r>
              <a:rPr lang="en-US" sz="2600" i="1" dirty="0"/>
              <a:t>Country B: Non-digital works.</a:t>
            </a:r>
          </a:p>
          <a:p>
            <a:pPr lvl="1"/>
            <a:r>
              <a:rPr lang="en-US" sz="2600" i="1" dirty="0"/>
              <a:t>Country C: Literary, dramatic, or musical works, including any artistic work contained within the work and the typographical arrangement.</a:t>
            </a:r>
          </a:p>
          <a:p>
            <a:pPr lvl="1"/>
            <a:endParaRPr lang="en-US" sz="2600" i="1" dirty="0"/>
          </a:p>
          <a:p>
            <a:r>
              <a:rPr lang="en-US" sz="3000" i="1" dirty="0"/>
              <a:t>Greater Detail in the </a:t>
            </a:r>
            <a:r>
              <a:rPr lang="en-US" sz="3000" b="1" i="1" dirty="0"/>
              <a:t>Typologies</a:t>
            </a:r>
            <a:r>
              <a:rPr lang="en-US" sz="3000" i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8875074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1099</TotalTime>
  <Words>778</Words>
  <Application>Microsoft Office PowerPoint</Application>
  <PresentationFormat>On-screen Show (4:3)</PresentationFormat>
  <Paragraphs>203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Symbol</vt:lpstr>
      <vt:lpstr>Times New Roman</vt:lpstr>
      <vt:lpstr>Wingdings 3</vt:lpstr>
      <vt:lpstr>Wisp</vt:lpstr>
      <vt:lpstr>Copyright Exceptions for Archives: A Typology Analysis</vt:lpstr>
      <vt:lpstr>The Objectives: A Typology Analysis</vt:lpstr>
      <vt:lpstr>The Analysis: Exceptions for Libraries &amp; Archives</vt:lpstr>
      <vt:lpstr>Red: No Library Exception Green: General Exception Only (2017 Study)</vt:lpstr>
      <vt:lpstr>The Role of Archives: Scope of Copyright E&amp;Ls</vt:lpstr>
      <vt:lpstr>Preservation Exceptions: Diversity of Statutes</vt:lpstr>
      <vt:lpstr>Copyright Exceptions: Distinct Nature of Archives</vt:lpstr>
      <vt:lpstr>Preservation Exception: Diversity of Statutes</vt:lpstr>
      <vt:lpstr>Preservation Exception: Diversity of Statutes</vt:lpstr>
      <vt:lpstr>PowerPoint Presentation</vt:lpstr>
      <vt:lpstr>Closer Look at the Analysis: Column 1</vt:lpstr>
      <vt:lpstr>Closer Look at the Analysis: Column 2</vt:lpstr>
      <vt:lpstr>Closer Look at the Analysis: Column 3</vt:lpstr>
      <vt:lpstr>Closer Look at the Analysis: Column 4</vt:lpstr>
      <vt:lpstr>Objectives of the Analysis</vt:lpstr>
      <vt:lpstr>The Analysis: Benefits for Law and WIPO</vt:lpstr>
      <vt:lpstr>Guiding Policy Decisions: Finding the Right Equation</vt:lpstr>
      <vt:lpstr>Guiding Policy Decisions: Finding the Right Equation</vt:lpstr>
      <vt:lpstr>Copyright Exceptions: A Typology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D Crews</dc:creator>
  <cp:lastModifiedBy>Kenneth D Crews</cp:lastModifiedBy>
  <cp:revision>127</cp:revision>
  <dcterms:created xsi:type="dcterms:W3CDTF">2018-11-23T19:13:05Z</dcterms:created>
  <dcterms:modified xsi:type="dcterms:W3CDTF">2019-10-21T10:17:31Z</dcterms:modified>
</cp:coreProperties>
</file>