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646" r:id="rId3"/>
    <p:sldId id="647" r:id="rId4"/>
    <p:sldId id="645" r:id="rId5"/>
    <p:sldId id="631" r:id="rId6"/>
    <p:sldId id="607" r:id="rId7"/>
    <p:sldId id="610" r:id="rId8"/>
    <p:sldId id="636" r:id="rId9"/>
    <p:sldId id="615" r:id="rId10"/>
    <p:sldId id="616" r:id="rId11"/>
    <p:sldId id="619" r:id="rId12"/>
    <p:sldId id="568" r:id="rId13"/>
    <p:sldId id="566" r:id="rId14"/>
    <p:sldId id="573" r:id="rId15"/>
    <p:sldId id="544" r:id="rId16"/>
    <p:sldId id="525" r:id="rId17"/>
  </p:sldIdLst>
  <p:sldSz cx="9144000" cy="6858000" type="screen4x3"/>
  <p:notesSz cx="9926638" cy="6797675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8585"/>
    <a:srgbClr val="B3DFB8"/>
    <a:srgbClr val="2FFF8D"/>
    <a:srgbClr val="CEE7EA"/>
    <a:srgbClr val="B4DADE"/>
    <a:srgbClr val="CDEBD4"/>
    <a:srgbClr val="8FD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67"/>
    <p:restoredTop sz="93801" autoAdjust="0"/>
  </p:normalViewPr>
  <p:slideViewPr>
    <p:cSldViewPr>
      <p:cViewPr varScale="1">
        <p:scale>
          <a:sx n="64" d="100"/>
          <a:sy n="64" d="100"/>
        </p:scale>
        <p:origin x="166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CB3B5A83-CACA-4B4D-A7D8-5A7327F6F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01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33953CCE-8CB2-5849-832C-3236DA2B1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53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Linkage between qm and learning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953CCE-8CB2-5849-832C-3236DA2B1702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55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227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51BCB-A966-5C46-975A-A639C59CB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0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38D2C-D6AB-3544-8BA8-12E162F78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30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B9877-F5CD-384C-9C75-E4059BFC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8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66875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Arial" charset="0"/>
              </a:defRPr>
            </a:lvl1pPr>
          </a:lstStyle>
          <a:p>
            <a:pPr>
              <a:defRPr/>
            </a:pPr>
            <a:fld id="{9D5A044D-FABA-2D4F-BA2E-601A233DB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r" descr="WIPO PUBLIC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WIPO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0" r:id="rId2"/>
    <p:sldLayoutId id="2147484391" r:id="rId3"/>
    <p:sldLayoutId id="2147484392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08C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08C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08C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08C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08C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cblm.moodlecloud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996952"/>
            <a:ext cx="7817296" cy="1333500"/>
          </a:xfrm>
          <a:noFill/>
        </p:spPr>
        <p:txBody>
          <a:bodyPr/>
          <a:lstStyle/>
          <a:p>
            <a:pPr eaLnBrk="1" hangingPunct="1"/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Tools for Competency Based Learning </a:t>
            </a: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</a:rPr>
              <a:t>Management</a:t>
            </a:r>
            <a:endParaRPr lang="en-GB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827584" y="2636912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1238200" y="5085184"/>
            <a:ext cx="69342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00408C"/>
                </a:solidFill>
                <a:ea typeface="ヒラギノ角ゴ Pro W3" charset="0"/>
                <a:cs typeface="ヒラギノ角ゴ Pro W3" charset="0"/>
              </a:rPr>
              <a:t>Lutz Mailänder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00408C"/>
                </a:solidFill>
                <a:ea typeface="ヒラギノ角ゴ Pro W3" charset="0"/>
                <a:cs typeface="ヒラギノ角ゴ Pro W3" charset="0"/>
              </a:rPr>
              <a:t>Head, Cooperation on Examination and Training Section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00408C"/>
                </a:solidFill>
                <a:ea typeface="ヒラギノ角ゴ Pro W3" charset="0"/>
                <a:cs typeface="ヒラギノ角ゴ Pro W3" charset="0"/>
              </a:rPr>
              <a:t>PCT International Cooperation Division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8105E9A2-BE38-BA46-879D-AA9D30D6C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6021288"/>
            <a:ext cx="21478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charset="0"/>
                <a:ea typeface="ヒラギノ角ゴ Pro W3" charset="0"/>
                <a:cs typeface="ヒラギノ角ゴ Pro W3" charset="0"/>
              </a:rPr>
              <a:t>Geneva</a:t>
            </a:r>
            <a:endParaRPr lang="en-US" sz="1300" dirty="0">
              <a:solidFill>
                <a:srgbClr val="3399FF"/>
              </a:solidFill>
              <a:latin typeface="Arial Black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charset="0"/>
                <a:ea typeface="ヒラギノ角ゴ Pro W3" charset="0"/>
                <a:cs typeface="ヒラギノ角ゴ Pro W3" charset="0"/>
              </a:rPr>
              <a:t>20 February 2020</a:t>
            </a:r>
          </a:p>
          <a:p>
            <a:pPr>
              <a:lnSpc>
                <a:spcPct val="40000"/>
              </a:lnSpc>
            </a:pPr>
            <a:endParaRPr lang="en-US" sz="1300" dirty="0">
              <a:solidFill>
                <a:srgbClr val="3399FF"/>
              </a:solidFill>
              <a:latin typeface="Arial Black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686800" cy="1143000"/>
          </a:xfrm>
        </p:spPr>
        <p:txBody>
          <a:bodyPr/>
          <a:lstStyle/>
          <a:p>
            <a:r>
              <a:rPr lang="en-US" sz="3000" dirty="0">
                <a:latin typeface="Arial" charset="0"/>
              </a:rPr>
              <a:t>Why do we need detailed competency models?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68312" y="1268760"/>
            <a:ext cx="8675688" cy="43529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latin typeface="Arial" charset="0"/>
              </a:rPr>
              <a:t>Sufficiently detailed competency models/frameworks facilitate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Define individualized competency models </a:t>
            </a:r>
            <a:r>
              <a:rPr lang="en-US" sz="1600" b="1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(learning plans)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catering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to individual job requirements and office resources/policies</a:t>
            </a:r>
          </a:p>
          <a:p>
            <a:pPr lvl="2"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Only detailed learning plans permit an accurate and precise measuring of competencies and indentification of training gaps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Consistent and efficient communication of training needs</a:t>
            </a:r>
          </a:p>
          <a:p>
            <a:pPr lvl="2"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From requesting 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office to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providing 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office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/WIPO</a:t>
            </a:r>
          </a:p>
          <a:p>
            <a:pPr lvl="2"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From individual 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examiner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training 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manager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Definition of prerequisites for training activities (by provider)</a:t>
            </a:r>
          </a:p>
          <a:p>
            <a:pPr lvl="2"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Ensures efficient use of training opportunities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Consistent description of course content and learning outcomes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of training activities (by provider/organizer) 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Standardized tracking of training progress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in terms of competencies</a:t>
            </a:r>
          </a:p>
          <a:p>
            <a:pPr lvl="2"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Participation</a:t>
            </a:r>
          </a:p>
          <a:p>
            <a:pPr lvl="2">
              <a:spcBef>
                <a:spcPct val="0"/>
              </a:spcBef>
              <a:spcAft>
                <a:spcPts val="600"/>
              </a:spcAft>
            </a:pP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Success of learning (assessments)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Detailed reporting </a:t>
            </a:r>
          </a:p>
          <a:p>
            <a:pPr marL="457200" lvl="1" indent="0">
              <a:spcBef>
                <a:spcPct val="0"/>
              </a:spcBef>
              <a:spcAft>
                <a:spcPts val="600"/>
              </a:spcAft>
              <a:buNone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7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9144000" cy="496673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DD8FF2A-1D3F-F64D-BB96-4F87D1279BF6}"/>
              </a:ext>
            </a:extLst>
          </p:cNvPr>
          <p:cNvSpPr txBox="1">
            <a:spLocks/>
          </p:cNvSpPr>
          <p:nvPr/>
        </p:nvSpPr>
        <p:spPr bwMode="auto">
          <a:xfrm>
            <a:off x="0" y="-27384"/>
            <a:ext cx="9144000" cy="1080120"/>
          </a:xfrm>
          <a:prstGeom prst="rect">
            <a:avLst/>
          </a:prstGeom>
          <a:solidFill>
            <a:srgbClr val="CEE7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b="1" kern="0"/>
              <a:t>Tool</a:t>
            </a:r>
            <a:r>
              <a:rPr lang="en-US" kern="0"/>
              <a:t>: Learning Management System </a:t>
            </a:r>
          </a:p>
          <a:p>
            <a:pPr marL="1069975"/>
            <a:r>
              <a:rPr lang="en-US" kern="0"/>
              <a:t>(Moodle based )</a:t>
            </a:r>
          </a:p>
        </p:txBody>
      </p:sp>
    </p:spTree>
    <p:extLst>
      <p:ext uri="{BB962C8B-B14F-4D97-AF65-F5344CB8AC3E}">
        <p14:creationId xmlns:p14="http://schemas.microsoft.com/office/powerpoint/2010/main" val="1786023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7664A9-350B-3148-9883-400679A02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023"/>
            <a:ext cx="9144000" cy="521732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9034156-A119-FC43-A71E-CC6E1537904C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solidFill>
            <a:srgbClr val="CEE7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kern="0"/>
              <a:t>Edit learning plan (individual competency model)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B05ED3-ACC3-CF45-916D-7564AAE7923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03648" y="3789041"/>
            <a:ext cx="720526" cy="1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Oval 4">
            <a:extLst>
              <a:ext uri="{FF2B5EF4-FFF2-40B4-BE49-F238E27FC236}">
                <a16:creationId xmlns:a16="http://schemas.microsoft.com/office/drawing/2014/main" id="{ED9D3886-3B43-5F49-A271-D246EB1CF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929" y="1308023"/>
            <a:ext cx="2376264" cy="53680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925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F34C09-7160-4A49-903A-71760977A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0031"/>
            <a:ext cx="9144000" cy="521732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494F10-0E87-894A-BEC1-8501D0498DB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436096" y="5229200"/>
            <a:ext cx="712142" cy="1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B0570F5-1E00-8A43-B9A6-0B233DD129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96336" y="3988691"/>
            <a:ext cx="0" cy="720081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2AFDD9B6-FFD0-7340-9C2F-E7FDC3ECFAB7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252520" cy="980728"/>
          </a:xfrm>
          <a:prstGeom prst="rect">
            <a:avLst/>
          </a:prstGeom>
          <a:solidFill>
            <a:srgbClr val="CEE7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kern="0"/>
              <a:t>Trainee’s proficiency &amp; Finding suitable courses</a:t>
            </a:r>
          </a:p>
        </p:txBody>
      </p:sp>
    </p:spTree>
    <p:extLst>
      <p:ext uri="{BB962C8B-B14F-4D97-AF65-F5344CB8AC3E}">
        <p14:creationId xmlns:p14="http://schemas.microsoft.com/office/powerpoint/2010/main" val="4179918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A5B39E0-8708-C741-8425-38BB12D405D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solidFill>
            <a:srgbClr val="CEE7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kern="0"/>
              <a:t>Assigning competencies to training activities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16BE0-1613-CF4A-8544-41AAA8083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0031"/>
            <a:ext cx="9144000" cy="521732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9B15DD8-28E6-634F-B3EF-7DAE7E21E1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03648" y="3789040"/>
            <a:ext cx="712142" cy="1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02663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LMS: Tracking Learning Progress</a:t>
            </a:r>
          </a:p>
        </p:txBody>
      </p:sp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900113" y="3141663"/>
            <a:ext cx="2087562" cy="1200150"/>
          </a:xfrm>
          <a:prstGeom prst="rect">
            <a:avLst/>
          </a:prstGeom>
          <a:solidFill>
            <a:srgbClr val="CDEB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Individual Competency model</a:t>
            </a:r>
          </a:p>
        </p:txBody>
      </p:sp>
      <p:cxnSp>
        <p:nvCxnSpPr>
          <p:cNvPr id="33840" name="Straight Arrow Connector 9"/>
          <p:cNvCxnSpPr>
            <a:cxnSpLocks noChangeShapeType="1"/>
            <a:endCxn id="33799" idx="1"/>
          </p:cNvCxnSpPr>
          <p:nvPr/>
        </p:nvCxnSpPr>
        <p:spPr bwMode="auto">
          <a:xfrm>
            <a:off x="2109246" y="2276754"/>
            <a:ext cx="1480092" cy="2610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6" name="TextBox 19"/>
          <p:cNvSpPr txBox="1">
            <a:spLocks noChangeArrowheads="1"/>
          </p:cNvSpPr>
          <p:nvPr/>
        </p:nvSpPr>
        <p:spPr bwMode="auto">
          <a:xfrm>
            <a:off x="3779838" y="3279775"/>
            <a:ext cx="1258887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LMS</a:t>
            </a:r>
          </a:p>
        </p:txBody>
      </p:sp>
      <p:cxnSp>
        <p:nvCxnSpPr>
          <p:cNvPr id="33797" name="Straight Arrow Connector 20"/>
          <p:cNvCxnSpPr>
            <a:cxnSpLocks noChangeShapeType="1"/>
            <a:stCxn id="33799" idx="2"/>
            <a:endCxn id="33796" idx="0"/>
          </p:cNvCxnSpPr>
          <p:nvPr/>
        </p:nvCxnSpPr>
        <p:spPr bwMode="auto">
          <a:xfrm flipH="1">
            <a:off x="4408488" y="2717800"/>
            <a:ext cx="7937" cy="5619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8" name="Straight Arrow Connector 27"/>
          <p:cNvCxnSpPr>
            <a:cxnSpLocks noChangeShapeType="1"/>
            <a:endCxn id="33796" idx="1"/>
          </p:cNvCxnSpPr>
          <p:nvPr/>
        </p:nvCxnSpPr>
        <p:spPr bwMode="auto">
          <a:xfrm>
            <a:off x="2987675" y="3500438"/>
            <a:ext cx="792163" cy="95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9" name="TextBox 12"/>
          <p:cNvSpPr txBox="1">
            <a:spLocks noChangeArrowheads="1"/>
          </p:cNvSpPr>
          <p:nvPr/>
        </p:nvSpPr>
        <p:spPr bwMode="auto">
          <a:xfrm>
            <a:off x="3589338" y="1887538"/>
            <a:ext cx="1655762" cy="830262"/>
          </a:xfrm>
          <a:prstGeom prst="rect">
            <a:avLst/>
          </a:prstGeom>
          <a:solidFill>
            <a:srgbClr val="CDEB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Individual curriculum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900113" y="4724400"/>
          <a:ext cx="4824412" cy="1851040"/>
        </p:xfrm>
        <a:graphic>
          <a:graphicData uri="http://schemas.openxmlformats.org/drawingml/2006/table">
            <a:tbl>
              <a:tblPr/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0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Skills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required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participated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validated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2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☒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☒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☐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2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☒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☒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☒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32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☐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☐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☐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32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….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3832" name="Straight Arrow Connector 36"/>
          <p:cNvCxnSpPr>
            <a:cxnSpLocks noChangeShapeType="1"/>
          </p:cNvCxnSpPr>
          <p:nvPr/>
        </p:nvCxnSpPr>
        <p:spPr bwMode="auto">
          <a:xfrm flipH="1">
            <a:off x="4408488" y="3732213"/>
            <a:ext cx="14287" cy="99218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5651500" y="2052638"/>
            <a:ext cx="3241675" cy="1016000"/>
          </a:xfrm>
          <a:prstGeom prst="rect">
            <a:avLst/>
          </a:prstGeom>
          <a:solidFill>
            <a:srgbClr val="CEE7EA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>
                <a:ea typeface="+mn-ea"/>
                <a:cs typeface="Arial" charset="0"/>
              </a:rPr>
              <a:t>Examiner self assessment</a:t>
            </a:r>
          </a:p>
          <a:p>
            <a:pPr marL="342900" indent="-342900" algn="ctr">
              <a:spcBef>
                <a:spcPts val="0"/>
              </a:spcBef>
              <a:buFontTx/>
              <a:buChar char="-"/>
              <a:defRPr/>
            </a:pPr>
            <a:r>
              <a:rPr lang="en-US" sz="2000">
                <a:ea typeface="+mn-ea"/>
                <a:cs typeface="Arial" charset="0"/>
              </a:rPr>
              <a:t>prior learning</a:t>
            </a:r>
          </a:p>
          <a:p>
            <a:pPr marL="342900" indent="-342900" algn="ctr">
              <a:spcBef>
                <a:spcPts val="0"/>
              </a:spcBef>
              <a:buFontTx/>
              <a:buChar char="-"/>
              <a:defRPr/>
            </a:pPr>
            <a:r>
              <a:rPr lang="en-US" sz="2000">
                <a:ea typeface="+mn-ea"/>
                <a:cs typeface="Arial" charset="0"/>
              </a:rPr>
              <a:t>course learning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51500" y="3141663"/>
            <a:ext cx="3241675" cy="706437"/>
          </a:xfrm>
          <a:prstGeom prst="rect">
            <a:avLst/>
          </a:prstGeom>
          <a:solidFill>
            <a:srgbClr val="CEE7EA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>
                <a:ea typeface="+mn-ea"/>
                <a:cs typeface="Arial" charset="0"/>
              </a:rPr>
              <a:t>Assessment by Donor</a:t>
            </a:r>
          </a:p>
          <a:p>
            <a:pPr marL="342900" indent="-342900" algn="ctr">
              <a:spcBef>
                <a:spcPts val="0"/>
              </a:spcBef>
              <a:buFontTx/>
              <a:buChar char="-"/>
              <a:defRPr/>
            </a:pPr>
            <a:r>
              <a:rPr lang="en-US" sz="2000">
                <a:ea typeface="+mn-ea"/>
                <a:cs typeface="Arial" charset="0"/>
              </a:rPr>
              <a:t>course related</a:t>
            </a:r>
          </a:p>
        </p:txBody>
      </p:sp>
      <p:sp>
        <p:nvSpPr>
          <p:cNvPr id="33835" name="TextBox 22"/>
          <p:cNvSpPr txBox="1">
            <a:spLocks noChangeArrowheads="1"/>
          </p:cNvSpPr>
          <p:nvPr/>
        </p:nvSpPr>
        <p:spPr bwMode="auto">
          <a:xfrm>
            <a:off x="5651500" y="3933825"/>
            <a:ext cx="3241675" cy="40011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/>
              <a:t>Assessment by IPO</a:t>
            </a:r>
          </a:p>
        </p:txBody>
      </p:sp>
      <p:cxnSp>
        <p:nvCxnSpPr>
          <p:cNvPr id="33836" name="Straight Arrow Connector 23"/>
          <p:cNvCxnSpPr>
            <a:cxnSpLocks noChangeShapeType="1"/>
          </p:cNvCxnSpPr>
          <p:nvPr/>
        </p:nvCxnSpPr>
        <p:spPr bwMode="auto">
          <a:xfrm flipH="1" flipV="1">
            <a:off x="5038725" y="3741738"/>
            <a:ext cx="611188" cy="40798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7" name="Straight Arrow Connector 24"/>
          <p:cNvCxnSpPr>
            <a:cxnSpLocks noChangeShapeType="1"/>
            <a:stCxn id="22" idx="1"/>
            <a:endCxn id="33796" idx="3"/>
          </p:cNvCxnSpPr>
          <p:nvPr/>
        </p:nvCxnSpPr>
        <p:spPr bwMode="auto">
          <a:xfrm flipH="1">
            <a:off x="5038725" y="3495675"/>
            <a:ext cx="612775" cy="142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8" name="Straight Arrow Connector 28"/>
          <p:cNvCxnSpPr>
            <a:cxnSpLocks noChangeShapeType="1"/>
          </p:cNvCxnSpPr>
          <p:nvPr/>
        </p:nvCxnSpPr>
        <p:spPr bwMode="auto">
          <a:xfrm flipH="1">
            <a:off x="5038725" y="2849563"/>
            <a:ext cx="611188" cy="43021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898525" y="2051241"/>
            <a:ext cx="2088736" cy="461257"/>
          </a:xfrm>
          <a:prstGeom prst="rect">
            <a:avLst/>
          </a:prstGeom>
          <a:solidFill>
            <a:srgbClr val="CDEB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Examiner</a:t>
            </a:r>
          </a:p>
        </p:txBody>
      </p:sp>
    </p:spTree>
    <p:extLst>
      <p:ext uri="{BB962C8B-B14F-4D97-AF65-F5344CB8AC3E}">
        <p14:creationId xmlns:p14="http://schemas.microsoft.com/office/powerpoint/2010/main" val="1436647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en-US" sz="2800">
                <a:latin typeface="Arial" charset="0"/>
              </a:rPr>
              <a:t>Thank you</a:t>
            </a:r>
          </a:p>
          <a:p>
            <a:pPr marL="0" indent="0" algn="ctr">
              <a:buFontTx/>
              <a:buNone/>
            </a:pPr>
            <a:endParaRPr lang="en-US" sz="2800">
              <a:latin typeface="Arial" charset="0"/>
            </a:endParaRPr>
          </a:p>
          <a:p>
            <a:pPr marL="0" indent="0" algn="ctr">
              <a:buFontTx/>
              <a:buNone/>
            </a:pPr>
            <a:r>
              <a:rPr lang="en-US" sz="2800">
                <a:latin typeface="Arial" charset="0"/>
              </a:rPr>
              <a:t>lutz.mailander@wipo.int</a:t>
            </a:r>
          </a:p>
        </p:txBody>
      </p:sp>
    </p:spTree>
    <p:extLst>
      <p:ext uri="{BB962C8B-B14F-4D97-AF65-F5344CB8AC3E}">
        <p14:creationId xmlns:p14="http://schemas.microsoft.com/office/powerpoint/2010/main" val="393917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FD2D3-BA6F-4F46-8BC6-E86D680D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GB"/>
              <a:t>Quality and Capacity of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FA228-481E-BB44-9D49-8ACB3C7BA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7355160" cy="4352925"/>
          </a:xfrm>
        </p:spPr>
        <p:txBody>
          <a:bodyPr/>
          <a:lstStyle/>
          <a:p>
            <a:r>
              <a:rPr lang="en-GB" dirty="0"/>
              <a:t>Correlates with capacities of individual examiners which evolve through training at all stages of career</a:t>
            </a:r>
          </a:p>
          <a:p>
            <a:pPr lvl="1"/>
            <a:r>
              <a:rPr lang="en-GB" dirty="0"/>
              <a:t>Initial training (phases) after recruitment </a:t>
            </a:r>
          </a:p>
          <a:p>
            <a:pPr lvl="2"/>
            <a:r>
              <a:rPr lang="en-GB" dirty="0"/>
              <a:t>Comprehensive basic skill set</a:t>
            </a:r>
          </a:p>
          <a:p>
            <a:pPr lvl="1"/>
            <a:r>
              <a:rPr lang="en-GB" dirty="0"/>
              <a:t>Continual learning throughout professional career</a:t>
            </a:r>
          </a:p>
          <a:p>
            <a:pPr lvl="2"/>
            <a:r>
              <a:rPr lang="en-GB" dirty="0"/>
              <a:t>Changes of legislation, new case law</a:t>
            </a:r>
          </a:p>
          <a:p>
            <a:pPr lvl="2"/>
            <a:r>
              <a:rPr lang="en-GB" dirty="0"/>
              <a:t>Evolving examination tools and resources</a:t>
            </a:r>
          </a:p>
          <a:p>
            <a:pPr lvl="2"/>
            <a:r>
              <a:rPr lang="en-GB" dirty="0"/>
              <a:t>Emerging new technologies (AI, …)</a:t>
            </a:r>
          </a:p>
          <a:p>
            <a:r>
              <a:rPr lang="en-GB" b="1" dirty="0"/>
              <a:t>Quality management </a:t>
            </a:r>
            <a:r>
              <a:rPr lang="en-GB" dirty="0"/>
              <a:t>should </a:t>
            </a:r>
          </a:p>
          <a:p>
            <a:pPr lvl="1"/>
            <a:r>
              <a:rPr lang="en-GB" b="1" dirty="0">
                <a:solidFill>
                  <a:srgbClr val="3366FF"/>
                </a:solidFill>
              </a:rPr>
              <a:t>assess competencies and capacities of examiners</a:t>
            </a:r>
          </a:p>
          <a:p>
            <a:pPr lvl="1"/>
            <a:r>
              <a:rPr lang="en-GB" dirty="0"/>
              <a:t>assure a consistent training approach</a:t>
            </a:r>
          </a:p>
          <a:p>
            <a:pPr lvl="1"/>
            <a:r>
              <a:rPr lang="en-GB" dirty="0"/>
              <a:t>measure and evaluate the impact of training </a:t>
            </a:r>
          </a:p>
          <a:p>
            <a:pPr lvl="1"/>
            <a:r>
              <a:rPr lang="en-GB" dirty="0"/>
              <a:t>identify needs for improving training infrastructure/methodology</a:t>
            </a:r>
          </a:p>
          <a:p>
            <a:pPr lvl="1"/>
            <a:r>
              <a:rPr lang="en-GB" dirty="0"/>
              <a:t>identify training needs of individuals or organisational units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92B892E1-5F5D-974F-AAB6-1051C65550AE}"/>
              </a:ext>
            </a:extLst>
          </p:cNvPr>
          <p:cNvSpPr/>
          <p:nvPr/>
        </p:nvSpPr>
        <p:spPr bwMode="auto">
          <a:xfrm rot="5400000">
            <a:off x="6339243" y="2981708"/>
            <a:ext cx="4050161" cy="1200329"/>
          </a:xfrm>
          <a:prstGeom prst="homePlate">
            <a:avLst/>
          </a:prstGeom>
          <a:solidFill>
            <a:srgbClr val="B3DFB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b="1">
                <a:ea typeface="Arial" charset="0"/>
                <a:cs typeface="Arial" charset="0"/>
              </a:rPr>
              <a:t>Continual learning and assessments throughout career</a:t>
            </a:r>
          </a:p>
        </p:txBody>
      </p:sp>
    </p:spTree>
    <p:extLst>
      <p:ext uri="{BB962C8B-B14F-4D97-AF65-F5344CB8AC3E}">
        <p14:creationId xmlns:p14="http://schemas.microsoft.com/office/powerpoint/2010/main" val="46044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6B93E-3313-F64E-B962-F83F3F75D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needed? Learning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32115-8B47-1C49-83F8-001E057F3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352925"/>
          </a:xfrm>
        </p:spPr>
        <p:txBody>
          <a:bodyPr/>
          <a:lstStyle/>
          <a:p>
            <a:r>
              <a:rPr lang="en-GB" b="1" dirty="0">
                <a:solidFill>
                  <a:srgbClr val="3366FF"/>
                </a:solidFill>
              </a:rPr>
              <a:t>Learning plans </a:t>
            </a:r>
            <a:r>
              <a:rPr lang="en-GB" dirty="0"/>
              <a:t>(curricula) for</a:t>
            </a:r>
          </a:p>
          <a:p>
            <a:pPr lvl="1"/>
            <a:r>
              <a:rPr lang="en-GB" dirty="0"/>
              <a:t>Individuals (no "one-fits-all"; size of IPO, access to databases, technologies)</a:t>
            </a:r>
          </a:p>
          <a:p>
            <a:pPr lvl="1"/>
            <a:r>
              <a:rPr lang="en-GB" dirty="0"/>
              <a:t>Groups of individuals with shared job descriptions (learning plan templates)</a:t>
            </a:r>
          </a:p>
          <a:p>
            <a:r>
              <a:rPr lang="en-GB" dirty="0"/>
              <a:t>Learning opportunities/activities with appropriate content and qualified trainers</a:t>
            </a:r>
          </a:p>
          <a:p>
            <a:r>
              <a:rPr lang="en-GB" b="1" dirty="0">
                <a:solidFill>
                  <a:srgbClr val="3366FF"/>
                </a:solidFill>
              </a:rPr>
              <a:t>Assessment methodologies for measuring</a:t>
            </a:r>
          </a:p>
          <a:p>
            <a:pPr lvl="1"/>
            <a:r>
              <a:rPr lang="en-GB" dirty="0"/>
              <a:t>Impact/success of learning activities</a:t>
            </a:r>
          </a:p>
          <a:p>
            <a:pPr lvl="1"/>
            <a:r>
              <a:rPr lang="en-GB" dirty="0"/>
              <a:t>Competencies of examiners irrespective of participation in learning activities</a:t>
            </a:r>
          </a:p>
          <a:p>
            <a:r>
              <a:rPr lang="en-GB" dirty="0"/>
              <a:t>Tools for </a:t>
            </a:r>
          </a:p>
          <a:p>
            <a:pPr lvl="1"/>
            <a:r>
              <a:rPr lang="en-GB" dirty="0"/>
              <a:t>developing and implementing the above</a:t>
            </a:r>
          </a:p>
          <a:p>
            <a:pPr lvl="1"/>
            <a:r>
              <a:rPr lang="en-GB" dirty="0"/>
              <a:t>reporting and monitoring purposes</a:t>
            </a:r>
          </a:p>
          <a:p>
            <a:r>
              <a:rPr lang="en-GB" dirty="0"/>
              <a:t>Catering to </a:t>
            </a:r>
          </a:p>
          <a:p>
            <a:pPr lvl="1"/>
            <a:r>
              <a:rPr lang="en-GB" dirty="0"/>
              <a:t>approaches of blended learning</a:t>
            </a:r>
          </a:p>
          <a:p>
            <a:pPr lvl="1"/>
            <a:r>
              <a:rPr lang="en-GB" dirty="0"/>
              <a:t>training from different providers</a:t>
            </a:r>
          </a:p>
          <a:p>
            <a:pPr lvl="1"/>
            <a:r>
              <a:rPr lang="en-GB" dirty="0"/>
              <a:t>different sizes of IPOs and examination policies</a:t>
            </a:r>
          </a:p>
        </p:txBody>
      </p:sp>
    </p:spTree>
    <p:extLst>
      <p:ext uri="{BB962C8B-B14F-4D97-AF65-F5344CB8AC3E}">
        <p14:creationId xmlns:p14="http://schemas.microsoft.com/office/powerpoint/2010/main" val="2817842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WIPO activities on examiner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352925"/>
          </a:xfrm>
        </p:spPr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Pilot project </a:t>
            </a:r>
            <a:r>
              <a:rPr lang="en-US" dirty="0"/>
              <a:t>of ASPAC Bureau in cooperation with PCT ICD, for developing:</a:t>
            </a:r>
          </a:p>
          <a:p>
            <a:pPr lvl="1"/>
            <a:r>
              <a:rPr lang="en-US" b="1" dirty="0"/>
              <a:t>Framework of technical Competencies (CF) </a:t>
            </a:r>
            <a:r>
              <a:rPr lang="en-US" dirty="0"/>
              <a:t>for </a:t>
            </a:r>
            <a:r>
              <a:rPr lang="en-US" dirty="0">
                <a:solidFill>
                  <a:srgbClr val="3366FF"/>
                </a:solidFill>
              </a:rPr>
              <a:t>substantive examination of patents</a:t>
            </a:r>
          </a:p>
          <a:p>
            <a:pPr lvl="2"/>
            <a:r>
              <a:rPr lang="en-US" dirty="0"/>
              <a:t>Generic skill set </a:t>
            </a:r>
          </a:p>
          <a:p>
            <a:pPr lvl="3"/>
            <a:r>
              <a:rPr lang="en-US" dirty="0"/>
              <a:t>as comprehensive as possible </a:t>
            </a:r>
          </a:p>
          <a:p>
            <a:pPr lvl="3"/>
            <a:r>
              <a:rPr lang="en-US" dirty="0"/>
              <a:t>as detailed as needed</a:t>
            </a:r>
          </a:p>
          <a:p>
            <a:pPr lvl="2"/>
            <a:r>
              <a:rPr lang="en-US" dirty="0"/>
              <a:t>Customized skill set (adapted to national specifics, e.g. IPOPHL)</a:t>
            </a:r>
          </a:p>
          <a:p>
            <a:pPr lvl="1"/>
            <a:r>
              <a:rPr lang="en-US" b="1" dirty="0"/>
              <a:t>Learning Management System (LMS)</a:t>
            </a:r>
          </a:p>
          <a:p>
            <a:pPr lvl="2"/>
            <a:r>
              <a:rPr lang="en-US" dirty="0"/>
              <a:t>Open source software (Moodle), GNU public </a:t>
            </a:r>
            <a:r>
              <a:rPr lang="en-US" dirty="0" err="1"/>
              <a:t>licence</a:t>
            </a:r>
            <a:endParaRPr lang="en-US" dirty="0"/>
          </a:p>
          <a:p>
            <a:pPr lvl="2"/>
            <a:r>
              <a:rPr lang="en-US" dirty="0"/>
              <a:t>Local site (work station, no server functionality yet)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Web-based site </a:t>
            </a:r>
            <a:r>
              <a:rPr lang="en-US" dirty="0"/>
              <a:t>(</a:t>
            </a:r>
            <a:r>
              <a:rPr lang="en-US" dirty="0" err="1"/>
              <a:t>Moodlecloud</a:t>
            </a:r>
            <a:r>
              <a:rPr lang="en-US" dirty="0"/>
              <a:t>; browser based access) as prototype for local sites of IPOs: </a:t>
            </a:r>
            <a:r>
              <a:rPr lang="en-US" dirty="0">
                <a:hlinkClick r:id="rId2"/>
              </a:rPr>
              <a:t>https://icblm.moodlecloud.com</a:t>
            </a:r>
            <a:endParaRPr lang="en-US" dirty="0"/>
          </a:p>
          <a:p>
            <a:pPr lvl="3"/>
            <a:r>
              <a:rPr lang="en-US" dirty="0"/>
              <a:t>Demonstrating and testing some functions of LMS, and for </a:t>
            </a:r>
          </a:p>
          <a:p>
            <a:pPr lvl="3"/>
            <a:r>
              <a:rPr lang="en-US" dirty="0"/>
              <a:t>Viewing and editing the competency framework (CF)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123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7F27-5DDB-0446-9ACD-3987C84EF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Tool</a:t>
            </a:r>
            <a:r>
              <a:rPr lang="en-GB"/>
              <a:t>: Competency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215C5-73D7-D645-914B-24EC68277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How do we describe / measure (assess) capacities (qualitative manner)?</a:t>
            </a:r>
          </a:p>
          <a:p>
            <a:pPr lvl="1"/>
            <a:r>
              <a:rPr lang="en-GB"/>
              <a:t>In terms of competencies, for example:</a:t>
            </a:r>
          </a:p>
          <a:p>
            <a:pPr lvl="2"/>
            <a:r>
              <a:rPr lang="en-US" b="1" dirty="0">
                <a:solidFill>
                  <a:srgbClr val="3366FF"/>
                </a:solidFill>
              </a:rPr>
              <a:t>"Develop an effective search strategy"</a:t>
            </a:r>
            <a:endParaRPr lang="en-GB"/>
          </a:p>
          <a:p>
            <a:pPr lvl="1"/>
            <a:r>
              <a:rPr lang="en-GB"/>
              <a:t>Different competency levels/grades, for example:</a:t>
            </a:r>
          </a:p>
          <a:p>
            <a:pPr lvl="2"/>
            <a:r>
              <a:rPr lang="en-GB"/>
              <a:t>basic, advanced, expert, …</a:t>
            </a:r>
          </a:p>
          <a:p>
            <a:pPr lvl="2"/>
            <a:r>
              <a:rPr lang="en-GB"/>
              <a:t>Not competent, competent, highly competent, …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194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Competency model/framework/dictionary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471487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rial" charset="0"/>
              </a:rPr>
              <a:t>Competency models derived from/related to job descriptions: "job deliverables"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rial" charset="0"/>
              </a:rPr>
              <a:t>Different categories of competencies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rial" charset="0"/>
              </a:rPr>
              <a:t>Behavioral, e.g. communication, managing, ..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3366FF"/>
                </a:solidFill>
                <a:latin typeface="Arial" charset="0"/>
              </a:rPr>
              <a:t>Technical (functional) competencies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rial" charset="0"/>
              </a:rPr>
              <a:t>To attain/demonstrate a specific technical competency, a set of distinct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skills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and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knowledge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elements is required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Technical competencies may be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Generic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(applicable to examiners of all jurisdictions)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Related to </a:t>
            </a:r>
            <a:r>
              <a:rPr lang="en-US" sz="1600" b="1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national specifics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(depending on national legislation)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Individual competency model: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all generic and custom competencies (skills/knowledge) which an individual examiner needs to acquire for successful performance on the job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In the context of learning, they are frequently called 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Learning Plans (LP)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and form the basis for curricula (sets of training activities/courses to be attended)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18E4D8E-DAC3-EC4C-9CF8-F225D4251030}"/>
              </a:ext>
            </a:extLst>
          </p:cNvPr>
          <p:cNvCxnSpPr>
            <a:cxnSpLocks/>
          </p:cNvCxnSpPr>
          <p:nvPr/>
        </p:nvCxnSpPr>
        <p:spPr bwMode="auto">
          <a:xfrm>
            <a:off x="184638" y="2996952"/>
            <a:ext cx="56768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18E4D8E-DAC3-EC4C-9CF8-F225D4251030}"/>
              </a:ext>
            </a:extLst>
          </p:cNvPr>
          <p:cNvCxnSpPr>
            <a:cxnSpLocks/>
          </p:cNvCxnSpPr>
          <p:nvPr/>
        </p:nvCxnSpPr>
        <p:spPr bwMode="auto">
          <a:xfrm>
            <a:off x="187896" y="3284984"/>
            <a:ext cx="56768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8E4D8E-DAC3-EC4C-9CF8-F225D4251030}"/>
              </a:ext>
            </a:extLst>
          </p:cNvPr>
          <p:cNvCxnSpPr>
            <a:cxnSpLocks/>
          </p:cNvCxnSpPr>
          <p:nvPr/>
        </p:nvCxnSpPr>
        <p:spPr bwMode="auto">
          <a:xfrm>
            <a:off x="179512" y="3933056"/>
            <a:ext cx="56768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8E4D8E-DAC3-EC4C-9CF8-F225D4251030}"/>
              </a:ext>
            </a:extLst>
          </p:cNvPr>
          <p:cNvCxnSpPr>
            <a:cxnSpLocks/>
          </p:cNvCxnSpPr>
          <p:nvPr/>
        </p:nvCxnSpPr>
        <p:spPr bwMode="auto">
          <a:xfrm>
            <a:off x="179512" y="4293096"/>
            <a:ext cx="56768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5973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56B4B-3873-1D4A-AD6F-476B052E4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E2EBB-34B1-4E42-B6B0-9BA0A4762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6BB8D-21DA-E54F-A790-881EF81A8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4000" cy="666986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B8C08-6139-5C4D-8E1A-65EB985704CB}"/>
              </a:ext>
            </a:extLst>
          </p:cNvPr>
          <p:cNvCxnSpPr/>
          <p:nvPr/>
        </p:nvCxnSpPr>
        <p:spPr bwMode="auto">
          <a:xfrm flipH="1">
            <a:off x="2843808" y="1916832"/>
            <a:ext cx="504056" cy="0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C526DE0-94C9-7F4B-88E2-AB1EB67DAE16}"/>
              </a:ext>
            </a:extLst>
          </p:cNvPr>
          <p:cNvCxnSpPr/>
          <p:nvPr/>
        </p:nvCxnSpPr>
        <p:spPr bwMode="auto">
          <a:xfrm flipH="1">
            <a:off x="2915816" y="3068960"/>
            <a:ext cx="504056" cy="0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8E4D8E-DAC3-EC4C-9CF8-F225D4251030}"/>
              </a:ext>
            </a:extLst>
          </p:cNvPr>
          <p:cNvCxnSpPr>
            <a:cxnSpLocks/>
          </p:cNvCxnSpPr>
          <p:nvPr/>
        </p:nvCxnSpPr>
        <p:spPr bwMode="auto">
          <a:xfrm>
            <a:off x="457200" y="2492896"/>
            <a:ext cx="56768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D54F35-2BB9-894A-A3E5-4EFD4187B937}"/>
              </a:ext>
            </a:extLst>
          </p:cNvPr>
          <p:cNvCxnSpPr>
            <a:cxnSpLocks/>
          </p:cNvCxnSpPr>
          <p:nvPr/>
        </p:nvCxnSpPr>
        <p:spPr bwMode="auto">
          <a:xfrm>
            <a:off x="457200" y="6237312"/>
            <a:ext cx="56768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AC3FB0D-25AF-B542-B0AC-472696576169}"/>
              </a:ext>
            </a:extLst>
          </p:cNvPr>
          <p:cNvSpPr txBox="1"/>
          <p:nvPr/>
        </p:nvSpPr>
        <p:spPr>
          <a:xfrm>
            <a:off x="4583793" y="2852936"/>
            <a:ext cx="4308687" cy="1200329"/>
          </a:xfrm>
          <a:prstGeom prst="rect">
            <a:avLst/>
          </a:prstGeom>
          <a:solidFill>
            <a:srgbClr val="CEE7EA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Competeny framework of ASPAC ICBLM is a </a:t>
            </a:r>
            <a:r>
              <a:rPr lang="en-US" sz="1800" b="1" dirty="0"/>
              <a:t>more detailed inventory </a:t>
            </a:r>
            <a:r>
              <a:rPr lang="en-US" sz="1800" dirty="0"/>
              <a:t>of </a:t>
            </a:r>
            <a:r>
              <a:rPr lang="en-US" sz="1800" b="1" dirty="0"/>
              <a:t>knowledge</a:t>
            </a:r>
            <a:r>
              <a:rPr lang="en-US" sz="1800" dirty="0"/>
              <a:t> and </a:t>
            </a:r>
            <a:r>
              <a:rPr lang="en-US" sz="1800" b="1" dirty="0"/>
              <a:t>skills</a:t>
            </a:r>
            <a:r>
              <a:rPr lang="en-US" sz="1800" dirty="0"/>
              <a:t> required for conducting a prior art search</a:t>
            </a:r>
          </a:p>
        </p:txBody>
      </p:sp>
    </p:spTree>
    <p:extLst>
      <p:ext uri="{BB962C8B-B14F-4D97-AF65-F5344CB8AC3E}">
        <p14:creationId xmlns:p14="http://schemas.microsoft.com/office/powerpoint/2010/main" val="2373791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891E6-C2C5-CC43-9C01-DA7B213FE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en-GB"/>
              <a:t>Principles guiding the competency framework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7166C-188E-4440-9FF6-92A34F369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6875"/>
            <a:ext cx="8363272" cy="4352925"/>
          </a:xfrm>
        </p:spPr>
        <p:txBody>
          <a:bodyPr/>
          <a:lstStyle/>
          <a:p>
            <a:r>
              <a:rPr lang="en-GB"/>
              <a:t>Competencies on the lowest level are worded such that they enable assessments, for example:</a:t>
            </a:r>
          </a:p>
          <a:p>
            <a:pPr lvl="1"/>
            <a:r>
              <a:rPr lang="en-GB"/>
              <a:t>Knowledge: "</a:t>
            </a:r>
            <a:r>
              <a:rPr lang="de-DE" b="1"/>
              <a:t>Explain the concept of recall"</a:t>
            </a:r>
            <a:endParaRPr lang="en-GB"/>
          </a:p>
          <a:p>
            <a:pPr lvl="1"/>
            <a:r>
              <a:rPr lang="en-GB"/>
              <a:t>Skill: "</a:t>
            </a:r>
            <a:r>
              <a:rPr lang="de-DE" b="1"/>
              <a:t>Modify a given search query such that recall improves"</a:t>
            </a:r>
          </a:p>
          <a:p>
            <a:pPr lvl="1"/>
            <a:endParaRPr lang="en-GB"/>
          </a:p>
          <a:p>
            <a:r>
              <a:rPr lang="en-GB"/>
              <a:t>Hierarchially higher levels are worded such that they enable a meaningful ordering of the skills and knowledge elements</a:t>
            </a:r>
          </a:p>
          <a:p>
            <a:endParaRPr lang="en-GB"/>
          </a:p>
          <a:p>
            <a:r>
              <a:rPr lang="en-GB"/>
              <a:t>Order of the competencies does not reflect workflow; framework only attempts to reflect any skill and knowledge needed for successful performance of tasks included in workflow</a:t>
            </a:r>
          </a:p>
          <a:p>
            <a:r>
              <a:rPr lang="en-GB"/>
              <a:t>Where possible, competencies are linked to (official) documentation from which the competency can be derived (for example Guide to the IPC; PCT S&amp;E Guidelines)</a:t>
            </a:r>
          </a:p>
        </p:txBody>
      </p:sp>
    </p:spTree>
    <p:extLst>
      <p:ext uri="{BB962C8B-B14F-4D97-AF65-F5344CB8AC3E}">
        <p14:creationId xmlns:p14="http://schemas.microsoft.com/office/powerpoint/2010/main" val="2302901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607E7E-2BF2-8343-AD88-9C31047A5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144000" cy="496701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313E19D-A53B-A64B-BBC3-7850E1FCF561}"/>
              </a:ext>
            </a:extLst>
          </p:cNvPr>
          <p:cNvSpPr txBox="1">
            <a:spLocks/>
          </p:cNvSpPr>
          <p:nvPr/>
        </p:nvSpPr>
        <p:spPr bwMode="auto">
          <a:xfrm>
            <a:off x="0" y="-21690"/>
            <a:ext cx="9144000" cy="930410"/>
          </a:xfrm>
          <a:prstGeom prst="rect">
            <a:avLst/>
          </a:prstGeom>
          <a:solidFill>
            <a:srgbClr val="CEE7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kern="0" dirty="0"/>
              <a:t>Sample domain 'Patent Classification'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CF0011DB-D4B7-4443-9F27-BB0121E8C035}"/>
              </a:ext>
            </a:extLst>
          </p:cNvPr>
          <p:cNvSpPr/>
          <p:nvPr/>
        </p:nvSpPr>
        <p:spPr bwMode="auto">
          <a:xfrm>
            <a:off x="5004048" y="5013176"/>
            <a:ext cx="3960440" cy="1328023"/>
          </a:xfrm>
          <a:prstGeom prst="wedgeRoundRectCallout">
            <a:avLst>
              <a:gd name="adj1" fmla="val -36695"/>
              <a:gd name="adj2" fmla="val -127764"/>
              <a:gd name="adj3" fmla="val 16667"/>
            </a:avLst>
          </a:prstGeom>
          <a:solidFill>
            <a:srgbClr val="CDEBD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ea typeface="Arial" charset="0"/>
                <a:cs typeface="Arial" charset="0"/>
              </a:rPr>
              <a:t>Description part of the CF element includes a reference to the official </a:t>
            </a:r>
            <a:r>
              <a:rPr lang="en-US" sz="1800" b="1" dirty="0">
                <a:ea typeface="Arial" charset="0"/>
                <a:cs typeface="Arial" charset="0"/>
              </a:rPr>
              <a:t>Guide to the IPC </a:t>
            </a:r>
            <a:r>
              <a:rPr lang="en-US" sz="1800" dirty="0">
                <a:ea typeface="Arial" charset="0"/>
                <a:cs typeface="Arial" charset="0"/>
              </a:rPr>
              <a:t>explaining the background of this skill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18E4D8E-DAC3-EC4C-9CF8-F225D4251030}"/>
              </a:ext>
            </a:extLst>
          </p:cNvPr>
          <p:cNvCxnSpPr>
            <a:cxnSpLocks/>
          </p:cNvCxnSpPr>
          <p:nvPr/>
        </p:nvCxnSpPr>
        <p:spPr bwMode="auto">
          <a:xfrm flipH="1">
            <a:off x="5868144" y="3861048"/>
            <a:ext cx="738808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8E4D8E-DAC3-EC4C-9CF8-F225D4251030}"/>
              </a:ext>
            </a:extLst>
          </p:cNvPr>
          <p:cNvCxnSpPr>
            <a:cxnSpLocks/>
          </p:cNvCxnSpPr>
          <p:nvPr/>
        </p:nvCxnSpPr>
        <p:spPr bwMode="auto">
          <a:xfrm>
            <a:off x="395536" y="5229200"/>
            <a:ext cx="56768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8E4D8E-DAC3-EC4C-9CF8-F225D4251030}"/>
              </a:ext>
            </a:extLst>
          </p:cNvPr>
          <p:cNvCxnSpPr>
            <a:cxnSpLocks/>
          </p:cNvCxnSpPr>
          <p:nvPr/>
        </p:nvCxnSpPr>
        <p:spPr bwMode="auto">
          <a:xfrm>
            <a:off x="4139952" y="3573016"/>
            <a:ext cx="56768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0F9D45AB-7085-A141-88B1-27B1DA9055B3}"/>
              </a:ext>
            </a:extLst>
          </p:cNvPr>
          <p:cNvSpPr/>
          <p:nvPr/>
        </p:nvSpPr>
        <p:spPr bwMode="auto">
          <a:xfrm>
            <a:off x="5364088" y="2065839"/>
            <a:ext cx="3621704" cy="715089"/>
          </a:xfrm>
          <a:prstGeom prst="wedgeRoundRectCallout">
            <a:avLst>
              <a:gd name="adj1" fmla="val -29355"/>
              <a:gd name="adj2" fmla="val 137816"/>
              <a:gd name="adj3" fmla="val 16667"/>
            </a:avLst>
          </a:prstGeom>
          <a:solidFill>
            <a:srgbClr val="CDEBD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ea typeface="Arial" charset="0"/>
                <a:cs typeface="Arial" charset="0"/>
              </a:rPr>
              <a:t>Wording of skills is such that they enable assessments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17786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7865</TotalTime>
  <Words>887</Words>
  <Application>Microsoft Office PowerPoint</Application>
  <PresentationFormat>On-screen Show (4:3)</PresentationFormat>
  <Paragraphs>134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Arial Black</vt:lpstr>
      <vt:lpstr>Microsoft Sans Serif</vt:lpstr>
      <vt:lpstr>ヒラギノ角ゴ Pro W3</vt:lpstr>
      <vt:lpstr>template_english</vt:lpstr>
      <vt:lpstr>PowerPoint Presentation</vt:lpstr>
      <vt:lpstr>Quality and Capacity of Examination</vt:lpstr>
      <vt:lpstr>What is needed? Learning Infrastructure</vt:lpstr>
      <vt:lpstr>WIPO activities on examiner training</vt:lpstr>
      <vt:lpstr>Tool: Competency Framework</vt:lpstr>
      <vt:lpstr>Competency model/framework/dictionary</vt:lpstr>
      <vt:lpstr>PowerPoint Presentation</vt:lpstr>
      <vt:lpstr>Principles guiding the competency framework </vt:lpstr>
      <vt:lpstr>PowerPoint Presentation</vt:lpstr>
      <vt:lpstr>Why do we need detailed competency models?</vt:lpstr>
      <vt:lpstr>PowerPoint Presentation</vt:lpstr>
      <vt:lpstr>PowerPoint Presentation</vt:lpstr>
      <vt:lpstr>PowerPoint Presentation</vt:lpstr>
      <vt:lpstr>PowerPoint Presentation</vt:lpstr>
      <vt:lpstr>LMS: Tracking Learning Progress</vt:lpstr>
      <vt:lpstr>PowerPoint Presentation</vt:lpstr>
    </vt:vector>
  </TitlesOfParts>
  <Company>WIPO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IPC/CE/52 - Presentation - Tools for Competency Based Learning Management</dc:title>
  <dc:subject>IPC/CE/52 - Presentation - Tools for Competency Based Learning Management</dc:subject>
  <dc:creator>WIPO</dc:creator>
  <cp:keywords>PUBLIC</cp:keywords>
  <dc:description/>
  <cp:lastModifiedBy>MALANGA SALAZAR Isabelle</cp:lastModifiedBy>
  <cp:revision>925</cp:revision>
  <cp:lastPrinted>2019-08-06T07:50:14Z</cp:lastPrinted>
  <dcterms:created xsi:type="dcterms:W3CDTF">2013-02-02T09:50:17Z</dcterms:created>
  <dcterms:modified xsi:type="dcterms:W3CDTF">2020-03-24T10:37:47Z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1d67d7cd-d089-4b9b-b717-6eaf5cc6e342</vt:lpwstr>
  </property>
  <property fmtid="{D5CDD505-2E9C-101B-9397-08002B2CF9AE}" pid="3" name="Classification">
    <vt:lpwstr>Public</vt:lpwstr>
  </property>
  <property fmtid="{D5CDD505-2E9C-101B-9397-08002B2CF9AE}" pid="4" name="VisualMarkings">
    <vt:lpwstr>Footer</vt:lpwstr>
  </property>
  <property fmtid="{D5CDD505-2E9C-101B-9397-08002B2CF9AE}" pid="5" name="Alignment">
    <vt:lpwstr>Right</vt:lpwstr>
  </property>
  <property fmtid="{D5CDD505-2E9C-101B-9397-08002B2CF9AE}" pid="6" name="Language">
    <vt:lpwstr>English</vt:lpwstr>
  </property>
</Properties>
</file>