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7"/>
  </p:notesMasterIdLst>
  <p:handoutMasterIdLst>
    <p:handoutMasterId r:id="rId8"/>
  </p:handoutMasterIdLst>
  <p:sldIdLst>
    <p:sldId id="256" r:id="rId2"/>
    <p:sldId id="281" r:id="rId3"/>
    <p:sldId id="282" r:id="rId4"/>
    <p:sldId id="283" r:id="rId5"/>
    <p:sldId id="280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704" autoAdjust="0"/>
  </p:normalViewPr>
  <p:slideViewPr>
    <p:cSldViewPr>
      <p:cViewPr varScale="1">
        <p:scale>
          <a:sx n="118" d="100"/>
          <a:sy n="118" d="100"/>
        </p:scale>
        <p:origin x="-13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69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534CC-F8C1-4AE6-9B79-398AEBC54E1D}" type="datetimeFigureOut">
              <a:rPr lang="en-GB" smtClean="0"/>
              <a:t>12/02/2018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DBBAD-7DA3-434B-B150-DBBCB50E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232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3E085-A89C-45F1-B316-DC21979D35C0}" type="datetimeFigureOut">
              <a:rPr lang="en-GB" smtClean="0"/>
              <a:t>12/02/2018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559F9-57CE-4407-8BF5-704E7C275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85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altLang="ja-JP" smtClean="0"/>
              <a:t>Click to edit Master subtitle style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580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41E9C-DE1F-4A6B-8A7A-54CCF5714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92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41E9C-DE1F-4A6B-8A7A-54CCF5714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50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41E9C-DE1F-4A6B-8A7A-54CCF5714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36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41E9C-DE1F-4A6B-8A7A-54CCF5714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06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41E9C-DE1F-4A6B-8A7A-54CCF5714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538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41E9C-DE1F-4A6B-8A7A-54CCF5714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39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41E9C-DE1F-4A6B-8A7A-54CCF5714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28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41E9C-DE1F-4A6B-8A7A-54CCF5714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042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41E9C-DE1F-4A6B-8A7A-54CCF5714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984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41E9C-DE1F-4A6B-8A7A-54CCF5714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38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 smtClean="0">
                <a:ea typeface="MS PGothic" pitchFamily="34" charset="-128"/>
              </a:defRPr>
            </a:lvl1pPr>
          </a:lstStyle>
          <a:p>
            <a:fld id="{BF441E9C-DE1F-4A6B-8A7A-54CCF57140D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3.wipo.int/classifications/ipc/ipcrms/#/hel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/>
          <a:lstStyle/>
          <a:p>
            <a:r>
              <a:rPr lang="en-US" altLang="en-US" b="1" dirty="0">
                <a:solidFill>
                  <a:srgbClr val="00408C"/>
                </a:solidFill>
                <a:ea typeface="ヒラギノ角ゴ Pro W3" pitchFamily="1" charset="-128"/>
              </a:rPr>
              <a:t>Recent </a:t>
            </a:r>
            <a:r>
              <a:rPr lang="en-US" altLang="en-US" b="1" dirty="0" smtClean="0">
                <a:solidFill>
                  <a:srgbClr val="00408C"/>
                </a:solidFill>
                <a:ea typeface="ヒラギノ角ゴ Pro W3" pitchFamily="1" charset="-128"/>
              </a:rPr>
              <a:t>Developments in IPC</a:t>
            </a:r>
            <a:r>
              <a:rPr lang="sk-SK" altLang="en-US" b="1" dirty="0" smtClean="0">
                <a:solidFill>
                  <a:srgbClr val="00408C"/>
                </a:solidFill>
                <a:ea typeface="ヒラギノ角ゴ Pro W3" pitchFamily="1" charset="-128"/>
              </a:rPr>
              <a:t>RMS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3" y="4509120"/>
            <a:ext cx="2951683" cy="1104280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00408C"/>
                </a:solidFill>
                <a:ea typeface="ヒラギノ角ゴ Pro W3" pitchFamily="1" charset="-128"/>
              </a:rPr>
              <a:t>IPC </a:t>
            </a:r>
            <a:r>
              <a:rPr lang="en-US" altLang="en-US" dirty="0">
                <a:solidFill>
                  <a:srgbClr val="00408C"/>
                </a:solidFill>
                <a:ea typeface="ヒラギノ角ゴ Pro W3" pitchFamily="1" charset="-128"/>
              </a:rPr>
              <a:t>Section, WIPO</a:t>
            </a:r>
          </a:p>
          <a:p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940152" y="5301208"/>
            <a:ext cx="223224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82800" bIns="82800"/>
          <a:lstStyle/>
          <a:p>
            <a:pPr eaLnBrk="0" hangingPunct="0">
              <a:lnSpc>
                <a:spcPct val="40000"/>
              </a:lnSpc>
            </a:pPr>
            <a:endParaRPr lang="sk-SK" altLang="en-US" sz="2000" dirty="0" smtClean="0">
              <a:solidFill>
                <a:srgbClr val="3399FF"/>
              </a:solidFill>
              <a:latin typeface="Arial Black" pitchFamily="34" charset="0"/>
              <a:ea typeface="ヒラギノ角ゴ Pro W3" pitchFamily="1" charset="-128"/>
            </a:endParaRPr>
          </a:p>
          <a:p>
            <a:pPr eaLnBrk="0" hangingPunct="0">
              <a:lnSpc>
                <a:spcPct val="40000"/>
              </a:lnSpc>
            </a:pPr>
            <a:r>
              <a:rPr lang="en-US" altLang="en-US" sz="2000" dirty="0" smtClean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IPC</a:t>
            </a:r>
            <a:r>
              <a:rPr lang="sk-SK" altLang="en-US" sz="2000" dirty="0" smtClean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/CE/50</a:t>
            </a:r>
          </a:p>
          <a:p>
            <a:pPr eaLnBrk="0" hangingPunct="0">
              <a:lnSpc>
                <a:spcPct val="40000"/>
              </a:lnSpc>
            </a:pPr>
            <a:endParaRPr lang="en-US" altLang="en-US" sz="2000" dirty="0">
              <a:solidFill>
                <a:srgbClr val="3399FF"/>
              </a:solidFill>
              <a:latin typeface="Arial Black" pitchFamily="34" charset="0"/>
              <a:ea typeface="ヒラギノ角ゴ Pro W3" pitchFamily="1" charset="-128"/>
            </a:endParaRPr>
          </a:p>
          <a:p>
            <a:pPr eaLnBrk="0" hangingPunct="0">
              <a:lnSpc>
                <a:spcPct val="40000"/>
              </a:lnSpc>
            </a:pPr>
            <a:r>
              <a:rPr lang="en-US" altLang="en-US" sz="2000" dirty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February </a:t>
            </a:r>
            <a:r>
              <a:rPr lang="en-US" altLang="en-US" sz="2000" dirty="0" smtClean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201</a:t>
            </a:r>
            <a:r>
              <a:rPr lang="sk-SK" altLang="en-US" sz="2000" dirty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8</a:t>
            </a:r>
            <a:endParaRPr lang="en-US" altLang="en-US" sz="2000" dirty="0">
              <a:solidFill>
                <a:srgbClr val="3399FF"/>
              </a:solidFill>
              <a:latin typeface="Arial Black" pitchFamily="34" charset="0"/>
              <a:ea typeface="ヒラギノ角ゴ Pro W3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769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IPC </a:t>
            </a:r>
            <a:r>
              <a:rPr lang="sk-SK" dirty="0" smtClean="0"/>
              <a:t>Data in Authentic Languages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6710"/>
              </p:ext>
            </p:extLst>
          </p:nvPr>
        </p:nvGraphicFramePr>
        <p:xfrm>
          <a:off x="364240" y="1412776"/>
          <a:ext cx="8496942" cy="2591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970"/>
                <a:gridCol w="1441970"/>
                <a:gridCol w="1287092"/>
                <a:gridCol w="1441970"/>
                <a:gridCol w="1441970"/>
                <a:gridCol w="1441970"/>
              </a:tblGrid>
              <a:tr h="518373">
                <a:tc>
                  <a:txBody>
                    <a:bodyPr/>
                    <a:lstStyle/>
                    <a:p>
                      <a:r>
                        <a:rPr lang="sk-SK" dirty="0" smtClean="0"/>
                        <a:t>Edition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Stage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Scheme*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Definitions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Catchword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Warnings</a:t>
                      </a:r>
                      <a:endParaRPr lang="en-GB" dirty="0"/>
                    </a:p>
                  </a:txBody>
                  <a:tcPr/>
                </a:tc>
              </a:tr>
              <a:tr h="518373">
                <a:tc rowSpan="2"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2017.01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EarlyPub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Jun 2016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C00000"/>
                          </a:solidFill>
                        </a:rPr>
                        <a:t>n/a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C00000"/>
                          </a:solidFill>
                        </a:rPr>
                        <a:t>n/a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C00000"/>
                          </a:solidFill>
                        </a:rPr>
                        <a:t>n/a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51837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FinalPub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Dec 2016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C00000"/>
                          </a:solidFill>
                        </a:rPr>
                        <a:t>April 2017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C00000"/>
                          </a:solidFill>
                        </a:rPr>
                        <a:t>April 2017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C00000"/>
                          </a:solidFill>
                        </a:rPr>
                        <a:t>April 2017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518373">
                <a:tc rowSpan="2"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2018.01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EarlyPub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Jun</a:t>
                      </a:r>
                      <a:r>
                        <a:rPr lang="sk-SK" baseline="0" dirty="0" smtClean="0"/>
                        <a:t> 2017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Jun</a:t>
                      </a:r>
                      <a:r>
                        <a:rPr lang="sk-SK" baseline="0" dirty="0" smtClean="0"/>
                        <a:t> 2017**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Jun</a:t>
                      </a:r>
                      <a:r>
                        <a:rPr lang="sk-SK" baseline="0" dirty="0" smtClean="0"/>
                        <a:t> 2017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C00000"/>
                          </a:solidFill>
                        </a:rPr>
                        <a:t>n/a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51837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FinalPub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Nov</a:t>
                      </a:r>
                      <a:r>
                        <a:rPr lang="sk-SK" baseline="0" dirty="0" smtClean="0"/>
                        <a:t> 2017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Nov</a:t>
                      </a:r>
                      <a:r>
                        <a:rPr lang="sk-SK" baseline="0" dirty="0" smtClean="0"/>
                        <a:t> 2017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Nov</a:t>
                      </a:r>
                      <a:r>
                        <a:rPr lang="sk-SK" baseline="0" dirty="0" smtClean="0"/>
                        <a:t> 2017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Nov</a:t>
                      </a:r>
                      <a:r>
                        <a:rPr lang="sk-SK" baseline="0" dirty="0" smtClean="0"/>
                        <a:t> 2017***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4149080"/>
            <a:ext cx="77768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*     Including the compilation, statistics and other by-products </a:t>
            </a:r>
          </a:p>
          <a:p>
            <a:r>
              <a:rPr lang="sk-SK" dirty="0" smtClean="0"/>
              <a:t>**   Sep 2017 – electronic approval of definitions in some projects</a:t>
            </a:r>
          </a:p>
          <a:p>
            <a:r>
              <a:rPr lang="sk-SK" dirty="0" smtClean="0"/>
              <a:t>***  including the areas with non-limiting references in the scheme</a:t>
            </a:r>
          </a:p>
          <a:p>
            <a:endParaRPr lang="sk-SK" dirty="0" smtClean="0"/>
          </a:p>
          <a:p>
            <a:r>
              <a:rPr lang="sk-SK" u="sng" dirty="0" smtClean="0">
                <a:solidFill>
                  <a:srgbClr val="C00000"/>
                </a:solidFill>
              </a:rPr>
              <a:t>2017</a:t>
            </a:r>
            <a:r>
              <a:rPr lang="sk-SK" dirty="0" smtClean="0">
                <a:solidFill>
                  <a:srgbClr val="C00000"/>
                </a:solidFill>
              </a:rPr>
              <a:t> </a:t>
            </a: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>  - </a:t>
            </a:r>
            <a:r>
              <a:rPr lang="sk-SK" dirty="0"/>
              <a:t>the first IPC version prepared by </a:t>
            </a:r>
            <a:r>
              <a:rPr lang="sk-SK" dirty="0" smtClean="0"/>
              <a:t>IPCRMS</a:t>
            </a:r>
          </a:p>
          <a:p>
            <a:r>
              <a:rPr lang="sk-SK" dirty="0" smtClean="0"/>
              <a:t>  - legacy data quality issues, particularly EN/FR alignment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7636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en-US" dirty="0" smtClean="0">
                <a:ea typeface="ヒラギノ角ゴ Pro W3" pitchFamily="1" charset="-128"/>
              </a:rPr>
              <a:t>Office Users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r>
              <a:rPr lang="nb-NO" dirty="0" smtClean="0"/>
              <a:t>BR,CA,CH,CN,</a:t>
            </a:r>
            <a:r>
              <a:rPr lang="sk-SK" dirty="0" smtClean="0"/>
              <a:t>DE,</a:t>
            </a:r>
            <a:r>
              <a:rPr lang="nb-NO" dirty="0" smtClean="0"/>
              <a:t>EP,JP,KR,SE,US</a:t>
            </a:r>
            <a:r>
              <a:rPr lang="sk-SK" dirty="0" smtClean="0"/>
              <a:t> as Rapporteurs or Translators of IPC revision or maintenance projects</a:t>
            </a:r>
          </a:p>
          <a:p>
            <a:endParaRPr lang="sk-SK" dirty="0" smtClean="0"/>
          </a:p>
          <a:p>
            <a:r>
              <a:rPr lang="de-DE" dirty="0" smtClean="0"/>
              <a:t>BR,ES,PL,SK</a:t>
            </a:r>
            <a:r>
              <a:rPr lang="sk-SK" dirty="0" smtClean="0"/>
              <a:t>,</a:t>
            </a:r>
            <a:r>
              <a:rPr lang="de-DE" dirty="0" smtClean="0"/>
              <a:t>SR </a:t>
            </a:r>
            <a:r>
              <a:rPr lang="sk-SK" dirty="0" smtClean="0"/>
              <a:t>for translations of the IPC in national language</a:t>
            </a:r>
          </a:p>
          <a:p>
            <a:endParaRPr lang="sk-SK" dirty="0"/>
          </a:p>
          <a:p>
            <a:r>
              <a:rPr lang="sk-SK" dirty="0" smtClean="0"/>
              <a:t>Trainings (EP,US,PL,SK)</a:t>
            </a:r>
          </a:p>
          <a:p>
            <a:endParaRPr lang="sk-SK" dirty="0" smtClean="0"/>
          </a:p>
          <a:p>
            <a:r>
              <a:rPr lang="sk-SK" dirty="0" smtClean="0"/>
              <a:t>Assistance for </a:t>
            </a:r>
            <a:r>
              <a:rPr lang="sk-SK" dirty="0"/>
              <a:t>Rapporteurs or Translators</a:t>
            </a:r>
            <a:endParaRPr lang="sk-SK" dirty="0" smtClean="0"/>
          </a:p>
          <a:p>
            <a:endParaRPr lang="sk-SK" dirty="0"/>
          </a:p>
          <a:p>
            <a:r>
              <a:rPr lang="sk-SK" dirty="0"/>
              <a:t>IPCRMS </a:t>
            </a:r>
            <a:r>
              <a:rPr lang="sk-SK" dirty="0" smtClean="0"/>
              <a:t>Heldesk</a:t>
            </a:r>
            <a:r>
              <a:rPr lang="sk-SK" dirty="0"/>
              <a:t/>
            </a:r>
            <a:br>
              <a:rPr lang="sk-SK" dirty="0"/>
            </a:br>
            <a:r>
              <a:rPr lang="sk-SK" sz="2000" dirty="0">
                <a:hlinkClick r:id="rId2"/>
              </a:rPr>
              <a:t>https://www3.wipo.int/classifications/ipc/ipcrms/#/</a:t>
            </a:r>
            <a:r>
              <a:rPr lang="sk-SK" sz="2000" dirty="0" smtClean="0">
                <a:hlinkClick r:id="rId2"/>
              </a:rPr>
              <a:t>help</a:t>
            </a:r>
            <a:r>
              <a:rPr lang="sk-SK" sz="2000" dirty="0" smtClean="0"/>
              <a:t> </a:t>
            </a:r>
            <a:endParaRPr lang="sk-SK" sz="2000" dirty="0"/>
          </a:p>
          <a:p>
            <a:endParaRPr lang="nb-NO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29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IPC </a:t>
            </a:r>
            <a:r>
              <a:rPr lang="sk-SK" dirty="0" smtClean="0"/>
              <a:t>National Language Translations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101574"/>
              </p:ext>
            </p:extLst>
          </p:nvPr>
        </p:nvGraphicFramePr>
        <p:xfrm>
          <a:off x="716278" y="1484784"/>
          <a:ext cx="7578725" cy="1798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889"/>
                <a:gridCol w="1270889"/>
                <a:gridCol w="1224280"/>
                <a:gridCol w="1270889"/>
                <a:gridCol w="1270889"/>
                <a:gridCol w="1270889"/>
              </a:tblGrid>
              <a:tr h="518373">
                <a:tc>
                  <a:txBody>
                    <a:bodyPr/>
                    <a:lstStyle/>
                    <a:p>
                      <a:r>
                        <a:rPr lang="sk-SK" dirty="0" smtClean="0"/>
                        <a:t>Edition*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PT**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SR</a:t>
                      </a:r>
                      <a:endParaRPr lang="en-GB" dirty="0"/>
                    </a:p>
                  </a:txBody>
                  <a:tcPr/>
                </a:tc>
              </a:tr>
              <a:tr h="51837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2017.01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C00000"/>
                          </a:solidFill>
                        </a:rPr>
                        <a:t>Jan/Jun  2017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C00000"/>
                          </a:solidFill>
                        </a:rPr>
                        <a:t>Jun 2017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C00000"/>
                          </a:solidFill>
                        </a:rPr>
                        <a:t>Jan/May 2017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C00000"/>
                          </a:solidFill>
                        </a:rPr>
                        <a:t>Mar/Jun 2017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rgbClr val="C00000"/>
                          </a:solidFill>
                        </a:rPr>
                        <a:t>Jun 2017</a:t>
                      </a:r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51837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2018.01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Dec </a:t>
                      </a:r>
                      <a:r>
                        <a:rPr lang="sk-SK" baseline="0" dirty="0" smtClean="0"/>
                        <a:t>2017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smtClean="0"/>
                        <a:t>Jan 2018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Dec </a:t>
                      </a:r>
                      <a:r>
                        <a:rPr lang="sk-SK" baseline="0" dirty="0" smtClean="0"/>
                        <a:t>2017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smtClean="0"/>
                        <a:t>Jan 2018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Dec </a:t>
                      </a:r>
                      <a:r>
                        <a:rPr lang="sk-SK" baseline="0" dirty="0" smtClean="0"/>
                        <a:t>2017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smtClean="0"/>
                        <a:t>Jan 2018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Dec </a:t>
                      </a:r>
                      <a:r>
                        <a:rPr lang="sk-SK" baseline="0" dirty="0" smtClean="0"/>
                        <a:t>2017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smtClean="0"/>
                        <a:t>Jan 2018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7209" y="3501008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*  all the offices translate only the scheme</a:t>
            </a:r>
          </a:p>
          <a:p>
            <a:r>
              <a:rPr lang="sk-SK" dirty="0" smtClean="0"/>
              <a:t>** BR office</a:t>
            </a:r>
          </a:p>
          <a:p>
            <a:endParaRPr lang="sk-SK" dirty="0" smtClean="0"/>
          </a:p>
          <a:p>
            <a:r>
              <a:rPr lang="sk-SK" u="sng" dirty="0" smtClean="0">
                <a:solidFill>
                  <a:srgbClr val="C00000"/>
                </a:solidFill>
              </a:rPr>
              <a:t>2017</a:t>
            </a:r>
            <a:r>
              <a:rPr lang="sk-SK" dirty="0" smtClean="0">
                <a:solidFill>
                  <a:srgbClr val="C00000"/>
                </a:solidFill>
              </a:rPr>
              <a:t> </a:t>
            </a: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>  - </a:t>
            </a:r>
            <a:r>
              <a:rPr lang="sk-SK" dirty="0"/>
              <a:t>the first IPC </a:t>
            </a:r>
            <a:r>
              <a:rPr lang="sk-SK" dirty="0" smtClean="0"/>
              <a:t>national versions </a:t>
            </a:r>
            <a:r>
              <a:rPr lang="sk-SK" dirty="0"/>
              <a:t>prepared by </a:t>
            </a:r>
            <a:r>
              <a:rPr lang="sk-SK" dirty="0" smtClean="0"/>
              <a:t>IPCRMS</a:t>
            </a:r>
          </a:p>
          <a:p>
            <a:r>
              <a:rPr lang="sk-SK" dirty="0" smtClean="0"/>
              <a:t>  - legacy data quality issues, particularly alignment</a:t>
            </a:r>
          </a:p>
          <a:p>
            <a:endParaRPr lang="sk-SK" dirty="0"/>
          </a:p>
          <a:p>
            <a:r>
              <a:rPr lang="sk-SK" dirty="0" smtClean="0"/>
              <a:t>National language translations of definitions and catchwords possible.</a:t>
            </a:r>
          </a:p>
          <a:p>
            <a:r>
              <a:rPr lang="sk-SK" dirty="0" smtClean="0">
                <a:solidFill>
                  <a:srgbClr val="C00000"/>
                </a:solidFill>
              </a:rPr>
              <a:t>Interested offices may start translation from scratch.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13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pitchFamily="1" charset="-128"/>
              </a:rPr>
              <a:t>Recent</a:t>
            </a:r>
            <a:r>
              <a:rPr lang="en-US" altLang="en-US" b="1" dirty="0">
                <a:ea typeface="ヒラギノ角ゴ Pro W3" pitchFamily="1" charset="-128"/>
              </a:rPr>
              <a:t> </a:t>
            </a:r>
            <a:r>
              <a:rPr lang="sk-SK" altLang="en-US" dirty="0" smtClean="0">
                <a:ea typeface="ヒラギノ角ゴ Pro W3" pitchFamily="1" charset="-128"/>
              </a:rPr>
              <a:t>(</a:t>
            </a:r>
            <a:r>
              <a:rPr lang="sk-SK" altLang="en-US" dirty="0" smtClean="0"/>
              <a:t>Major) IPCRMS Developments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/>
          <a:lstStyle/>
          <a:p>
            <a:r>
              <a:rPr lang="sk-SK" dirty="0" smtClean="0"/>
              <a:t>Scheme import/export </a:t>
            </a:r>
            <a:br>
              <a:rPr lang="sk-SK" dirty="0" smtClean="0"/>
            </a:br>
            <a:r>
              <a:rPr lang="sk-SK" dirty="0" smtClean="0"/>
              <a:t>- from/to tables in Open Document format DOCX</a:t>
            </a:r>
          </a:p>
          <a:p>
            <a:r>
              <a:rPr lang="sk-SK" dirty="0" smtClean="0"/>
              <a:t>CPC/FI import</a:t>
            </a:r>
            <a:endParaRPr lang="sk-SK" dirty="0"/>
          </a:p>
          <a:p>
            <a:pPr marL="457200" lvl="1" indent="0">
              <a:buNone/>
            </a:pPr>
            <a:r>
              <a:rPr lang="sk-SK" dirty="0"/>
              <a:t>- systematical </a:t>
            </a:r>
            <a:r>
              <a:rPr lang="sk-SK" dirty="0" smtClean="0"/>
              <a:t>updates of source files</a:t>
            </a:r>
            <a:endParaRPr lang="sk-SK" dirty="0"/>
          </a:p>
          <a:p>
            <a:r>
              <a:rPr lang="sk-SK" dirty="0"/>
              <a:t>Renumbering</a:t>
            </a:r>
            <a:br>
              <a:rPr lang="sk-SK" dirty="0"/>
            </a:br>
            <a:r>
              <a:rPr lang="sk-SK" dirty="0"/>
              <a:t>- </a:t>
            </a:r>
            <a:r>
              <a:rPr lang="sk-SK" dirty="0" smtClean="0"/>
              <a:t>for </a:t>
            </a:r>
            <a:r>
              <a:rPr lang="sk-SK" dirty="0"/>
              <a:t>manually created or </a:t>
            </a:r>
            <a:r>
              <a:rPr lang="sk-SK" dirty="0" smtClean="0"/>
              <a:t>imported </a:t>
            </a:r>
            <a:r>
              <a:rPr lang="sk-SK" dirty="0"/>
              <a:t>new </a:t>
            </a:r>
            <a:r>
              <a:rPr lang="sk-SK" dirty="0" smtClean="0"/>
              <a:t>groups</a:t>
            </a:r>
          </a:p>
          <a:p>
            <a:r>
              <a:rPr lang="sk-SK" dirty="0" smtClean="0"/>
              <a:t>New amendment type codes T and L</a:t>
            </a:r>
            <a:br>
              <a:rPr lang="sk-SK" dirty="0" smtClean="0"/>
            </a:br>
            <a:r>
              <a:rPr lang="sk-SK" dirty="0" smtClean="0"/>
              <a:t>- automated allocation in IPCRMS projects </a:t>
            </a:r>
            <a:br>
              <a:rPr lang="sk-SK" dirty="0" smtClean="0"/>
            </a:br>
            <a:r>
              <a:rPr lang="sk-SK" dirty="0" smtClean="0"/>
              <a:t>and in IPC compilations</a:t>
            </a:r>
            <a:endParaRPr lang="sk-SK" dirty="0"/>
          </a:p>
          <a:p>
            <a:r>
              <a:rPr lang="sk-SK" dirty="0"/>
              <a:t>New definitions template support (synonyms in tables)</a:t>
            </a:r>
          </a:p>
          <a:p>
            <a:r>
              <a:rPr lang="sk-SK" dirty="0" smtClean="0"/>
              <a:t>Indication </a:t>
            </a:r>
            <a:r>
              <a:rPr lang="sk-SK" dirty="0"/>
              <a:t>of discrepancies in </a:t>
            </a:r>
            <a:r>
              <a:rPr lang="sk-SK" dirty="0" smtClean="0"/>
              <a:t>translations of definitions</a:t>
            </a:r>
          </a:p>
          <a:p>
            <a:r>
              <a:rPr lang="sk-SK" dirty="0" smtClean="0"/>
              <a:t>TAPTA for translations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15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_WIPO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</TotalTime>
  <Words>190</Words>
  <Application>Microsoft Office PowerPoint</Application>
  <PresentationFormat>On-screen Show (4:3)</PresentationFormat>
  <Paragraphs>90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Theme1_WIPO</vt:lpstr>
      <vt:lpstr>Recent Developments in IPCRMS</vt:lpstr>
      <vt:lpstr>IPC Data in Authentic Languages</vt:lpstr>
      <vt:lpstr>Office Users</vt:lpstr>
      <vt:lpstr>IPC National Language Translations</vt:lpstr>
      <vt:lpstr>Recent (Major) IPCRMS Developments</vt:lpstr>
    </vt:vector>
  </TitlesOfParts>
  <Company>World Intellectual Property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Developments to IPCRMS - IPC/CE/50</dc:title>
  <dc:subject>Recent Developments to IPCRMS - IPC/CE/50</dc:subject>
  <dc:creator>WIO</dc:creator>
  <cp:keywords>IPC</cp:keywords>
  <cp:lastModifiedBy>MALANGA SALAZAR Isabelle</cp:lastModifiedBy>
  <cp:revision>104</cp:revision>
  <cp:lastPrinted>2017-02-16T15:12:26Z</cp:lastPrinted>
  <dcterms:created xsi:type="dcterms:W3CDTF">2017-02-15T12:12:16Z</dcterms:created>
  <dcterms:modified xsi:type="dcterms:W3CDTF">2018-02-12T15:14:17Z</dcterms:modified>
</cp:coreProperties>
</file>