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1" r:id="rId3"/>
    <p:sldId id="310" r:id="rId4"/>
    <p:sldId id="296" r:id="rId5"/>
    <p:sldId id="312" r:id="rId6"/>
    <p:sldId id="295" r:id="rId7"/>
    <p:sldId id="311" r:id="rId8"/>
    <p:sldId id="301" r:id="rId9"/>
    <p:sldId id="302" r:id="rId10"/>
    <p:sldId id="313" r:id="rId11"/>
    <p:sldId id="314" r:id="rId12"/>
    <p:sldId id="315" r:id="rId13"/>
    <p:sldId id="316" r:id="rId14"/>
    <p:sldId id="309" r:id="rId15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RASCHENKOVA Anna" initials="G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628" autoAdjust="0"/>
  </p:normalViewPr>
  <p:slideViewPr>
    <p:cSldViewPr>
      <p:cViewPr varScale="1">
        <p:scale>
          <a:sx n="80" d="100"/>
          <a:sy n="80" d="100"/>
        </p:scale>
        <p:origin x="-1454" y="-82"/>
      </p:cViewPr>
      <p:guideLst>
        <p:guide orient="horz" pos="2448"/>
        <p:guide pos="2880"/>
      </p:guideLst>
    </p:cSldViewPr>
  </p:slideViewPr>
  <p:outlineViewPr>
    <p:cViewPr>
      <p:scale>
        <a:sx n="33" d="100"/>
        <a:sy n="33" d="100"/>
      </p:scale>
      <p:origin x="0" y="1084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4E2D2A46-31D4-42C3-9BFC-281959225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5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CA84FE9B-D5D4-4B76-87EA-A08EA8B20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72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44B3A36-662B-4E53-B902-E6976A1277D8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56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956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56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04961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305F-35F4-4D38-853F-6972B7651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C06C-5FA2-4438-B070-4F16D45DB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85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9EEDA-9492-4994-BB18-1005CD686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46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5F7D-D5B1-4D98-B310-16D211F23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00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7826-A1A8-4B20-83BB-6B4226365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0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46D48-0F63-43E9-B47C-935DCDFAA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51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60F4-0BB2-41F5-A823-565642484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3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60C8-7BA5-467F-BCD3-E871B6D03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13F8-B5E0-463F-B52D-A76CAE180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A5B0-4E40-4836-BF8A-4DD351994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6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7F3150A8-B334-48D8-BDDC-A2E01CBB8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7322" y="2819400"/>
            <a:ext cx="9220200" cy="1325563"/>
          </a:xfrm>
          <a:noFill/>
        </p:spPr>
        <p:txBody>
          <a:bodyPr/>
          <a:lstStyle/>
          <a:p>
            <a:r>
              <a:rPr lang="en-US" sz="2800" b="1" dirty="0" smtClean="0">
                <a:solidFill>
                  <a:srgbClr val="00408C"/>
                </a:solidFill>
                <a:ea typeface="ヒラギノ角ゴ Pro W3" pitchFamily="1" charset="-128"/>
              </a:rPr>
              <a:t>Outline of NCL Revision with NCLRMS</a:t>
            </a:r>
          </a:p>
          <a:p>
            <a:r>
              <a:rPr lang="en-US" sz="2800" b="1" dirty="0">
                <a:solidFill>
                  <a:srgbClr val="00408C"/>
                </a:solidFill>
                <a:ea typeface="ヒラギノ角ゴ Pro W3" pitchFamily="1" charset="-128"/>
              </a:rPr>
              <a:t> </a:t>
            </a:r>
            <a:r>
              <a:rPr lang="en-US" sz="2800" b="1" dirty="0" smtClean="0">
                <a:solidFill>
                  <a:srgbClr val="00408C"/>
                </a:solidFill>
                <a:ea typeface="ヒラギノ角ゴ Pro W3" pitchFamily="1" charset="-128"/>
              </a:rPr>
              <a:t> (</a:t>
            </a:r>
            <a:r>
              <a:rPr lang="en-US" sz="2800" b="1" u="sng" dirty="0" smtClean="0">
                <a:solidFill>
                  <a:srgbClr val="00408C"/>
                </a:solidFill>
                <a:ea typeface="ヒラギノ角ゴ Pro W3" pitchFamily="1" charset="-128"/>
              </a:rPr>
              <a:t>N</a:t>
            </a:r>
            <a:r>
              <a:rPr lang="en-US" sz="2800" b="1" dirty="0" smtClean="0">
                <a:solidFill>
                  <a:srgbClr val="00408C"/>
                </a:solidFill>
                <a:ea typeface="ヒラギノ角ゴ Pro W3" pitchFamily="1" charset="-128"/>
              </a:rPr>
              <a:t>ice </a:t>
            </a:r>
            <a:r>
              <a:rPr lang="en-US" sz="2800" b="1" u="sng" dirty="0" smtClean="0">
                <a:solidFill>
                  <a:srgbClr val="00408C"/>
                </a:solidFill>
                <a:ea typeface="ヒラギノ角ゴ Pro W3" pitchFamily="1" charset="-128"/>
              </a:rPr>
              <a:t>Cl</a:t>
            </a:r>
            <a:r>
              <a:rPr lang="en-US" sz="2800" b="1" dirty="0" smtClean="0">
                <a:solidFill>
                  <a:srgbClr val="00408C"/>
                </a:solidFill>
                <a:ea typeface="ヒラギノ角ゴ Pro W3" pitchFamily="1" charset="-128"/>
              </a:rPr>
              <a:t>assification </a:t>
            </a:r>
            <a:r>
              <a:rPr lang="en-US" sz="2800" b="1" u="sng" dirty="0" smtClean="0">
                <a:solidFill>
                  <a:srgbClr val="00408C"/>
                </a:solidFill>
                <a:ea typeface="ヒラギノ角ゴ Pro W3" pitchFamily="1" charset="-128"/>
              </a:rPr>
              <a:t>R</a:t>
            </a:r>
            <a:r>
              <a:rPr lang="en-US" sz="2800" b="1" dirty="0" smtClean="0">
                <a:solidFill>
                  <a:srgbClr val="00408C"/>
                </a:solidFill>
                <a:ea typeface="ヒラギノ角ゴ Pro W3" pitchFamily="1" charset="-128"/>
              </a:rPr>
              <a:t>evision </a:t>
            </a:r>
            <a:r>
              <a:rPr lang="en-US" sz="2800" b="1" u="sng" dirty="0" smtClean="0">
                <a:solidFill>
                  <a:srgbClr val="00408C"/>
                </a:solidFill>
                <a:ea typeface="ヒラギノ角ゴ Pro W3" pitchFamily="1" charset="-128"/>
              </a:rPr>
              <a:t>M</a:t>
            </a:r>
            <a:r>
              <a:rPr lang="en-US" sz="2800" b="1" dirty="0" smtClean="0">
                <a:solidFill>
                  <a:srgbClr val="00408C"/>
                </a:solidFill>
                <a:ea typeface="ヒラギノ角ゴ Pro W3" pitchFamily="1" charset="-128"/>
              </a:rPr>
              <a:t>anagement </a:t>
            </a:r>
            <a:r>
              <a:rPr lang="en-US" sz="2800" b="1" u="sng" dirty="0" smtClean="0">
                <a:solidFill>
                  <a:srgbClr val="00408C"/>
                </a:solidFill>
                <a:ea typeface="ヒラギノ角ゴ Pro W3" pitchFamily="1" charset="-128"/>
              </a:rPr>
              <a:t>S</a:t>
            </a:r>
            <a:r>
              <a:rPr lang="en-US" sz="2800" b="1" dirty="0" smtClean="0">
                <a:solidFill>
                  <a:srgbClr val="00408C"/>
                </a:solidFill>
                <a:ea typeface="ヒラギノ角ゴ Pro W3" pitchFamily="1" charset="-128"/>
              </a:rPr>
              <a:t>olution)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6958791" y="5452431"/>
            <a:ext cx="2147887" cy="709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40000"/>
              </a:lnSpc>
            </a:pPr>
            <a:endParaRPr lang="en-US" sz="1300" dirty="0" smtClean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Geneva</a:t>
            </a:r>
          </a:p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May 4 , 2018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95800" y="4343400"/>
            <a:ext cx="4610878" cy="1295400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noAutofit/>
          </a:bodyPr>
          <a:lstStyle/>
          <a:p>
            <a:pPr>
              <a:spcBef>
                <a:spcPts val="600"/>
              </a:spcBef>
            </a:pPr>
            <a:r>
              <a:rPr lang="en-US" sz="1600" b="1" dirty="0" smtClean="0">
                <a:solidFill>
                  <a:srgbClr val="0070C0"/>
                </a:solidFill>
              </a:rPr>
              <a:t>Kunihiko FUSHIMI</a:t>
            </a:r>
          </a:p>
          <a:p>
            <a:pPr>
              <a:spcBef>
                <a:spcPts val="600"/>
              </a:spcBef>
            </a:pPr>
            <a:r>
              <a:rPr lang="en-US" sz="1400" b="1" dirty="0" smtClean="0">
                <a:solidFill>
                  <a:srgbClr val="0070C0"/>
                </a:solidFill>
              </a:rPr>
              <a:t>Director</a:t>
            </a:r>
          </a:p>
          <a:p>
            <a:pPr>
              <a:spcBef>
                <a:spcPts val="600"/>
              </a:spcBef>
            </a:pPr>
            <a:r>
              <a:rPr lang="en-US" sz="1400" b="1" dirty="0" smtClean="0">
                <a:solidFill>
                  <a:srgbClr val="0070C0"/>
                </a:solidFill>
              </a:rPr>
              <a:t>International Classifications and Standards Division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715347" y="2396597"/>
            <a:ext cx="7971452" cy="2454870"/>
            <a:chOff x="685800" y="2177920"/>
            <a:chExt cx="7971452" cy="2735429"/>
          </a:xfrm>
        </p:grpSpPr>
        <p:cxnSp>
          <p:nvCxnSpPr>
            <p:cNvPr id="24" name="Straight Connector 23"/>
            <p:cNvCxnSpPr/>
            <p:nvPr/>
          </p:nvCxnSpPr>
          <p:spPr bwMode="auto">
            <a:xfrm>
              <a:off x="685800" y="2286000"/>
              <a:ext cx="7086600" cy="0"/>
            </a:xfrm>
            <a:prstGeom prst="line">
              <a:avLst/>
            </a:prstGeom>
            <a:noFill/>
            <a:ln w="3175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4800600" y="2177920"/>
              <a:ext cx="0" cy="228600"/>
            </a:xfrm>
            <a:prstGeom prst="line">
              <a:avLst/>
            </a:prstGeom>
            <a:noFill/>
            <a:ln w="3175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6" name="TextBox 25"/>
            <p:cNvSpPr txBox="1"/>
            <p:nvPr/>
          </p:nvSpPr>
          <p:spPr>
            <a:xfrm>
              <a:off x="3924300" y="2562030"/>
              <a:ext cx="1752600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r>
                <a:rPr lang="en-US" sz="1400" dirty="0" smtClean="0">
                  <a:solidFill>
                    <a:schemeClr val="accent2">
                      <a:lumMod val="50000"/>
                    </a:schemeClr>
                  </a:solidFill>
                </a:rPr>
                <a:t>October 31, 20YY</a:t>
              </a:r>
              <a:endParaRPr lang="en-US" sz="14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 bwMode="auto">
            <a:xfrm>
              <a:off x="7454382" y="2177920"/>
              <a:ext cx="0" cy="216159"/>
            </a:xfrm>
            <a:prstGeom prst="line">
              <a:avLst/>
            </a:prstGeom>
            <a:noFill/>
            <a:ln w="3175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" name="TextBox 27"/>
            <p:cNvSpPr txBox="1"/>
            <p:nvPr/>
          </p:nvSpPr>
          <p:spPr>
            <a:xfrm>
              <a:off x="6578081" y="2560474"/>
              <a:ext cx="2079171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r>
                <a:rPr lang="en-US" sz="1400" dirty="0" smtClean="0">
                  <a:solidFill>
                    <a:schemeClr val="accent2">
                      <a:lumMod val="50000"/>
                    </a:schemeClr>
                  </a:solidFill>
                </a:rPr>
                <a:t>CE XX, Spring 20YY+1 </a:t>
              </a:r>
              <a:endParaRPr lang="en-US" sz="14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 bwMode="auto">
            <a:xfrm>
              <a:off x="1113453" y="4697190"/>
              <a:ext cx="0" cy="216159"/>
            </a:xfrm>
            <a:prstGeom prst="line">
              <a:avLst/>
            </a:prstGeom>
            <a:noFill/>
            <a:ln w="3175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3" name="Right Arrow 22"/>
          <p:cNvSpPr/>
          <p:nvPr/>
        </p:nvSpPr>
        <p:spPr>
          <a:xfrm>
            <a:off x="562947" y="1878132"/>
            <a:ext cx="4267200" cy="341923"/>
          </a:xfrm>
          <a:prstGeom prst="rightArrow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715347" y="4765640"/>
            <a:ext cx="7086600" cy="0"/>
          </a:xfrm>
          <a:prstGeom prst="line">
            <a:avLst/>
          </a:prstGeom>
          <a:noFill/>
          <a:ln w="317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4800600" y="4657479"/>
            <a:ext cx="0" cy="205154"/>
          </a:xfrm>
          <a:prstGeom prst="line">
            <a:avLst/>
          </a:prstGeom>
          <a:noFill/>
          <a:ln w="317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3924300" y="5002194"/>
            <a:ext cx="1752600" cy="27353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October 31, 20YY</a:t>
            </a:r>
            <a:endParaRPr lang="en-US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7454382" y="4657479"/>
            <a:ext cx="0" cy="193989"/>
          </a:xfrm>
          <a:prstGeom prst="line">
            <a:avLst/>
          </a:prstGeom>
          <a:noFill/>
          <a:ln w="317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6578082" y="5000797"/>
            <a:ext cx="2108718" cy="27353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CE XX, Spring 20YY+1 </a:t>
            </a:r>
            <a:endParaRPr lang="en-US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209800" y="4125057"/>
            <a:ext cx="2590800" cy="341923"/>
          </a:xfrm>
          <a:prstGeom prst="rightArrow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2198914" y="4646314"/>
            <a:ext cx="0" cy="205154"/>
          </a:xfrm>
          <a:prstGeom prst="line">
            <a:avLst/>
          </a:prstGeom>
          <a:noFill/>
          <a:ln w="317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1600200" y="5000386"/>
            <a:ext cx="2942253" cy="27353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Specific date after </a:t>
            </a:r>
          </a:p>
          <a:p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             July 1, 20YY</a:t>
            </a:r>
            <a:endParaRPr lang="en-US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1019139"/>
            <a:ext cx="2667000" cy="27353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1800" u="sng" dirty="0" smtClean="0">
                <a:solidFill>
                  <a:schemeClr val="accent2">
                    <a:lumMod val="50000"/>
                  </a:schemeClr>
                </a:solidFill>
              </a:rPr>
              <a:t>Now</a:t>
            </a:r>
            <a:endParaRPr lang="en-US" sz="1800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3333051"/>
            <a:ext cx="2667000" cy="27353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1800" u="sng" dirty="0" smtClean="0">
                <a:solidFill>
                  <a:schemeClr val="accent2">
                    <a:lumMod val="50000"/>
                  </a:schemeClr>
                </a:solidFill>
              </a:rPr>
              <a:t>Future</a:t>
            </a:r>
            <a:endParaRPr lang="en-US" sz="1800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4836367" y="2049094"/>
            <a:ext cx="0" cy="347505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4813040" y="4297414"/>
            <a:ext cx="0" cy="347505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2209800" y="4382893"/>
            <a:ext cx="0" cy="347505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520182" y="1566216"/>
            <a:ext cx="5347218" cy="311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Proposals can be submitted any time before deadline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09800" y="3800289"/>
            <a:ext cx="5880618" cy="311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Proposals can be submitted only during specific period</a:t>
            </a:r>
            <a:endParaRPr lang="en-US" sz="1600" dirty="0">
              <a:solidFill>
                <a:srgbClr val="C0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1143000" y="4185067"/>
            <a:ext cx="0" cy="395653"/>
          </a:xfrm>
          <a:prstGeom prst="straightConnector1">
            <a:avLst/>
          </a:prstGeom>
          <a:noFill/>
          <a:ln w="25400" cap="flat" cmpd="sng" algn="ctr">
            <a:solidFill>
              <a:schemeClr val="accent1">
                <a:lumMod val="10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Box 31"/>
          <p:cNvSpPr txBox="1"/>
          <p:nvPr/>
        </p:nvSpPr>
        <p:spPr>
          <a:xfrm>
            <a:off x="356118" y="3815871"/>
            <a:ext cx="2133600" cy="311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1400" u="sng" dirty="0" smtClean="0"/>
              <a:t>NCL(20YY+1) is fixed</a:t>
            </a:r>
            <a:endParaRPr lang="en-US" sz="1400" u="sng" dirty="0"/>
          </a:p>
        </p:txBody>
      </p:sp>
    </p:spTree>
    <p:extLst>
      <p:ext uri="{BB962C8B-B14F-4D97-AF65-F5344CB8AC3E}">
        <p14:creationId xmlns:p14="http://schemas.microsoft.com/office/powerpoint/2010/main" val="422688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2895600"/>
            <a:ext cx="6858000" cy="6047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3</a:t>
            </a:r>
            <a:r>
              <a:rPr lang="en-US" sz="2800" b="1" dirty="0" smtClean="0">
                <a:solidFill>
                  <a:srgbClr val="0070C0"/>
                </a:solidFill>
              </a:rPr>
              <a:t>. Preliminary voting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47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882271" y="3686701"/>
            <a:ext cx="2967871" cy="2625790"/>
            <a:chOff x="836645" y="1069910"/>
            <a:chExt cx="3124200" cy="4413380"/>
          </a:xfrm>
        </p:grpSpPr>
        <p:sp>
          <p:nvSpPr>
            <p:cNvPr id="4" name="Rectangle 3"/>
            <p:cNvSpPr/>
            <p:nvPr/>
          </p:nvSpPr>
          <p:spPr bwMode="auto">
            <a:xfrm>
              <a:off x="836645" y="1069910"/>
              <a:ext cx="3124200" cy="3936206"/>
            </a:xfrm>
            <a:prstGeom prst="rect">
              <a:avLst/>
            </a:prstGeom>
            <a:noFill/>
            <a:ln w="31750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89044" y="1216089"/>
              <a:ext cx="2971801" cy="42672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r>
                <a:rPr lang="en-US" sz="1100" dirty="0" smtClean="0"/>
                <a:t>                                   </a:t>
              </a:r>
              <a:r>
                <a:rPr lang="en-US" sz="1100" dirty="0" smtClean="0">
                  <a:solidFill>
                    <a:srgbClr val="00B050"/>
                  </a:solidFill>
                </a:rPr>
                <a:t>For</a:t>
              </a:r>
              <a:r>
                <a:rPr lang="en-US" sz="1100" dirty="0" smtClean="0"/>
                <a:t>  </a:t>
              </a:r>
              <a:r>
                <a:rPr lang="en-US" sz="1100" dirty="0" smtClean="0">
                  <a:solidFill>
                    <a:srgbClr val="FF0000"/>
                  </a:solidFill>
                </a:rPr>
                <a:t>Against</a:t>
              </a:r>
              <a:r>
                <a:rPr lang="en-US" sz="1100" dirty="0" smtClean="0"/>
                <a:t> </a:t>
              </a:r>
              <a:r>
                <a:rPr lang="en-US" sz="1100" dirty="0" smtClean="0">
                  <a:solidFill>
                    <a:schemeClr val="accent1">
                      <a:lumMod val="90000"/>
                    </a:schemeClr>
                  </a:solidFill>
                </a:rPr>
                <a:t>Unsure</a:t>
              </a:r>
              <a:endParaRPr lang="en-US" sz="1600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r>
                <a:rPr lang="en-US" sz="1600" dirty="0" smtClean="0"/>
                <a:t>Proposal 2      </a:t>
              </a:r>
              <a:r>
                <a:rPr lang="en-US" sz="1600" dirty="0" smtClean="0">
                  <a:solidFill>
                    <a:srgbClr val="00B050"/>
                  </a:solidFill>
                </a:rPr>
                <a:t>35</a:t>
              </a:r>
              <a:r>
                <a:rPr lang="en-US" sz="1600" dirty="0" smtClean="0"/>
                <a:t>     </a:t>
              </a:r>
              <a:r>
                <a:rPr lang="en-US" sz="1600" dirty="0" smtClean="0">
                  <a:solidFill>
                    <a:srgbClr val="FF0000"/>
                  </a:solidFill>
                </a:rPr>
                <a:t>0</a:t>
              </a:r>
              <a:r>
                <a:rPr lang="en-US" sz="1600" dirty="0" smtClean="0"/>
                <a:t>     </a:t>
              </a: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</a:rPr>
                <a:t>5</a:t>
              </a:r>
            </a:p>
            <a:p>
              <a:r>
                <a:rPr lang="en-US" sz="1600" dirty="0" smtClean="0"/>
                <a:t>Proposal 3      </a:t>
              </a:r>
              <a:r>
                <a:rPr lang="en-US" sz="1600" dirty="0" smtClean="0">
                  <a:solidFill>
                    <a:srgbClr val="00B050"/>
                  </a:solidFill>
                </a:rPr>
                <a:t>37</a:t>
              </a:r>
              <a:r>
                <a:rPr lang="en-US" sz="1600" dirty="0" smtClean="0"/>
                <a:t>     </a:t>
              </a:r>
              <a:r>
                <a:rPr lang="en-US" sz="1600" dirty="0" smtClean="0">
                  <a:solidFill>
                    <a:srgbClr val="FF0000"/>
                  </a:solidFill>
                </a:rPr>
                <a:t>2</a:t>
              </a:r>
              <a:r>
                <a:rPr lang="en-US" sz="1600" dirty="0" smtClean="0"/>
                <a:t>     </a:t>
              </a: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</a:rPr>
                <a:t>0</a:t>
              </a:r>
            </a:p>
            <a:p>
              <a:r>
                <a:rPr lang="en-US" sz="1600" dirty="0" smtClean="0"/>
                <a:t>Proposal 4      </a:t>
              </a:r>
              <a:r>
                <a:rPr lang="en-US" sz="1600" dirty="0" smtClean="0">
                  <a:solidFill>
                    <a:srgbClr val="00B050"/>
                  </a:solidFill>
                </a:rPr>
                <a:t>20</a:t>
              </a:r>
              <a:r>
                <a:rPr lang="en-US" sz="1600" dirty="0" smtClean="0"/>
                <a:t>    </a:t>
              </a:r>
              <a:r>
                <a:rPr lang="en-US" sz="1600" dirty="0" smtClean="0">
                  <a:solidFill>
                    <a:srgbClr val="FF0000"/>
                  </a:solidFill>
                </a:rPr>
                <a:t>10</a:t>
              </a:r>
              <a:r>
                <a:rPr lang="en-US" sz="1600" dirty="0" smtClean="0"/>
                <a:t>    </a:t>
              </a: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</a:rPr>
                <a:t>0</a:t>
              </a:r>
            </a:p>
            <a:p>
              <a:r>
                <a:rPr lang="en-US" sz="1600" dirty="0" smtClean="0"/>
                <a:t>Proposal 5        </a:t>
              </a:r>
              <a:r>
                <a:rPr lang="en-US" sz="1600" dirty="0" smtClean="0">
                  <a:solidFill>
                    <a:srgbClr val="00B050"/>
                  </a:solidFill>
                </a:rPr>
                <a:t>0</a:t>
              </a:r>
              <a:r>
                <a:rPr lang="en-US" sz="1600" dirty="0" smtClean="0"/>
                <a:t>    </a:t>
              </a:r>
              <a:r>
                <a:rPr lang="en-US" sz="1600" dirty="0" smtClean="0">
                  <a:solidFill>
                    <a:srgbClr val="FF0000"/>
                  </a:solidFill>
                </a:rPr>
                <a:t>35</a:t>
              </a:r>
              <a:r>
                <a:rPr lang="en-US" sz="1600" dirty="0" smtClean="0"/>
                <a:t>    </a:t>
              </a: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</a:rPr>
                <a:t>0</a:t>
              </a:r>
            </a:p>
            <a:p>
              <a:r>
                <a:rPr lang="en-US" sz="1600" dirty="0" smtClean="0"/>
                <a:t>Proposal 8      </a:t>
              </a:r>
              <a:r>
                <a:rPr lang="en-US" sz="1600" dirty="0" smtClean="0">
                  <a:solidFill>
                    <a:srgbClr val="00B050"/>
                  </a:solidFill>
                </a:rPr>
                <a:t>35</a:t>
              </a:r>
              <a:r>
                <a:rPr lang="en-US" sz="1600" dirty="0" smtClean="0"/>
                <a:t>      </a:t>
              </a:r>
              <a:r>
                <a:rPr lang="en-US" sz="1600" dirty="0" smtClean="0">
                  <a:solidFill>
                    <a:srgbClr val="FF0000"/>
                  </a:solidFill>
                </a:rPr>
                <a:t>5</a:t>
              </a:r>
              <a:r>
                <a:rPr lang="en-US" sz="1600" dirty="0" smtClean="0"/>
                <a:t>    </a:t>
              </a: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</a:rPr>
                <a:t>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885381" y="706738"/>
            <a:ext cx="3044890" cy="4309188"/>
            <a:chOff x="4876800" y="533400"/>
            <a:chExt cx="2895600" cy="4309188"/>
          </a:xfrm>
        </p:grpSpPr>
        <p:sp>
          <p:nvSpPr>
            <p:cNvPr id="5" name="Rectangle 4"/>
            <p:cNvSpPr/>
            <p:nvPr/>
          </p:nvSpPr>
          <p:spPr bwMode="auto">
            <a:xfrm>
              <a:off x="4876800" y="533400"/>
              <a:ext cx="2819400" cy="2359090"/>
            </a:xfrm>
            <a:prstGeom prst="rect">
              <a:avLst/>
            </a:prstGeom>
            <a:noFill/>
            <a:ln w="31750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953000" y="575388"/>
              <a:ext cx="2819400" cy="4267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r>
                <a:rPr lang="en-US" sz="1100" dirty="0" smtClean="0"/>
                <a:t>                                   </a:t>
              </a:r>
              <a:r>
                <a:rPr lang="en-US" sz="1100" dirty="0" smtClean="0">
                  <a:solidFill>
                    <a:srgbClr val="00B050"/>
                  </a:solidFill>
                </a:rPr>
                <a:t>For</a:t>
              </a:r>
              <a:r>
                <a:rPr lang="en-US" sz="1100" dirty="0" smtClean="0"/>
                <a:t>  </a:t>
              </a:r>
              <a:r>
                <a:rPr lang="en-US" sz="1100" dirty="0" smtClean="0">
                  <a:solidFill>
                    <a:srgbClr val="FF0000"/>
                  </a:solidFill>
                </a:rPr>
                <a:t>Against</a:t>
              </a:r>
              <a:r>
                <a:rPr lang="en-US" sz="1100" dirty="0" smtClean="0"/>
                <a:t> </a:t>
              </a:r>
              <a:r>
                <a:rPr lang="en-US" sz="1100" dirty="0" smtClean="0">
                  <a:solidFill>
                    <a:schemeClr val="accent1">
                      <a:lumMod val="90000"/>
                    </a:schemeClr>
                  </a:solidFill>
                </a:rPr>
                <a:t>Unsure</a:t>
              </a:r>
            </a:p>
            <a:p>
              <a:r>
                <a:rPr lang="en-US" sz="1600" dirty="0" smtClean="0"/>
                <a:t>Proposal 1      </a:t>
              </a:r>
              <a:r>
                <a:rPr lang="en-US" sz="1600" dirty="0" smtClean="0">
                  <a:solidFill>
                    <a:srgbClr val="00B050"/>
                  </a:solidFill>
                </a:rPr>
                <a:t>40</a:t>
              </a:r>
              <a:r>
                <a:rPr lang="en-US" sz="1600" dirty="0" smtClean="0"/>
                <a:t>      </a:t>
              </a:r>
              <a:r>
                <a:rPr lang="en-US" sz="1600" dirty="0" smtClean="0">
                  <a:solidFill>
                    <a:srgbClr val="FF0000"/>
                  </a:solidFill>
                </a:rPr>
                <a:t>0</a:t>
              </a:r>
              <a:r>
                <a:rPr lang="en-US" sz="1600" dirty="0" smtClean="0"/>
                <a:t>     </a:t>
              </a: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</a:rPr>
                <a:t>0</a:t>
              </a:r>
            </a:p>
            <a:p>
              <a:r>
                <a:rPr lang="en-US" sz="1600" dirty="0" smtClean="0"/>
                <a:t>Proposal 6      </a:t>
              </a:r>
              <a:r>
                <a:rPr lang="en-US" sz="1600" dirty="0" smtClean="0">
                  <a:solidFill>
                    <a:srgbClr val="00B050"/>
                  </a:solidFill>
                </a:rPr>
                <a:t>40</a:t>
              </a:r>
              <a:r>
                <a:rPr lang="en-US" sz="1600" dirty="0" smtClean="0"/>
                <a:t>      </a:t>
              </a:r>
              <a:r>
                <a:rPr lang="en-US" sz="1600" dirty="0" smtClean="0">
                  <a:solidFill>
                    <a:srgbClr val="FF0000"/>
                  </a:solidFill>
                </a:rPr>
                <a:t>0 </a:t>
              </a:r>
              <a:r>
                <a:rPr lang="en-US" sz="1600" dirty="0" smtClean="0"/>
                <a:t>    </a:t>
              </a: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</a:rPr>
                <a:t>0</a:t>
              </a:r>
            </a:p>
            <a:p>
              <a:r>
                <a:rPr lang="en-US" sz="1600" dirty="0" smtClean="0"/>
                <a:t>Proposal 7      </a:t>
              </a:r>
              <a:r>
                <a:rPr lang="en-US" sz="1600" dirty="0" smtClean="0">
                  <a:solidFill>
                    <a:srgbClr val="00B050"/>
                  </a:solidFill>
                </a:rPr>
                <a:t>10</a:t>
              </a:r>
              <a:r>
                <a:rPr lang="en-US" sz="1600" dirty="0" smtClean="0"/>
                <a:t>     </a:t>
              </a:r>
              <a:r>
                <a:rPr lang="en-US" sz="1600" dirty="0" smtClean="0">
                  <a:solidFill>
                    <a:srgbClr val="FF0000"/>
                  </a:solidFill>
                </a:rPr>
                <a:t> 0     </a:t>
              </a: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</a:rPr>
                <a:t>0</a:t>
              </a:r>
            </a:p>
            <a:p>
              <a:r>
                <a:rPr lang="en-US" sz="1600" dirty="0" smtClean="0"/>
                <a:t>Proposal 9      </a:t>
              </a:r>
              <a:r>
                <a:rPr lang="en-US" sz="1600" dirty="0" smtClean="0">
                  <a:solidFill>
                    <a:srgbClr val="00B050"/>
                  </a:solidFill>
                </a:rPr>
                <a:t>40</a:t>
              </a:r>
              <a:r>
                <a:rPr lang="en-US" sz="1600" dirty="0" smtClean="0"/>
                <a:t>      </a:t>
              </a:r>
              <a:r>
                <a:rPr lang="en-US" sz="1600" dirty="0" smtClean="0">
                  <a:solidFill>
                    <a:srgbClr val="FF0000"/>
                  </a:solidFill>
                </a:rPr>
                <a:t>0</a:t>
              </a:r>
              <a:r>
                <a:rPr lang="en-US" sz="1600" dirty="0" smtClean="0"/>
                <a:t>     </a:t>
              </a: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</a:rPr>
                <a:t>0</a:t>
              </a:r>
            </a:p>
            <a:p>
              <a:r>
                <a:rPr lang="en-US" sz="1600" dirty="0" smtClean="0"/>
                <a:t>Proposal 10    </a:t>
              </a:r>
              <a:r>
                <a:rPr lang="en-US" sz="1600" dirty="0" smtClean="0">
                  <a:solidFill>
                    <a:srgbClr val="00B050"/>
                  </a:solidFill>
                </a:rPr>
                <a:t>40</a:t>
              </a:r>
              <a:r>
                <a:rPr lang="en-US" sz="1600" dirty="0" smtClean="0"/>
                <a:t>      </a:t>
              </a:r>
              <a:r>
                <a:rPr lang="en-US" sz="1600" dirty="0" smtClean="0">
                  <a:solidFill>
                    <a:srgbClr val="FF0000"/>
                  </a:solidFill>
                </a:rPr>
                <a:t>0</a:t>
              </a:r>
              <a:r>
                <a:rPr lang="en-US" sz="1600" dirty="0" smtClean="0"/>
                <a:t>     </a:t>
              </a: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</a:rPr>
                <a:t>0</a:t>
              </a:r>
              <a:endParaRPr lang="en-US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04800" y="1034786"/>
            <a:ext cx="3124200" cy="4869937"/>
            <a:chOff x="836645" y="1069910"/>
            <a:chExt cx="3124200" cy="441338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836645" y="1069910"/>
              <a:ext cx="3124200" cy="3936206"/>
            </a:xfrm>
            <a:prstGeom prst="rect">
              <a:avLst/>
            </a:prstGeom>
            <a:noFill/>
            <a:ln w="31750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89045" y="1216090"/>
              <a:ext cx="2819400" cy="4267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r>
                <a:rPr lang="en-US" sz="1100" dirty="0" smtClean="0"/>
                <a:t>                                   </a:t>
              </a:r>
              <a:r>
                <a:rPr lang="en-US" sz="1100" dirty="0" smtClean="0">
                  <a:solidFill>
                    <a:srgbClr val="00B050"/>
                  </a:solidFill>
                </a:rPr>
                <a:t>For</a:t>
              </a:r>
              <a:r>
                <a:rPr lang="en-US" sz="1100" dirty="0" smtClean="0"/>
                <a:t>  </a:t>
              </a:r>
              <a:r>
                <a:rPr lang="en-US" sz="1100" dirty="0" smtClean="0">
                  <a:solidFill>
                    <a:srgbClr val="FF0000"/>
                  </a:solidFill>
                </a:rPr>
                <a:t>Against</a:t>
              </a:r>
              <a:r>
                <a:rPr lang="en-US" sz="1100" dirty="0" smtClean="0"/>
                <a:t> </a:t>
              </a:r>
              <a:r>
                <a:rPr lang="en-US" sz="1100" dirty="0" smtClean="0">
                  <a:solidFill>
                    <a:schemeClr val="accent1">
                      <a:lumMod val="90000"/>
                    </a:schemeClr>
                  </a:solidFill>
                </a:rPr>
                <a:t>Unsure</a:t>
              </a:r>
            </a:p>
            <a:p>
              <a:r>
                <a:rPr lang="en-US" sz="1600" dirty="0" smtClean="0"/>
                <a:t>Proposal 1      </a:t>
              </a:r>
              <a:r>
                <a:rPr lang="en-US" sz="1600" dirty="0" smtClean="0">
                  <a:solidFill>
                    <a:srgbClr val="00B050"/>
                  </a:solidFill>
                </a:rPr>
                <a:t>40</a:t>
              </a:r>
              <a:r>
                <a:rPr lang="en-US" sz="1600" dirty="0" smtClean="0"/>
                <a:t>     </a:t>
              </a:r>
              <a:r>
                <a:rPr lang="en-US" sz="1600" dirty="0" smtClean="0">
                  <a:solidFill>
                    <a:srgbClr val="FF0000"/>
                  </a:solidFill>
                </a:rPr>
                <a:t>0</a:t>
              </a:r>
              <a:r>
                <a:rPr lang="en-US" sz="1600" dirty="0" smtClean="0"/>
                <a:t>     </a:t>
              </a: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</a:rPr>
                <a:t>0</a:t>
              </a:r>
            </a:p>
            <a:p>
              <a:r>
                <a:rPr lang="en-US" sz="1600" dirty="0" smtClean="0"/>
                <a:t>Proposal 2      </a:t>
              </a:r>
              <a:r>
                <a:rPr lang="en-US" sz="1600" dirty="0" smtClean="0">
                  <a:solidFill>
                    <a:srgbClr val="00B050"/>
                  </a:solidFill>
                </a:rPr>
                <a:t>35</a:t>
              </a:r>
              <a:r>
                <a:rPr lang="en-US" sz="1600" dirty="0" smtClean="0"/>
                <a:t>     </a:t>
              </a:r>
              <a:r>
                <a:rPr lang="en-US" sz="1600" dirty="0" smtClean="0">
                  <a:solidFill>
                    <a:srgbClr val="FF0000"/>
                  </a:solidFill>
                </a:rPr>
                <a:t>0</a:t>
              </a:r>
              <a:r>
                <a:rPr lang="en-US" sz="1600" dirty="0" smtClean="0"/>
                <a:t>     </a:t>
              </a: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</a:rPr>
                <a:t>5</a:t>
              </a:r>
            </a:p>
            <a:p>
              <a:r>
                <a:rPr lang="en-US" sz="1600" dirty="0" smtClean="0"/>
                <a:t>Proposal 3      </a:t>
              </a:r>
              <a:r>
                <a:rPr lang="en-US" sz="1600" dirty="0" smtClean="0">
                  <a:solidFill>
                    <a:srgbClr val="00B050"/>
                  </a:solidFill>
                </a:rPr>
                <a:t>37</a:t>
              </a:r>
              <a:r>
                <a:rPr lang="en-US" sz="1600" dirty="0" smtClean="0"/>
                <a:t>     </a:t>
              </a:r>
              <a:r>
                <a:rPr lang="en-US" sz="1600" dirty="0" smtClean="0">
                  <a:solidFill>
                    <a:srgbClr val="FF0000"/>
                  </a:solidFill>
                </a:rPr>
                <a:t>2</a:t>
              </a:r>
              <a:r>
                <a:rPr lang="en-US" sz="1600" dirty="0" smtClean="0"/>
                <a:t>     </a:t>
              </a: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</a:rPr>
                <a:t>0</a:t>
              </a:r>
            </a:p>
            <a:p>
              <a:r>
                <a:rPr lang="en-US" sz="1600" dirty="0" smtClean="0"/>
                <a:t>Proposal 4      </a:t>
              </a:r>
              <a:r>
                <a:rPr lang="en-US" sz="1600" dirty="0" smtClean="0">
                  <a:solidFill>
                    <a:srgbClr val="00B050"/>
                  </a:solidFill>
                </a:rPr>
                <a:t>20</a:t>
              </a:r>
              <a:r>
                <a:rPr lang="en-US" sz="1600" dirty="0" smtClean="0"/>
                <a:t>    </a:t>
              </a:r>
              <a:r>
                <a:rPr lang="en-US" sz="1600" dirty="0" smtClean="0">
                  <a:solidFill>
                    <a:srgbClr val="FF0000"/>
                  </a:solidFill>
                </a:rPr>
                <a:t>10</a:t>
              </a:r>
              <a:r>
                <a:rPr lang="en-US" sz="1600" dirty="0" smtClean="0"/>
                <a:t>    </a:t>
              </a: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</a:rPr>
                <a:t>0</a:t>
              </a:r>
            </a:p>
            <a:p>
              <a:r>
                <a:rPr lang="en-US" sz="1600" dirty="0" smtClean="0"/>
                <a:t>Proposal 5        </a:t>
              </a:r>
              <a:r>
                <a:rPr lang="en-US" sz="1600" dirty="0" smtClean="0">
                  <a:solidFill>
                    <a:srgbClr val="00B050"/>
                  </a:solidFill>
                </a:rPr>
                <a:t>0</a:t>
              </a:r>
              <a:r>
                <a:rPr lang="en-US" sz="1600" dirty="0" smtClean="0"/>
                <a:t>    </a:t>
              </a:r>
              <a:r>
                <a:rPr lang="en-US" sz="1600" dirty="0" smtClean="0">
                  <a:solidFill>
                    <a:srgbClr val="FF0000"/>
                  </a:solidFill>
                </a:rPr>
                <a:t>35</a:t>
              </a:r>
              <a:r>
                <a:rPr lang="en-US" sz="1600" dirty="0" smtClean="0"/>
                <a:t>    </a:t>
              </a: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</a:rPr>
                <a:t>0</a:t>
              </a:r>
            </a:p>
            <a:p>
              <a:r>
                <a:rPr lang="en-US" sz="1600" dirty="0" smtClean="0"/>
                <a:t>Proposal 6      </a:t>
              </a:r>
              <a:r>
                <a:rPr lang="en-US" sz="1600" dirty="0" smtClean="0">
                  <a:solidFill>
                    <a:srgbClr val="00B050"/>
                  </a:solidFill>
                </a:rPr>
                <a:t>40</a:t>
              </a:r>
              <a:r>
                <a:rPr lang="en-US" sz="1600" dirty="0" smtClean="0"/>
                <a:t>      </a:t>
              </a:r>
              <a:r>
                <a:rPr lang="en-US" sz="1600" dirty="0" smtClean="0">
                  <a:solidFill>
                    <a:srgbClr val="FF0000"/>
                  </a:solidFill>
                </a:rPr>
                <a:t>0 </a:t>
              </a:r>
              <a:r>
                <a:rPr lang="en-US" sz="1600" dirty="0" smtClean="0"/>
                <a:t>   </a:t>
              </a: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</a:rPr>
                <a:t>0</a:t>
              </a:r>
            </a:p>
            <a:p>
              <a:r>
                <a:rPr lang="en-US" sz="1600" dirty="0" smtClean="0"/>
                <a:t>Proposal 7      </a:t>
              </a:r>
              <a:r>
                <a:rPr lang="en-US" sz="1600" dirty="0" smtClean="0">
                  <a:solidFill>
                    <a:srgbClr val="00B050"/>
                  </a:solidFill>
                </a:rPr>
                <a:t>10</a:t>
              </a:r>
              <a:r>
                <a:rPr lang="en-US" sz="1600" dirty="0" smtClean="0"/>
                <a:t>     </a:t>
              </a:r>
              <a:r>
                <a:rPr lang="en-US" sz="1600" dirty="0" smtClean="0">
                  <a:solidFill>
                    <a:srgbClr val="FF0000"/>
                  </a:solidFill>
                </a:rPr>
                <a:t> 0    </a:t>
              </a: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</a:rPr>
                <a:t>0</a:t>
              </a:r>
            </a:p>
            <a:p>
              <a:r>
                <a:rPr lang="en-US" sz="1600" dirty="0" smtClean="0"/>
                <a:t>Proposal 8      </a:t>
              </a:r>
              <a:r>
                <a:rPr lang="en-US" sz="1600" dirty="0" smtClean="0">
                  <a:solidFill>
                    <a:srgbClr val="00B050"/>
                  </a:solidFill>
                </a:rPr>
                <a:t>35</a:t>
              </a:r>
              <a:r>
                <a:rPr lang="en-US" sz="1600" dirty="0" smtClean="0"/>
                <a:t>      </a:t>
              </a:r>
              <a:r>
                <a:rPr lang="en-US" sz="1600" dirty="0" smtClean="0">
                  <a:solidFill>
                    <a:srgbClr val="FF0000"/>
                  </a:solidFill>
                </a:rPr>
                <a:t>5</a:t>
              </a:r>
              <a:r>
                <a:rPr lang="en-US" sz="1600" dirty="0" smtClean="0"/>
                <a:t>    </a:t>
              </a: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</a:rPr>
                <a:t>0</a:t>
              </a:r>
            </a:p>
            <a:p>
              <a:r>
                <a:rPr lang="en-US" sz="1600" dirty="0" smtClean="0"/>
                <a:t>Proposal 9      </a:t>
              </a:r>
              <a:r>
                <a:rPr lang="en-US" sz="1600" dirty="0" smtClean="0">
                  <a:solidFill>
                    <a:srgbClr val="00B050"/>
                  </a:solidFill>
                </a:rPr>
                <a:t>40</a:t>
              </a:r>
              <a:r>
                <a:rPr lang="en-US" sz="1600" dirty="0" smtClean="0"/>
                <a:t>      </a:t>
              </a:r>
              <a:r>
                <a:rPr lang="en-US" sz="1600" dirty="0" smtClean="0">
                  <a:solidFill>
                    <a:srgbClr val="FF0000"/>
                  </a:solidFill>
                </a:rPr>
                <a:t>0</a:t>
              </a:r>
              <a:r>
                <a:rPr lang="en-US" sz="1600" dirty="0" smtClean="0"/>
                <a:t>    </a:t>
              </a: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</a:rPr>
                <a:t>0</a:t>
              </a:r>
            </a:p>
            <a:p>
              <a:r>
                <a:rPr lang="en-US" sz="1600" dirty="0" smtClean="0"/>
                <a:t>Proposal 10    </a:t>
              </a:r>
              <a:r>
                <a:rPr lang="en-US" sz="1600" dirty="0" smtClean="0">
                  <a:solidFill>
                    <a:srgbClr val="00B050"/>
                  </a:solidFill>
                </a:rPr>
                <a:t>40</a:t>
              </a:r>
              <a:r>
                <a:rPr lang="en-US" sz="1600" dirty="0" smtClean="0"/>
                <a:t>      </a:t>
              </a:r>
              <a:r>
                <a:rPr lang="en-US" sz="1600" dirty="0" smtClean="0">
                  <a:solidFill>
                    <a:srgbClr val="FF0000"/>
                  </a:solidFill>
                </a:rPr>
                <a:t>0</a:t>
              </a:r>
              <a:r>
                <a:rPr lang="en-US" sz="1600" dirty="0" smtClean="0"/>
                <a:t>    </a:t>
              </a: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</a:rPr>
                <a:t>0</a:t>
              </a:r>
              <a:endParaRPr lang="en-US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747796" y="292359"/>
            <a:ext cx="4419600" cy="3048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1400" dirty="0" smtClean="0"/>
              <a:t>1. Proposals that don’t receive any negative votes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3785118" y="3220589"/>
            <a:ext cx="4673082" cy="3048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1400" dirty="0"/>
              <a:t>2</a:t>
            </a:r>
            <a:r>
              <a:rPr lang="en-US" sz="1400" dirty="0" smtClean="0"/>
              <a:t>. All other proposals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6825343" y="1130503"/>
            <a:ext cx="2438400" cy="14897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1400" dirty="0" smtClean="0"/>
              <a:t>In principle, </a:t>
            </a:r>
            <a:r>
              <a:rPr lang="en-US" sz="1400" u="sng" dirty="0" smtClean="0"/>
              <a:t>adoption at CE without the need for further individual discussion </a:t>
            </a:r>
          </a:p>
          <a:p>
            <a:r>
              <a:rPr lang="en-US" sz="1400" dirty="0" smtClean="0"/>
              <a:t>(An office can still raise any issues at CE if they so wish) 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6795796" y="4343400"/>
            <a:ext cx="2438400" cy="14897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1400" dirty="0" smtClean="0"/>
              <a:t>Individual further discussion at CE as is presently the case</a:t>
            </a:r>
            <a:endParaRPr lang="en-US" sz="1400" dirty="0"/>
          </a:p>
        </p:txBody>
      </p:sp>
      <p:cxnSp>
        <p:nvCxnSpPr>
          <p:cNvPr id="20" name="Straight Arrow Connector 19"/>
          <p:cNvCxnSpPr>
            <a:stCxn id="5" idx="1"/>
            <a:endCxn id="11" idx="3"/>
          </p:cNvCxnSpPr>
          <p:nvPr/>
        </p:nvCxnSpPr>
        <p:spPr bwMode="auto">
          <a:xfrm flipH="1">
            <a:off x="3429000" y="1886283"/>
            <a:ext cx="456381" cy="1320203"/>
          </a:xfrm>
          <a:prstGeom prst="straightConnector1">
            <a:avLst/>
          </a:prstGeom>
          <a:noFill/>
          <a:ln w="508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stealth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>
            <a:stCxn id="4" idx="1"/>
            <a:endCxn id="11" idx="3"/>
          </p:cNvCxnSpPr>
          <p:nvPr/>
        </p:nvCxnSpPr>
        <p:spPr bwMode="auto">
          <a:xfrm flipH="1" flipV="1">
            <a:off x="3429000" y="3206486"/>
            <a:ext cx="453271" cy="1651160"/>
          </a:xfrm>
          <a:prstGeom prst="straightConnector1">
            <a:avLst/>
          </a:prstGeom>
          <a:noFill/>
          <a:ln w="508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stealth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Box 25"/>
          <p:cNvSpPr txBox="1"/>
          <p:nvPr/>
        </p:nvSpPr>
        <p:spPr>
          <a:xfrm>
            <a:off x="640702" y="673191"/>
            <a:ext cx="2452396" cy="3048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1400" dirty="0" smtClean="0"/>
              <a:t>Result of preliminary voting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2931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7335" y="990600"/>
            <a:ext cx="64008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4. Technical annex</a:t>
            </a:r>
          </a:p>
          <a:p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7335" y="3124200"/>
            <a:ext cx="64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5</a:t>
            </a:r>
            <a:r>
              <a:rPr lang="en-US" sz="2800" b="1" dirty="0" smtClean="0">
                <a:solidFill>
                  <a:srgbClr val="0070C0"/>
                </a:solidFill>
              </a:rPr>
              <a:t>. Revision file in </a:t>
            </a:r>
            <a:r>
              <a:rPr lang="en-US" sz="2800" b="1" dirty="0">
                <a:solidFill>
                  <a:srgbClr val="0070C0"/>
                </a:solidFill>
              </a:rPr>
              <a:t>Excel format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1828800"/>
            <a:ext cx="746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10000"/>
                  </a:schemeClr>
                </a:solidFill>
              </a:rPr>
              <a:t>Now: Word format</a:t>
            </a:r>
            <a:r>
              <a:rPr lang="en-US" sz="2800" dirty="0" smtClean="0">
                <a:solidFill>
                  <a:srgbClr val="0070C0"/>
                </a:solidFill>
              </a:rPr>
              <a:t>       </a:t>
            </a:r>
            <a:r>
              <a:rPr lang="en-US" sz="2800" dirty="0" smtClean="0">
                <a:solidFill>
                  <a:schemeClr val="accent1">
                    <a:lumMod val="10000"/>
                  </a:schemeClr>
                </a:solidFill>
              </a:rPr>
              <a:t>Future: Excel format</a:t>
            </a:r>
            <a:endParaRPr lang="en-US" sz="2800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4033156" y="1943100"/>
            <a:ext cx="381000" cy="294620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 w="9525" cap="flat" cmpd="sng" algn="ctr">
            <a:solidFill>
              <a:schemeClr val="accent1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94184" y="4038600"/>
            <a:ext cx="746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10000"/>
                  </a:schemeClr>
                </a:solidFill>
              </a:rPr>
              <a:t>Survey : How is this file used by Offices ?</a:t>
            </a:r>
            <a:endParaRPr lang="en-US" sz="2800" dirty="0">
              <a:solidFill>
                <a:schemeClr val="accent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92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65988" y="3199306"/>
            <a:ext cx="6858000" cy="6047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Thank you for your attention !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90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8382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Overviews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en-US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447800"/>
            <a:ext cx="8229600" cy="4352925"/>
          </a:xfrm>
        </p:spPr>
        <p:txBody>
          <a:bodyPr/>
          <a:lstStyle/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en-US" sz="3600" dirty="0" smtClean="0">
                <a:solidFill>
                  <a:srgbClr val="0070C0"/>
                </a:solidFill>
              </a:rPr>
              <a:t> Timeframe</a:t>
            </a:r>
          </a:p>
          <a:p>
            <a:pPr marL="0" indent="0">
              <a:buNone/>
            </a:pPr>
            <a:endParaRPr lang="en-US" sz="3600" dirty="0" smtClean="0">
              <a:solidFill>
                <a:srgbClr val="0070C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smtClean="0">
                <a:solidFill>
                  <a:srgbClr val="0070C0"/>
                </a:solidFill>
              </a:rPr>
              <a:t>Impact on NCL Revision procedure from Office’s point of view</a:t>
            </a:r>
          </a:p>
        </p:txBody>
      </p:sp>
    </p:spTree>
    <p:extLst>
      <p:ext uri="{BB962C8B-B14F-4D97-AF65-F5344CB8AC3E}">
        <p14:creationId xmlns:p14="http://schemas.microsoft.com/office/powerpoint/2010/main" val="274925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458200" cy="685800"/>
          </a:xfrm>
        </p:spPr>
        <p:txBody>
          <a:bodyPr/>
          <a:lstStyle/>
          <a:p>
            <a:r>
              <a:rPr lang="en-US" sz="2800" b="1" dirty="0" smtClean="0"/>
              <a:t>Timeframe of the implementation of NCLRMS </a:t>
            </a:r>
            <a:br>
              <a:rPr lang="en-US" sz="2800" b="1" dirty="0" smtClean="0"/>
            </a:br>
            <a:r>
              <a:rPr lang="en-US" sz="2800" b="1" dirty="0"/>
              <a:t> </a:t>
            </a:r>
            <a:r>
              <a:rPr lang="en-US" sz="2800" b="1" dirty="0" smtClean="0"/>
              <a:t>              and its use for NCL Revision procedure</a:t>
            </a:r>
            <a:br>
              <a:rPr lang="en-US" sz="2800" b="1" dirty="0" smtClean="0"/>
            </a:br>
            <a:r>
              <a:rPr lang="en-US" sz="3200" b="1" dirty="0"/>
              <a:t> </a:t>
            </a:r>
            <a:r>
              <a:rPr lang="en-US" sz="3200" b="1" dirty="0" smtClean="0"/>
              <a:t>                                </a:t>
            </a:r>
            <a:endParaRPr lang="en-US" sz="3200" b="1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838200" y="4038600"/>
            <a:ext cx="2590800" cy="762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4114800" y="4419600"/>
            <a:ext cx="0" cy="3048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4" name="Group 43"/>
          <p:cNvGrpSpPr/>
          <p:nvPr/>
        </p:nvGrpSpPr>
        <p:grpSpPr>
          <a:xfrm>
            <a:off x="762000" y="3114870"/>
            <a:ext cx="8001000" cy="1847460"/>
            <a:chOff x="762000" y="3392455"/>
            <a:chExt cx="8001000" cy="1847460"/>
          </a:xfrm>
        </p:grpSpPr>
        <p:grpSp>
          <p:nvGrpSpPr>
            <p:cNvPr id="25" name="Group 24"/>
            <p:cNvGrpSpPr/>
            <p:nvPr/>
          </p:nvGrpSpPr>
          <p:grpSpPr>
            <a:xfrm>
              <a:off x="838200" y="3715915"/>
              <a:ext cx="7924800" cy="1524000"/>
              <a:chOff x="838200" y="3200400"/>
              <a:chExt cx="7924800" cy="1524000"/>
            </a:xfrm>
          </p:grpSpPr>
          <p:sp>
            <p:nvSpPr>
              <p:cNvPr id="5" name="Right Arrow 4"/>
              <p:cNvSpPr/>
              <p:nvPr/>
            </p:nvSpPr>
            <p:spPr>
              <a:xfrm>
                <a:off x="838200" y="3200400"/>
                <a:ext cx="2590800" cy="381000"/>
              </a:xfrm>
              <a:prstGeom prst="rightArrow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9" name="Straight Connector 8"/>
              <p:cNvCxnSpPr/>
              <p:nvPr/>
            </p:nvCxnSpPr>
            <p:spPr bwMode="auto">
              <a:xfrm>
                <a:off x="838200" y="3962400"/>
                <a:ext cx="7086600" cy="0"/>
              </a:xfrm>
              <a:prstGeom prst="line">
                <a:avLst/>
              </a:prstGeom>
              <a:noFill/>
              <a:ln w="31750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1" name="TextBox 10"/>
              <p:cNvSpPr txBox="1"/>
              <p:nvPr/>
            </p:nvSpPr>
            <p:spPr>
              <a:xfrm>
                <a:off x="838200" y="4419600"/>
                <a:ext cx="1600200" cy="30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noAutofit/>
              </a:bodyPr>
              <a:lstStyle/>
              <a:p>
                <a:r>
                  <a:rPr lang="en-US" sz="1400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CE28, April 2018</a:t>
                </a:r>
                <a:endParaRPr lang="en-US" sz="14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 bwMode="auto">
              <a:xfrm>
                <a:off x="1066800" y="3848100"/>
                <a:ext cx="0" cy="228600"/>
              </a:xfrm>
              <a:prstGeom prst="line">
                <a:avLst/>
              </a:prstGeom>
              <a:noFill/>
              <a:ln w="31750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" name="Straight Connector 16"/>
              <p:cNvCxnSpPr/>
              <p:nvPr/>
            </p:nvCxnSpPr>
            <p:spPr bwMode="auto">
              <a:xfrm>
                <a:off x="4381500" y="3886200"/>
                <a:ext cx="0" cy="228600"/>
              </a:xfrm>
              <a:prstGeom prst="line">
                <a:avLst/>
              </a:prstGeom>
              <a:noFill/>
              <a:ln w="31750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8" name="TextBox 17"/>
              <p:cNvSpPr txBox="1"/>
              <p:nvPr/>
            </p:nvSpPr>
            <p:spPr>
              <a:xfrm>
                <a:off x="3657600" y="4419600"/>
                <a:ext cx="1752600" cy="30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noAutofit/>
              </a:bodyPr>
              <a:lstStyle/>
              <a:p>
                <a:r>
                  <a:rPr lang="en-US" sz="1400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CE29, Spring 2019</a:t>
                </a:r>
                <a:endParaRPr lang="en-US" sz="14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9" name="Right Arrow 18"/>
              <p:cNvSpPr/>
              <p:nvPr/>
            </p:nvSpPr>
            <p:spPr>
              <a:xfrm>
                <a:off x="4288971" y="3200400"/>
                <a:ext cx="1023258" cy="381000"/>
              </a:xfrm>
              <a:prstGeom prst="rightArrow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0" name="Straight Connector 19"/>
              <p:cNvCxnSpPr/>
              <p:nvPr/>
            </p:nvCxnSpPr>
            <p:spPr bwMode="auto">
              <a:xfrm>
                <a:off x="7644882" y="3882311"/>
                <a:ext cx="0" cy="216159"/>
              </a:xfrm>
              <a:prstGeom prst="line">
                <a:avLst/>
              </a:prstGeom>
              <a:noFill/>
              <a:ln w="31750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2" name="TextBox 21"/>
              <p:cNvSpPr txBox="1"/>
              <p:nvPr/>
            </p:nvSpPr>
            <p:spPr>
              <a:xfrm>
                <a:off x="6629400" y="4419600"/>
                <a:ext cx="1752600" cy="30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noAutofit/>
              </a:bodyPr>
              <a:lstStyle/>
              <a:p>
                <a:r>
                  <a:rPr lang="en-US" sz="1400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CE30, Spring 2020</a:t>
                </a:r>
                <a:endParaRPr lang="en-US" sz="14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3" name="Right Arrow 22"/>
              <p:cNvSpPr/>
              <p:nvPr/>
            </p:nvSpPr>
            <p:spPr>
              <a:xfrm>
                <a:off x="5486400" y="3206620"/>
                <a:ext cx="3276600" cy="381000"/>
              </a:xfrm>
              <a:prstGeom prst="rightArrow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5400" cap="flat" cmpd="sng" algn="ctr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762000" y="3411115"/>
              <a:ext cx="28956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r>
                <a:rPr lang="en-US" sz="1600" dirty="0" smtClean="0">
                  <a:solidFill>
                    <a:schemeClr val="accent2">
                      <a:lumMod val="50000"/>
                    </a:schemeClr>
                  </a:solidFill>
                </a:rPr>
                <a:t>Implementation of NCLRMS</a:t>
              </a:r>
              <a:endParaRPr lang="en-US" sz="16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191778" y="3392455"/>
              <a:ext cx="989822" cy="457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r>
                <a:rPr lang="en-US" sz="1600" dirty="0" smtClean="0">
                  <a:solidFill>
                    <a:schemeClr val="accent2">
                      <a:lumMod val="50000"/>
                    </a:schemeClr>
                  </a:solidFill>
                </a:rPr>
                <a:t>Training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486400" y="3392455"/>
              <a:ext cx="32766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r>
                <a:rPr lang="en-US" sz="1600" dirty="0" smtClean="0">
                  <a:solidFill>
                    <a:schemeClr val="accent2">
                      <a:lumMod val="50000"/>
                    </a:schemeClr>
                  </a:solidFill>
                </a:rPr>
                <a:t>NCL Revision by using NCLRMS 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90500" y="1828800"/>
            <a:ext cx="8724900" cy="8382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2200" u="sng" dirty="0" smtClean="0">
                <a:solidFill>
                  <a:srgbClr val="FF0000"/>
                </a:solidFill>
              </a:rPr>
              <a:t>NCLRMS will be used from NCL Revision leading to NCL (11-2021)</a:t>
            </a:r>
            <a:endParaRPr lang="en-US" sz="22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02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763000" cy="4114800"/>
          </a:xfrm>
        </p:spPr>
        <p:txBody>
          <a:bodyPr/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000" dirty="0" smtClean="0"/>
              <a:t> </a:t>
            </a:r>
            <a:endParaRPr lang="en-US" sz="2000" dirty="0"/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sz="2000" dirty="0" smtClean="0"/>
          </a:p>
          <a:p>
            <a:pPr lvl="1"/>
            <a:endParaRPr lang="en-US" dirty="0"/>
          </a:p>
        </p:txBody>
      </p:sp>
      <p:sp>
        <p:nvSpPr>
          <p:cNvPr id="52" name="Right Arrow 51"/>
          <p:cNvSpPr/>
          <p:nvPr/>
        </p:nvSpPr>
        <p:spPr>
          <a:xfrm>
            <a:off x="609600" y="3200400"/>
            <a:ext cx="7634578" cy="381000"/>
          </a:xfrm>
          <a:prstGeom prst="rightArrow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40690" y="1322799"/>
            <a:ext cx="1573830" cy="246221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Submission of proposals 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1040690" y="1569020"/>
            <a:ext cx="0" cy="1714655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55" name="TextBox 54"/>
          <p:cNvSpPr txBox="1"/>
          <p:nvPr/>
        </p:nvSpPr>
        <p:spPr>
          <a:xfrm>
            <a:off x="1348854" y="1686694"/>
            <a:ext cx="1447800" cy="246221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Comments to proposals 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1348854" y="1934557"/>
            <a:ext cx="0" cy="1349118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57" name="TextBox 56"/>
          <p:cNvSpPr txBox="1"/>
          <p:nvPr/>
        </p:nvSpPr>
        <p:spPr>
          <a:xfrm>
            <a:off x="1818303" y="2020215"/>
            <a:ext cx="1564433" cy="40011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Response to comments by proposing offices or IB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1818303" y="2270355"/>
            <a:ext cx="0" cy="971371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59" name="TextBox 58"/>
          <p:cNvSpPr txBox="1"/>
          <p:nvPr/>
        </p:nvSpPr>
        <p:spPr>
          <a:xfrm>
            <a:off x="5307563" y="4974987"/>
            <a:ext cx="2078394" cy="40011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Preparation of excel table reflecting changes  (Revision</a:t>
            </a:r>
            <a:r>
              <a:rPr kumimoji="0" lang="en-US" sz="10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file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)</a:t>
            </a:r>
          </a:p>
        </p:txBody>
      </p:sp>
      <p:cxnSp>
        <p:nvCxnSpPr>
          <p:cNvPr id="60" name="Straight Arrow Connector 59"/>
          <p:cNvCxnSpPr/>
          <p:nvPr/>
        </p:nvCxnSpPr>
        <p:spPr>
          <a:xfrm flipH="1" flipV="1">
            <a:off x="7379930" y="3513967"/>
            <a:ext cx="6027" cy="1573233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61" name="TextBox 60"/>
          <p:cNvSpPr txBox="1"/>
          <p:nvPr/>
        </p:nvSpPr>
        <p:spPr>
          <a:xfrm>
            <a:off x="5307563" y="5695647"/>
            <a:ext cx="2236238" cy="246221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Preparation of master file</a:t>
            </a:r>
            <a:endParaRPr kumimoji="0" lang="en-US" sz="10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 flipV="1">
            <a:off x="7550798" y="3508089"/>
            <a:ext cx="0" cy="218168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grpSp>
        <p:nvGrpSpPr>
          <p:cNvPr id="63" name="Group 62"/>
          <p:cNvGrpSpPr/>
          <p:nvPr/>
        </p:nvGrpSpPr>
        <p:grpSpPr>
          <a:xfrm>
            <a:off x="4022271" y="2116785"/>
            <a:ext cx="2475723" cy="1124941"/>
            <a:chOff x="2858277" y="2075459"/>
            <a:chExt cx="2475723" cy="1124941"/>
          </a:xfrm>
        </p:grpSpPr>
        <p:sp>
          <p:nvSpPr>
            <p:cNvPr id="95" name="TextBox 94"/>
            <p:cNvSpPr txBox="1"/>
            <p:nvPr/>
          </p:nvSpPr>
          <p:spPr>
            <a:xfrm>
              <a:off x="3276600" y="2075459"/>
              <a:ext cx="2057400" cy="246221"/>
            </a:xfrm>
            <a:prstGeom prst="rect">
              <a:avLst/>
            </a:prstGeom>
            <a:noFill/>
            <a:ln>
              <a:solidFill>
                <a:srgbClr val="4F81BD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Discussion and decisions at CE </a:t>
              </a:r>
            </a:p>
          </p:txBody>
        </p:sp>
        <p:cxnSp>
          <p:nvCxnSpPr>
            <p:cNvPr id="96" name="Straight Arrow Connector 95"/>
            <p:cNvCxnSpPr/>
            <p:nvPr/>
          </p:nvCxnSpPr>
          <p:spPr>
            <a:xfrm>
              <a:off x="3276600" y="2320038"/>
              <a:ext cx="0" cy="880362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97" name="TextBox 96"/>
            <p:cNvSpPr txBox="1"/>
            <p:nvPr/>
          </p:nvSpPr>
          <p:spPr>
            <a:xfrm>
              <a:off x="2858277" y="2760219"/>
              <a:ext cx="14859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The end of April to the beginning of May</a:t>
              </a: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181209" y="192833"/>
            <a:ext cx="5586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u="sng" kern="0" noProof="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+mn-cs"/>
              </a:rPr>
              <a:t>Im</a:t>
            </a:r>
            <a:r>
              <a:rPr kumimoji="0" lang="en-US" sz="1800" b="1" i="0" u="sng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/>
                <a:cs typeface="+mn-cs"/>
              </a:rPr>
              <a:t>pacts on NCL Revision </a:t>
            </a:r>
            <a:endParaRPr kumimoji="0" lang="en-US" sz="1800" b="1" i="0" u="sng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2171894" y="3523858"/>
            <a:ext cx="2421683" cy="700787"/>
            <a:chOff x="1921716" y="3513967"/>
            <a:chExt cx="2421683" cy="700787"/>
          </a:xfrm>
        </p:grpSpPr>
        <p:sp>
          <p:nvSpPr>
            <p:cNvPr id="92" name="TextBox 91"/>
            <p:cNvSpPr txBox="1"/>
            <p:nvPr/>
          </p:nvSpPr>
          <p:spPr>
            <a:xfrm>
              <a:off x="2226906" y="3968533"/>
              <a:ext cx="2078394" cy="246221"/>
            </a:xfrm>
            <a:prstGeom prst="rect">
              <a:avLst/>
            </a:prstGeom>
            <a:noFill/>
            <a:ln>
              <a:solidFill>
                <a:srgbClr val="4F81BD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Preparation of working documents </a:t>
              </a:r>
            </a:p>
          </p:txBody>
        </p:sp>
        <p:cxnSp>
          <p:nvCxnSpPr>
            <p:cNvPr id="93" name="Straight Arrow Connector 92"/>
            <p:cNvCxnSpPr/>
            <p:nvPr/>
          </p:nvCxnSpPr>
          <p:spPr>
            <a:xfrm flipV="1">
              <a:off x="2226906" y="3513967"/>
              <a:ext cx="0" cy="454566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94" name="TextBox 93"/>
            <p:cNvSpPr txBox="1"/>
            <p:nvPr/>
          </p:nvSpPr>
          <p:spPr>
            <a:xfrm>
              <a:off x="1921716" y="3581400"/>
              <a:ext cx="24216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2 months before the CE session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                                       (around February)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884969" y="2678434"/>
            <a:ext cx="5814993" cy="1681442"/>
            <a:chOff x="-2004993" y="2754634"/>
            <a:chExt cx="5814993" cy="1681442"/>
          </a:xfrm>
        </p:grpSpPr>
        <p:sp>
          <p:nvSpPr>
            <p:cNvPr id="86" name="TextBox 85"/>
            <p:cNvSpPr txBox="1"/>
            <p:nvPr/>
          </p:nvSpPr>
          <p:spPr>
            <a:xfrm>
              <a:off x="1731606" y="4035966"/>
              <a:ext cx="2078394" cy="400110"/>
            </a:xfrm>
            <a:prstGeom prst="rect">
              <a:avLst/>
            </a:prstGeom>
            <a:noFill/>
            <a:ln>
              <a:solidFill>
                <a:srgbClr val="4F81BD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Preparation of technical annex of the CE report </a:t>
              </a:r>
            </a:p>
          </p:txBody>
        </p:sp>
        <p:cxnSp>
          <p:nvCxnSpPr>
            <p:cNvPr id="87" name="Straight Arrow Connector 86"/>
            <p:cNvCxnSpPr/>
            <p:nvPr/>
          </p:nvCxnSpPr>
          <p:spPr>
            <a:xfrm flipV="1">
              <a:off x="1731606" y="3581400"/>
              <a:ext cx="0" cy="454566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88" name="TextBox 87"/>
            <p:cNvSpPr txBox="1"/>
            <p:nvPr/>
          </p:nvSpPr>
          <p:spPr>
            <a:xfrm>
              <a:off x="1426417" y="3685572"/>
              <a:ext cx="193999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After the CE session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-1111511" y="3113654"/>
              <a:ext cx="22438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By the end of January (of </a:t>
              </a: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year X-1 </a:t>
              </a: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)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-1724858" y="2954689"/>
              <a:ext cx="22176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By the end of December  (of </a:t>
              </a: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year X-2</a:t>
              </a: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)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-2004993" y="2754634"/>
              <a:ext cx="238113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By the end of October (of </a:t>
              </a: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year X-2 </a:t>
              </a: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)</a:t>
              </a:r>
            </a:p>
          </p:txBody>
        </p:sp>
      </p:grpSp>
      <p:cxnSp>
        <p:nvCxnSpPr>
          <p:cNvPr id="67" name="Elbow Connector 66"/>
          <p:cNvCxnSpPr>
            <a:endCxn id="59" idx="1"/>
          </p:cNvCxnSpPr>
          <p:nvPr/>
        </p:nvCxnSpPr>
        <p:spPr>
          <a:xfrm rot="16200000" flipH="1">
            <a:off x="4722698" y="4590176"/>
            <a:ext cx="815167" cy="354563"/>
          </a:xfrm>
          <a:prstGeom prst="bentConnector2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68" name="Elbow Connector 67"/>
          <p:cNvCxnSpPr>
            <a:endCxn id="61" idx="1"/>
          </p:cNvCxnSpPr>
          <p:nvPr/>
        </p:nvCxnSpPr>
        <p:spPr>
          <a:xfrm rot="16200000" flipH="1">
            <a:off x="4732610" y="5243805"/>
            <a:ext cx="795340" cy="354566"/>
          </a:xfrm>
          <a:prstGeom prst="bentConnector2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69" name="Straight Arrow Connector 68"/>
          <p:cNvCxnSpPr>
            <a:endCxn id="86" idx="0"/>
          </p:cNvCxnSpPr>
          <p:nvPr/>
        </p:nvCxnSpPr>
        <p:spPr>
          <a:xfrm>
            <a:off x="5660765" y="2361364"/>
            <a:ext cx="0" cy="1598402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70" name="Straight Arrow Connector 69"/>
          <p:cNvCxnSpPr>
            <a:stCxn id="95" idx="3"/>
          </p:cNvCxnSpPr>
          <p:nvPr/>
        </p:nvCxnSpPr>
        <p:spPr>
          <a:xfrm flipV="1">
            <a:off x="6497994" y="2231113"/>
            <a:ext cx="1241942" cy="8783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71" name="TextBox 70"/>
          <p:cNvSpPr txBox="1"/>
          <p:nvPr/>
        </p:nvSpPr>
        <p:spPr>
          <a:xfrm>
            <a:off x="6699962" y="2039841"/>
            <a:ext cx="1039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Adopted amendments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772400" y="2044502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New edition every five years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382694" y="2645772"/>
            <a:ext cx="11705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Adopted  changes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244178" y="2987875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Entering into force of </a:t>
            </a:r>
            <a:r>
              <a:rPr kumimoji="0" lang="en-US" sz="10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new version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on Jan. 1 (of </a:t>
            </a:r>
            <a:r>
              <a:rPr kumimoji="0" lang="en-US" sz="10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year X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every year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010400" y="3732482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6 months before the entering into force</a:t>
            </a:r>
          </a:p>
        </p:txBody>
      </p:sp>
      <p:sp>
        <p:nvSpPr>
          <p:cNvPr id="76" name="Oval 75"/>
          <p:cNvSpPr/>
          <p:nvPr/>
        </p:nvSpPr>
        <p:spPr>
          <a:xfrm>
            <a:off x="3581400" y="5088870"/>
            <a:ext cx="1040168" cy="418570"/>
          </a:xfrm>
          <a:prstGeom prst="ellipse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62411" y="1888942"/>
            <a:ext cx="729016" cy="418570"/>
          </a:xfrm>
          <a:prstGeom prst="ellipse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62411" y="3853961"/>
            <a:ext cx="685800" cy="418570"/>
          </a:xfrm>
          <a:prstGeom prst="ellipse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0816" y="1974049"/>
            <a:ext cx="7922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Offices &amp; IB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346445" y="5175042"/>
            <a:ext cx="13516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       external company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3772" y="3947953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    IB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930666" y="950629"/>
            <a:ext cx="2684108" cy="1695144"/>
          </a:xfrm>
          <a:prstGeom prst="round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818303" y="959105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e-forum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149473" y="3968533"/>
            <a:ext cx="1184913" cy="246221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Start of Translation</a:t>
            </a:r>
          </a:p>
        </p:txBody>
      </p:sp>
      <p:cxnSp>
        <p:nvCxnSpPr>
          <p:cNvPr id="85" name="Straight Arrow Connector 84"/>
          <p:cNvCxnSpPr/>
          <p:nvPr/>
        </p:nvCxnSpPr>
        <p:spPr>
          <a:xfrm flipV="1">
            <a:off x="1149473" y="3513967"/>
            <a:ext cx="15631" cy="454566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grpSp>
        <p:nvGrpSpPr>
          <p:cNvPr id="15" name="Group 14"/>
          <p:cNvGrpSpPr/>
          <p:nvPr/>
        </p:nvGrpSpPr>
        <p:grpSpPr>
          <a:xfrm>
            <a:off x="3621060" y="562165"/>
            <a:ext cx="5461318" cy="927582"/>
            <a:chOff x="3621060" y="562165"/>
            <a:chExt cx="5461318" cy="927582"/>
          </a:xfrm>
        </p:grpSpPr>
        <p:sp>
          <p:nvSpPr>
            <p:cNvPr id="100" name="TextBox 99"/>
            <p:cNvSpPr txBox="1"/>
            <p:nvPr/>
          </p:nvSpPr>
          <p:spPr>
            <a:xfrm>
              <a:off x="4350737" y="575347"/>
              <a:ext cx="3492080" cy="914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no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</a:rPr>
                <a:t>1. Direct inputs through user interface or </a:t>
              </a:r>
            </a:p>
            <a:p>
              <a:r>
                <a:rPr lang="en-US" sz="1200" b="1" dirty="0" smtClean="0">
                  <a:solidFill>
                    <a:srgbClr val="FF0000"/>
                  </a:solidFill>
                </a:rPr>
                <a:t>        Bulk submission with predefined Excel format to NCLRMS</a:t>
              </a:r>
            </a:p>
            <a:p>
              <a:r>
                <a:rPr lang="en-US" sz="1200" b="1" dirty="0" smtClean="0">
                  <a:solidFill>
                    <a:srgbClr val="FF0000"/>
                  </a:solidFill>
                </a:rPr>
                <a:t>2. Submission of proposals to NCLRMS during specific period 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3621060" y="562165"/>
              <a:ext cx="5461318" cy="880243"/>
              <a:chOff x="3621060" y="562165"/>
              <a:chExt cx="5461318" cy="880243"/>
            </a:xfrm>
          </p:grpSpPr>
          <p:sp>
            <p:nvSpPr>
              <p:cNvPr id="99" name="Right Arrow 98"/>
              <p:cNvSpPr/>
              <p:nvPr/>
            </p:nvSpPr>
            <p:spPr bwMode="auto">
              <a:xfrm>
                <a:off x="3621060" y="1112993"/>
                <a:ext cx="696096" cy="153889"/>
              </a:xfrm>
              <a:prstGeom prst="rightArrow">
                <a:avLst/>
              </a:prstGeom>
              <a:solidFill>
                <a:srgbClr val="C00000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01" name="Rounded Rectangle 100"/>
              <p:cNvSpPr/>
              <p:nvPr/>
            </p:nvSpPr>
            <p:spPr bwMode="auto">
              <a:xfrm>
                <a:off x="4317156" y="562165"/>
                <a:ext cx="4765222" cy="880243"/>
              </a:xfrm>
              <a:prstGeom prst="roundRect">
                <a:avLst/>
              </a:prstGeom>
              <a:noFill/>
              <a:ln w="190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3748672" y="1569020"/>
            <a:ext cx="2880728" cy="1702460"/>
            <a:chOff x="3748672" y="1569020"/>
            <a:chExt cx="2880728" cy="1702460"/>
          </a:xfrm>
        </p:grpSpPr>
        <p:sp>
          <p:nvSpPr>
            <p:cNvPr id="105" name="Right Arrow 104"/>
            <p:cNvSpPr/>
            <p:nvPr/>
          </p:nvSpPr>
          <p:spPr bwMode="auto">
            <a:xfrm rot="16200000">
              <a:off x="3254058" y="2503266"/>
              <a:ext cx="1382538" cy="153889"/>
            </a:xfrm>
            <a:prstGeom prst="rightArrow">
              <a:avLst/>
            </a:prstGeom>
            <a:solidFill>
              <a:srgbClr val="C00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06" name="Rounded Rectangle 105"/>
            <p:cNvSpPr/>
            <p:nvPr/>
          </p:nvSpPr>
          <p:spPr bwMode="auto">
            <a:xfrm>
              <a:off x="3748672" y="1569020"/>
              <a:ext cx="2804528" cy="307777"/>
            </a:xfrm>
            <a:prstGeom prst="roundRect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3873599" y="1605076"/>
              <a:ext cx="2755801" cy="2047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</a:rPr>
                <a:t>3</a:t>
              </a:r>
              <a:r>
                <a:rPr lang="en-US" sz="1200" b="1" dirty="0" smtClean="0">
                  <a:solidFill>
                    <a:srgbClr val="FF0000"/>
                  </a:solidFill>
                </a:rPr>
                <a:t>. Preliminary voting via NCLRMS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4991665" y="4359875"/>
            <a:ext cx="3695135" cy="539623"/>
            <a:chOff x="4991665" y="4359875"/>
            <a:chExt cx="3695135" cy="539623"/>
          </a:xfrm>
        </p:grpSpPr>
        <p:sp>
          <p:nvSpPr>
            <p:cNvPr id="117" name="Rounded Rectangle 116"/>
            <p:cNvSpPr/>
            <p:nvPr/>
          </p:nvSpPr>
          <p:spPr bwMode="auto">
            <a:xfrm>
              <a:off x="5767972" y="4591721"/>
              <a:ext cx="2918828" cy="307777"/>
            </a:xfrm>
            <a:prstGeom prst="roundRect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19" name="Bent-Up Arrow 118"/>
            <p:cNvSpPr/>
            <p:nvPr/>
          </p:nvSpPr>
          <p:spPr bwMode="auto">
            <a:xfrm rot="5400000">
              <a:off x="5147972" y="4203568"/>
              <a:ext cx="463691" cy="776306"/>
            </a:xfrm>
            <a:prstGeom prst="bentUpArrow">
              <a:avLst>
                <a:gd name="adj1" fmla="val 14781"/>
                <a:gd name="adj2" fmla="val 16776"/>
                <a:gd name="adj3" fmla="val 21347"/>
              </a:avLst>
            </a:prstGeom>
            <a:solidFill>
              <a:srgbClr val="C00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866299" y="4621317"/>
              <a:ext cx="2820501" cy="2022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</a:rPr>
                <a:t>4</a:t>
              </a:r>
              <a:r>
                <a:rPr lang="en-US" sz="1200" b="1" dirty="0" smtClean="0">
                  <a:solidFill>
                    <a:srgbClr val="FF0000"/>
                  </a:solidFill>
                </a:rPr>
                <a:t>. Technical annex in Excel format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976837" y="5421688"/>
            <a:ext cx="1293539" cy="75490"/>
            <a:chOff x="3976837" y="5421688"/>
            <a:chExt cx="1293539" cy="75490"/>
          </a:xfrm>
        </p:grpSpPr>
        <p:sp>
          <p:nvSpPr>
            <p:cNvPr id="6" name="Rectangle 5"/>
            <p:cNvSpPr/>
            <p:nvPr/>
          </p:nvSpPr>
          <p:spPr bwMode="auto">
            <a:xfrm rot="2253218">
              <a:off x="3992043" y="5421689"/>
              <a:ext cx="1278333" cy="75489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8" name="Rectangle 97"/>
            <p:cNvSpPr/>
            <p:nvPr/>
          </p:nvSpPr>
          <p:spPr bwMode="auto">
            <a:xfrm rot="19497025">
              <a:off x="3976837" y="5421688"/>
              <a:ext cx="1278333" cy="75489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102" name="Right Arrow 101"/>
          <p:cNvSpPr/>
          <p:nvPr/>
        </p:nvSpPr>
        <p:spPr bwMode="auto">
          <a:xfrm rot="16200000">
            <a:off x="6206087" y="5441951"/>
            <a:ext cx="320550" cy="186841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70933" y="5682561"/>
            <a:ext cx="1211231" cy="3048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kern="0" dirty="0" smtClean="0">
                <a:solidFill>
                  <a:srgbClr val="FF0000"/>
                </a:solidFill>
                <a:latin typeface="Calibri"/>
              </a:rPr>
              <a:t>by </a:t>
            </a:r>
            <a:r>
              <a:rPr lang="en-US" sz="1000" b="1" kern="0" dirty="0">
                <a:solidFill>
                  <a:srgbClr val="FF0000"/>
                </a:solidFill>
                <a:latin typeface="Calibri"/>
              </a:rPr>
              <a:t>RMS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010400" y="4072476"/>
            <a:ext cx="167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Early</a:t>
            </a:r>
            <a:r>
              <a:rPr kumimoji="0" lang="en-US" sz="10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Publication in NCLPUB</a:t>
            </a:r>
            <a:endParaRPr kumimoji="0" lang="en-US" sz="1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101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2351782"/>
            <a:ext cx="838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kern="0" dirty="0">
                <a:solidFill>
                  <a:srgbClr val="00408C"/>
                </a:solidFill>
                <a:latin typeface="Arial"/>
                <a:ea typeface="+mj-ea"/>
                <a:cs typeface="Arial"/>
              </a:rPr>
              <a:t/>
            </a:r>
            <a:br>
              <a:rPr lang="en-US" sz="2800" b="1" kern="0" dirty="0">
                <a:solidFill>
                  <a:srgbClr val="00408C"/>
                </a:solidFill>
                <a:latin typeface="Arial"/>
                <a:ea typeface="+mj-ea"/>
                <a:cs typeface="Arial"/>
              </a:rPr>
            </a:br>
            <a:r>
              <a:rPr lang="en-US" sz="2800" b="1" kern="0" dirty="0">
                <a:solidFill>
                  <a:srgbClr val="0070C0"/>
                </a:solidFill>
                <a:latin typeface="Arial"/>
                <a:ea typeface="+mj-ea"/>
                <a:cs typeface="Arial"/>
              </a:rPr>
              <a:t>1. Direct inputs through user interface</a:t>
            </a:r>
            <a:br>
              <a:rPr lang="en-US" sz="2800" b="1" kern="0" dirty="0">
                <a:solidFill>
                  <a:srgbClr val="0070C0"/>
                </a:solidFill>
                <a:latin typeface="Arial"/>
                <a:ea typeface="+mj-ea"/>
                <a:cs typeface="Arial"/>
              </a:rPr>
            </a:br>
            <a:r>
              <a:rPr lang="en-US" sz="2800" b="1" kern="0" dirty="0">
                <a:solidFill>
                  <a:srgbClr val="0070C0"/>
                </a:solidFill>
                <a:latin typeface="Arial"/>
                <a:ea typeface="+mj-ea"/>
                <a:cs typeface="Arial"/>
              </a:rPr>
              <a:t>      </a:t>
            </a:r>
            <a:r>
              <a:rPr lang="en-US" sz="2800" b="1" kern="0" dirty="0" smtClean="0">
                <a:solidFill>
                  <a:srgbClr val="0070C0"/>
                </a:solidFill>
                <a:latin typeface="Arial"/>
                <a:ea typeface="+mj-ea"/>
                <a:cs typeface="Arial"/>
              </a:rPr>
              <a:t>(</a:t>
            </a:r>
            <a:r>
              <a:rPr lang="en-US" sz="2800" b="1" kern="0" dirty="0">
                <a:solidFill>
                  <a:srgbClr val="0070C0"/>
                </a:solidFill>
                <a:latin typeface="Arial"/>
                <a:ea typeface="+mj-ea"/>
                <a:cs typeface="Arial"/>
              </a:rPr>
              <a:t>Proposals, Comments, Revised proposals) </a:t>
            </a:r>
            <a:r>
              <a:rPr lang="en-US" sz="2800" b="1" kern="0" dirty="0">
                <a:solidFill>
                  <a:srgbClr val="00408C"/>
                </a:solidFill>
                <a:latin typeface="Arial"/>
                <a:ea typeface="+mj-ea"/>
                <a:cs typeface="Arial"/>
              </a:rPr>
              <a:t/>
            </a:r>
            <a:br>
              <a:rPr lang="en-US" sz="2800" b="1" kern="0" dirty="0">
                <a:solidFill>
                  <a:srgbClr val="00408C"/>
                </a:solidFill>
                <a:latin typeface="Arial"/>
                <a:ea typeface="+mj-ea"/>
                <a:cs typeface="Arial"/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983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92162"/>
          </a:xfrm>
        </p:spPr>
        <p:txBody>
          <a:bodyPr/>
          <a:lstStyle/>
          <a:p>
            <a:r>
              <a:rPr lang="en-US" sz="3000" b="1" dirty="0"/>
              <a:t/>
            </a:r>
            <a:br>
              <a:rPr lang="en-US" sz="3000" b="1" dirty="0"/>
            </a:br>
            <a:r>
              <a:rPr lang="en-US" sz="3000" b="1" dirty="0" smtClean="0"/>
              <a:t> </a:t>
            </a:r>
            <a:endParaRPr lang="en-US" sz="30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7502752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5550158"/>
            <a:ext cx="9220203" cy="381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1800" u="sng" dirty="0" smtClean="0">
                <a:solidFill>
                  <a:srgbClr val="0070C0"/>
                </a:solidFill>
              </a:rPr>
              <a:t>MGS terms will be included in the system as candidates of the proposal by offices/IB</a:t>
            </a:r>
            <a:endParaRPr lang="en-US" sz="1800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47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" y="381000"/>
            <a:ext cx="8763001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598" y="5523722"/>
            <a:ext cx="9220203" cy="381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2000" u="sng" dirty="0" smtClean="0">
                <a:solidFill>
                  <a:srgbClr val="0070C0"/>
                </a:solidFill>
              </a:rPr>
              <a:t>Submission of proposals with </a:t>
            </a:r>
            <a:r>
              <a:rPr lang="en-US" sz="2000" u="sng" dirty="0">
                <a:solidFill>
                  <a:srgbClr val="0070C0"/>
                </a:solidFill>
              </a:rPr>
              <a:t>predefined excel </a:t>
            </a:r>
            <a:r>
              <a:rPr lang="en-US" sz="2000" u="sng" dirty="0" smtClean="0">
                <a:solidFill>
                  <a:srgbClr val="0070C0"/>
                </a:solidFill>
              </a:rPr>
              <a:t>format would also be possible</a:t>
            </a:r>
            <a:endParaRPr lang="en-US" sz="2000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46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4800"/>
            <a:ext cx="6781800" cy="56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386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9600" y="2305616"/>
            <a:ext cx="8001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kern="0" dirty="0">
                <a:solidFill>
                  <a:srgbClr val="0070C0"/>
                </a:solidFill>
                <a:latin typeface="Arial"/>
                <a:cs typeface="Arial"/>
              </a:rPr>
              <a:t>2. Submission of proposals </a:t>
            </a:r>
            <a:endParaRPr lang="en-US" sz="2800" b="1" kern="0" dirty="0" smtClean="0">
              <a:solidFill>
                <a:srgbClr val="0070C0"/>
              </a:solidFill>
              <a:latin typeface="Arial"/>
              <a:cs typeface="Arial"/>
            </a:endParaRPr>
          </a:p>
          <a:p>
            <a:r>
              <a:rPr lang="en-US" sz="2800" b="1" kern="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US" sz="2800" b="1" kern="0" dirty="0" smtClean="0">
                <a:solidFill>
                  <a:srgbClr val="0070C0"/>
                </a:solidFill>
                <a:latin typeface="Arial"/>
                <a:cs typeface="Arial"/>
              </a:rPr>
              <a:t>                                        during </a:t>
            </a:r>
            <a:r>
              <a:rPr lang="en-US" sz="2800" b="1" kern="0" dirty="0">
                <a:solidFill>
                  <a:srgbClr val="0070C0"/>
                </a:solidFill>
                <a:latin typeface="Arial"/>
                <a:cs typeface="Arial"/>
              </a:rPr>
              <a:t>specific period </a:t>
            </a:r>
          </a:p>
        </p:txBody>
      </p:sp>
    </p:spTree>
    <p:extLst>
      <p:ext uri="{BB962C8B-B14F-4D97-AF65-F5344CB8AC3E}">
        <p14:creationId xmlns:p14="http://schemas.microsoft.com/office/powerpoint/2010/main" val="376857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glish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  <a:txDef>
      <a:spPr>
        <a:noFill/>
        <a:ln>
          <a:solidFill>
            <a:schemeClr val="tx1"/>
          </a:solidFill>
        </a:ln>
      </a:spPr>
      <a:bodyPr wrap="square" rtlCol="0">
        <a:noAutofit/>
      </a:bodyPr>
      <a:lstStyle>
        <a:defPPr>
          <a:defRPr dirty="0"/>
        </a:defPPr>
      </a:lstStyle>
    </a:tx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template_english</Template>
  <TotalTime>3407</TotalTime>
  <Words>569</Words>
  <Application>Microsoft Office PowerPoint</Application>
  <PresentationFormat>On-screen Show (4:3)</PresentationFormat>
  <Paragraphs>114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English</vt:lpstr>
      <vt:lpstr>PowerPoint Presentation</vt:lpstr>
      <vt:lpstr> Overviews </vt:lpstr>
      <vt:lpstr>Timeframe of the implementation of NCLRMS                 and its use for NCL Revision procedure                                  </vt:lpstr>
      <vt:lpstr>PowerPoint Presentation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World Intellectual Property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GRASCHENKOVA Anna</dc:creator>
  <cp:lastModifiedBy>CE28</cp:lastModifiedBy>
  <cp:revision>158</cp:revision>
  <cp:lastPrinted>2017-10-25T07:47:02Z</cp:lastPrinted>
  <dcterms:created xsi:type="dcterms:W3CDTF">2015-02-04T09:25:32Z</dcterms:created>
  <dcterms:modified xsi:type="dcterms:W3CDTF">2018-05-08T07:33:58Z</dcterms:modified>
</cp:coreProperties>
</file>