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897513282765111"/>
          <c:y val="3.6874778689086216E-2"/>
          <c:w val="0.76966939398459999"/>
          <c:h val="0.78329915272898254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Сбор авторского вознаграждения 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 1 568 522,90</a:t>
                    </a:r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 2 320 118</a:t>
                    </a:r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 3 044 204,16</a:t>
                    </a:r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3 402 182,27</a:t>
                    </a:r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 </a:t>
                    </a:r>
                    <a:r>
                      <a:rPr lang="ru-RU" dirty="0" smtClean="0"/>
                      <a:t>4 236 635,84</a:t>
                    </a:r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</a:t>
                    </a:r>
                    <a:r>
                      <a:rPr lang="ru-RU" baseline="0" dirty="0" smtClean="0"/>
                      <a:t> 549 229,15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Pos val="r"/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xVal>
            <c:numRef>
              <c:f>Лист1!$A$2:$A$7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xVal>
          <c:yVal>
            <c:numRef>
              <c:f>Лист1!$B$2:$B$7</c:f>
              <c:numCache>
                <c:formatCode>#,##0</c:formatCode>
                <c:ptCount val="6"/>
                <c:pt idx="0" formatCode="#,##0.00">
                  <c:v>1568522.9</c:v>
                </c:pt>
                <c:pt idx="1">
                  <c:v>2320118</c:v>
                </c:pt>
                <c:pt idx="2" formatCode="#,##0.00">
                  <c:v>3044204.16</c:v>
                </c:pt>
                <c:pt idx="3" formatCode="#,##0.00">
                  <c:v>3402182.27</c:v>
                </c:pt>
                <c:pt idx="4" formatCode="#,##0.00">
                  <c:v>4236635.84</c:v>
                </c:pt>
                <c:pt idx="5" formatCode="#,##0.00">
                  <c:v>5549229.1500000004</c:v>
                </c:pt>
              </c:numCache>
            </c:numRef>
          </c:yVal>
          <c:smooth val="0"/>
        </c:ser>
        <c:dLbls>
          <c:showLegendKey val="0"/>
          <c:showVal val="1"/>
          <c:showCatName val="1"/>
          <c:showSerName val="0"/>
          <c:showPercent val="0"/>
          <c:showBubbleSize val="0"/>
        </c:dLbls>
        <c:axId val="19978496"/>
        <c:axId val="24418944"/>
      </c:scatterChart>
      <c:valAx>
        <c:axId val="19978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56" b="1" i="0" u="none" strike="noStrike" baseline="0">
                    <a:solidFill>
                      <a:srgbClr val="8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Год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56" b="0" i="0" u="none" strike="noStrike" baseline="0">
                <a:solidFill>
                  <a:srgbClr val="FFFFFF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24418944"/>
        <c:crosses val="autoZero"/>
        <c:crossBetween val="midCat"/>
      </c:valAx>
      <c:valAx>
        <c:axId val="244189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56" b="1" i="0" u="none" strike="noStrike" baseline="0">
                    <a:solidFill>
                      <a:srgbClr val="8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Нац. валюта (сом)</a:t>
                </a:r>
              </a:p>
            </c:rich>
          </c:tx>
          <c:layout/>
          <c:overlay val="0"/>
        </c:title>
        <c:numFmt formatCode="#,##0.00" sourceLinked="1"/>
        <c:majorTickMark val="out"/>
        <c:minorTickMark val="none"/>
        <c:tickLblPos val="nextTo"/>
        <c:crossAx val="19978496"/>
        <c:crosses val="autoZero"/>
        <c:crossBetween val="midCat"/>
      </c:valAx>
    </c:plotArea>
    <c:plotVisOnly val="1"/>
    <c:dispBlanksAs val="gap"/>
    <c:showDLblsOverMax val="0"/>
  </c:chart>
  <c:spPr>
    <a:solidFill>
      <a:schemeClr val="tx1">
        <a:lumMod val="65000"/>
        <a:lumOff val="35000"/>
      </a:schemeClr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74CFF-3CA2-462F-9816-2492A320E81D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1EFF9-4101-44A2-8812-E8C8CE135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83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1EFF9-4101-44A2-8812-E8C8CE13540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725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2A8CF2-D9F7-4219-B4EB-6C46F2F08866}" type="datetimeFigureOut">
              <a:rPr lang="ru-RU" smtClean="0"/>
              <a:t>28.03.2012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9BF979-DBD2-461B-A9E9-01B7B781392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214290"/>
            <a:ext cx="6840760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 smtClean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y-KG" dirty="0" smtClean="0">
                <a:latin typeface="Tahoma" pitchFamily="34" charset="0"/>
                <a:cs typeface="Tahoma" pitchFamily="34" charset="0"/>
              </a:rPr>
              <a:t>ОХРАНА АВТОРСКОГО ПРАВА, СМЕЖНЫХ ПРАВ И КОЛЛЕКТИВНОЕ УПРАВЛЕНИЕ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95181" y="6321737"/>
            <a:ext cx="4004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y-KG" dirty="0" smtClean="0">
                <a:latin typeface="Tahoma" pitchFamily="34" charset="0"/>
                <a:cs typeface="Tahoma" pitchFamily="34" charset="0"/>
              </a:rPr>
              <a:t>Т	АШКЕНТ, 3 - 4 АПРЕЛЯ 2012 ГОДА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Рисунок 6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358082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1357298"/>
            <a:ext cx="5424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y-KG" dirty="0" smtClean="0">
                <a:latin typeface="Tahoma" pitchFamily="34" charset="0"/>
                <a:cs typeface="Tahoma" pitchFamily="34" charset="0"/>
              </a:rPr>
              <a:t>ПОЛЬЗОВАТЕЛИ ОБЪЕКТОВ АВТОРСКОГО ПРАВА</a:t>
            </a:r>
          </a:p>
          <a:p>
            <a:pPr algn="ctr"/>
            <a:r>
              <a:rPr lang="ky-KG" dirty="0" smtClean="0">
                <a:latin typeface="Tahoma" pitchFamily="34" charset="0"/>
                <a:cs typeface="Tahoma" pitchFamily="34" charset="0"/>
              </a:rPr>
              <a:t>И СМЕЖНЫХ ПРАВ</a:t>
            </a:r>
          </a:p>
        </p:txBody>
      </p:sp>
      <p:pic>
        <p:nvPicPr>
          <p:cNvPr id="6" name="Рисунок 5" descr="фото дис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5143512"/>
            <a:ext cx="1643042" cy="1426430"/>
          </a:xfrm>
          <a:prstGeom prst="rect">
            <a:avLst/>
          </a:prstGeom>
        </p:spPr>
      </p:pic>
      <p:pic>
        <p:nvPicPr>
          <p:cNvPr id="8" name="Рисунок 7" descr="фото дискотек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5143512"/>
            <a:ext cx="2007311" cy="1505483"/>
          </a:xfrm>
          <a:prstGeom prst="rect">
            <a:avLst/>
          </a:prstGeom>
        </p:spPr>
      </p:pic>
      <p:pic>
        <p:nvPicPr>
          <p:cNvPr id="9" name="Рисунок 8" descr="фото кафе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4286256"/>
            <a:ext cx="1964576" cy="1309718"/>
          </a:xfrm>
          <a:prstGeom prst="rect">
            <a:avLst/>
          </a:prstGeom>
        </p:spPr>
      </p:pic>
      <p:pic>
        <p:nvPicPr>
          <p:cNvPr id="10" name="Рисунок 9" descr="фото концерт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3504" y="2143116"/>
            <a:ext cx="2000264" cy="1332176"/>
          </a:xfrm>
          <a:prstGeom prst="rect">
            <a:avLst/>
          </a:prstGeom>
        </p:spPr>
      </p:pic>
      <p:pic>
        <p:nvPicPr>
          <p:cNvPr id="11" name="Рисунок 10" descr="фото маска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0298" y="2143116"/>
            <a:ext cx="2326451" cy="1331894"/>
          </a:xfrm>
          <a:prstGeom prst="rect">
            <a:avLst/>
          </a:prstGeom>
        </p:spPr>
      </p:pic>
      <p:pic>
        <p:nvPicPr>
          <p:cNvPr id="12" name="Рисунок 11" descr="фото сотка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15108" y="3786190"/>
            <a:ext cx="2071702" cy="1553777"/>
          </a:xfrm>
          <a:prstGeom prst="rect">
            <a:avLst/>
          </a:prstGeom>
        </p:spPr>
      </p:pic>
      <p:pic>
        <p:nvPicPr>
          <p:cNvPr id="13" name="Рисунок 12" descr="фото телебашня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472" y="2357430"/>
            <a:ext cx="1571636" cy="1595152"/>
          </a:xfrm>
          <a:prstGeom prst="rect">
            <a:avLst/>
          </a:prstGeom>
        </p:spPr>
      </p:pic>
      <p:pic>
        <p:nvPicPr>
          <p:cNvPr id="14" name="Рисунок 13" descr="фото логотип КП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7" y="214290"/>
            <a:ext cx="7296429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2143116"/>
            <a:ext cx="793937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ru-RU" sz="2200" dirty="0" smtClean="0">
                <a:latin typeface="Tahoma" pitchFamily="34" charset="0"/>
                <a:cs typeface="Tahoma" pitchFamily="34" charset="0"/>
              </a:rPr>
              <a:t>Положение </a:t>
            </a:r>
            <a:r>
              <a:rPr lang="ru-RU" sz="2200" dirty="0">
                <a:latin typeface="Tahoma" pitchFamily="34" charset="0"/>
                <a:cs typeface="Tahoma" pitchFamily="34" charset="0"/>
              </a:rPr>
              <a:t>о минимальных ставках </a:t>
            </a:r>
            <a:r>
              <a:rPr lang="ru-RU" sz="2200" dirty="0" smtClean="0">
                <a:latin typeface="Tahoma" pitchFamily="34" charset="0"/>
                <a:cs typeface="Tahoma" pitchFamily="34" charset="0"/>
              </a:rPr>
              <a:t>авторского</a:t>
            </a:r>
          </a:p>
          <a:p>
            <a:pPr algn="ctr"/>
            <a:r>
              <a:rPr lang="ru-RU" sz="2200" dirty="0" smtClean="0">
                <a:latin typeface="Tahoma" pitchFamily="34" charset="0"/>
                <a:cs typeface="Tahoma" pitchFamily="34" charset="0"/>
              </a:rPr>
              <a:t>вознаграждения</a:t>
            </a:r>
            <a:r>
              <a:rPr lang="ru-RU" sz="2200" dirty="0">
                <a:latin typeface="Tahoma" pitchFamily="34" charset="0"/>
                <a:cs typeface="Tahoma" pitchFamily="34" charset="0"/>
              </a:rPr>
              <a:t>, </a:t>
            </a:r>
            <a:r>
              <a:rPr lang="ru-RU" sz="2200" dirty="0" smtClean="0">
                <a:latin typeface="Tahoma" pitchFamily="34" charset="0"/>
                <a:cs typeface="Tahoma" pitchFamily="34" charset="0"/>
              </a:rPr>
              <a:t>утвержденное постановлением</a:t>
            </a:r>
            <a:br>
              <a:rPr lang="ru-RU" sz="2200" dirty="0" smtClean="0">
                <a:latin typeface="Tahoma" pitchFamily="34" charset="0"/>
                <a:cs typeface="Tahoma" pitchFamily="34" charset="0"/>
              </a:rPr>
            </a:br>
            <a:r>
              <a:rPr lang="ru-RU" sz="2200" dirty="0" smtClean="0">
                <a:latin typeface="Tahoma" pitchFamily="34" charset="0"/>
                <a:cs typeface="Tahoma" pitchFamily="34" charset="0"/>
              </a:rPr>
              <a:t>Правительства </a:t>
            </a:r>
            <a:r>
              <a:rPr lang="ru-RU" sz="2200" dirty="0">
                <a:latin typeface="Tahoma" pitchFamily="34" charset="0"/>
                <a:cs typeface="Tahoma" pitchFamily="34" charset="0"/>
              </a:rPr>
              <a:t>Кыргызской </a:t>
            </a:r>
            <a:r>
              <a:rPr lang="ru-RU" sz="2200" dirty="0" smtClean="0">
                <a:latin typeface="Tahoma" pitchFamily="34" charset="0"/>
                <a:cs typeface="Tahoma" pitchFamily="34" charset="0"/>
              </a:rPr>
              <a:t>Республики</a:t>
            </a:r>
            <a:br>
              <a:rPr lang="ru-RU" sz="2200" dirty="0" smtClean="0">
                <a:latin typeface="Tahoma" pitchFamily="34" charset="0"/>
                <a:cs typeface="Tahoma" pitchFamily="34" charset="0"/>
              </a:rPr>
            </a:br>
            <a:r>
              <a:rPr lang="ru-RU" sz="2200" dirty="0" smtClean="0">
                <a:latin typeface="Tahoma" pitchFamily="34" charset="0"/>
                <a:cs typeface="Tahoma" pitchFamily="34" charset="0"/>
              </a:rPr>
              <a:t>от </a:t>
            </a:r>
            <a:r>
              <a:rPr lang="ru-RU" sz="2200" dirty="0">
                <a:latin typeface="Tahoma" pitchFamily="34" charset="0"/>
                <a:cs typeface="Tahoma" pitchFamily="34" charset="0"/>
              </a:rPr>
              <a:t>22 июля 2002 года № 488</a:t>
            </a:r>
            <a:endParaRPr lang="ky-KG" sz="2200" dirty="0" smtClean="0">
              <a:latin typeface="Tahoma" pitchFamily="34" charset="0"/>
              <a:cs typeface="Tahoma" pitchFamily="34" charset="0"/>
            </a:endParaRPr>
          </a:p>
          <a:p>
            <a:endParaRPr lang="ky-KG" sz="2000" dirty="0" smtClean="0">
              <a:latin typeface="Tahoma" pitchFamily="34" charset="0"/>
              <a:cs typeface="Tahoma" pitchFamily="34" charset="0"/>
            </a:endParaRPr>
          </a:p>
          <a:p>
            <a:endParaRPr lang="ky-KG" sz="2000" dirty="0" smtClean="0">
              <a:latin typeface="Tahoma" pitchFamily="34" charset="0"/>
              <a:cs typeface="Tahoma" pitchFamily="34" charset="0"/>
            </a:endParaRPr>
          </a:p>
          <a:p>
            <a:pPr algn="ctr">
              <a:buFont typeface="Wingdings" pitchFamily="2" charset="2"/>
              <a:buChar char="§"/>
            </a:pPr>
            <a:r>
              <a:rPr lang="ru-RU" sz="2000" dirty="0">
                <a:latin typeface="Tahoma" pitchFamily="34" charset="0"/>
                <a:cs typeface="Tahoma" pitchFamily="34" charset="0"/>
              </a:rPr>
              <a:t>Инструкция исчисления фиксированных ставок авторского вознаграждения за публичное использование объектов авторского права и смежных прав</a:t>
            </a:r>
          </a:p>
        </p:txBody>
      </p:sp>
      <p:pic>
        <p:nvPicPr>
          <p:cNvPr id="6" name="Рисунок 5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463752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1428736"/>
            <a:ext cx="6481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ahoma" pitchFamily="34" charset="0"/>
                <a:cs typeface="Tahoma" pitchFamily="34" charset="0"/>
              </a:rPr>
              <a:t>ДИНАМИКА СБОРА АВТОРСКОГО ВОЗНАГРАЖДЕНИЯ </a:t>
            </a:r>
            <a:endParaRPr lang="ky-KG" sz="20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730226"/>
              </p:ext>
            </p:extLst>
          </p:nvPr>
        </p:nvGraphicFramePr>
        <p:xfrm>
          <a:off x="1126733" y="2247690"/>
          <a:ext cx="6971440" cy="3823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Рисунок 7" descr="фото логотип КП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463752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1500174"/>
            <a:ext cx="3826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ahoma" pitchFamily="34" charset="0"/>
                <a:cs typeface="Tahoma" pitchFamily="34" charset="0"/>
              </a:rPr>
              <a:t>СУДЕБНЫЕ РАЗБИРАТЕЛЬСТВА</a:t>
            </a:r>
            <a:endParaRPr lang="ky-KG" sz="20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 descr="фото фемид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2000240"/>
            <a:ext cx="2291738" cy="4568198"/>
          </a:xfrm>
          <a:prstGeom prst="rect">
            <a:avLst/>
          </a:prstGeom>
        </p:spPr>
      </p:pic>
      <p:pic>
        <p:nvPicPr>
          <p:cNvPr id="8" name="Рисунок 7" descr="фото логотип КП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6887688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1500174"/>
            <a:ext cx="5195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ahoma" pitchFamily="34" charset="0"/>
                <a:cs typeface="Tahoma" pitchFamily="34" charset="0"/>
              </a:rPr>
              <a:t>КОНТРОЛЬ СО СТОРОНЫ АВТОРОВ</a:t>
            </a:r>
            <a:endParaRPr lang="ky-KG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643042" y="2571744"/>
            <a:ext cx="592021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ky-KG" sz="2400" dirty="0" smtClean="0">
                <a:latin typeface="Tahoma" pitchFamily="34" charset="0"/>
                <a:cs typeface="Tahoma" pitchFamily="34" charset="0"/>
              </a:rPr>
              <a:t>СОВЕТ АВТОРОВ</a:t>
            </a:r>
          </a:p>
          <a:p>
            <a:endParaRPr lang="ky-KG" sz="2400" dirty="0" smtClean="0">
              <a:latin typeface="Tahoma" pitchFamily="34" charset="0"/>
              <a:cs typeface="Tahoma" pitchFamily="34" charset="0"/>
            </a:endParaRPr>
          </a:p>
          <a:p>
            <a:r>
              <a:rPr lang="ky-KG" dirty="0" smtClean="0">
                <a:latin typeface="Tahoma" pitchFamily="34" charset="0"/>
                <a:cs typeface="Tahoma" pitchFamily="34" charset="0"/>
              </a:rPr>
              <a:t>РАБОЧАЯ ГРУППА</a:t>
            </a:r>
          </a:p>
          <a:p>
            <a:endParaRPr lang="ky-KG" dirty="0">
              <a:latin typeface="Tahoma" pitchFamily="34" charset="0"/>
              <a:cs typeface="Tahoma" pitchFamily="34" charset="0"/>
            </a:endParaRPr>
          </a:p>
          <a:p>
            <a:endParaRPr lang="ky-KG" dirty="0" smtClean="0">
              <a:latin typeface="Tahoma" pitchFamily="34" charset="0"/>
              <a:cs typeface="Tahoma" pitchFamily="34" charset="0"/>
            </a:endParaRPr>
          </a:p>
          <a:p>
            <a:endParaRPr lang="ky-KG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ky-KG" sz="2400" dirty="0" smtClean="0">
                <a:latin typeface="Tahoma" pitchFamily="34" charset="0"/>
                <a:cs typeface="Tahoma" pitchFamily="34" charset="0"/>
              </a:rPr>
              <a:t>СОВЕТ ОБЛАДАТЕЛЕЙ СМЕЖНЫХ ПРАВ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" name="Рисунок 7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175720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3143248"/>
            <a:ext cx="5009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y-KG" sz="3200" i="1" dirty="0" smtClean="0">
                <a:latin typeface="Tahoma" pitchFamily="34" charset="0"/>
                <a:cs typeface="Tahoma" pitchFamily="34" charset="0"/>
              </a:rPr>
              <a:t>СПАСИБО ЗА ВНИМАНИЕ!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057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391744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solidFill>
                  <a:srgbClr val="0BD0D9">
                    <a:tint val="90000"/>
                    <a:satMod val="120000"/>
                  </a:srgbClr>
                </a:solidFill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7854696" cy="1752600"/>
          </a:xfrm>
        </p:spPr>
        <p:txBody>
          <a:bodyPr>
            <a:normAutofit/>
          </a:bodyPr>
          <a:lstStyle/>
          <a:p>
            <a:r>
              <a:rPr lang="ky-KG" dirty="0" smtClean="0">
                <a:latin typeface="Tahoma" pitchFamily="34" charset="0"/>
                <a:cs typeface="Tahoma" pitchFamily="34" charset="0"/>
              </a:rPr>
              <a:t>КОЛЛЕКТИВНОЕ УПРАВЛЕНИЕ ИМУЩЕСТВЕННЫМИ ПРАВАМИ АВТОРОВ В КЫРГЫЗСКОЙ РЕСПУБЛИКЕ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0183" y="6286520"/>
            <a:ext cx="4004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y-KG" dirty="0">
                <a:latin typeface="Tahoma" pitchFamily="34" charset="0"/>
                <a:cs typeface="Tahoma" pitchFamily="34" charset="0"/>
              </a:rPr>
              <a:t>Т	АШКЕНТ, 3 - 4 АПРЕЛЯ 2012 ГОДА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928802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y-KG" dirty="0" smtClean="0">
                <a:latin typeface="Tahoma" pitchFamily="34" charset="0"/>
                <a:cs typeface="Tahoma" pitchFamily="34" charset="0"/>
              </a:rPr>
              <a:t>ТЕМА: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4714884"/>
            <a:ext cx="68018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y-KG" dirty="0" smtClean="0">
                <a:latin typeface="Tahoma" pitchFamily="34" charset="0"/>
                <a:cs typeface="Tahoma" pitchFamily="34" charset="0"/>
              </a:rPr>
              <a:t>ДОКЛАДЧИК: 	АСКАР НАЖИМУДИНОВ, </a:t>
            </a:r>
          </a:p>
          <a:p>
            <a:r>
              <a:rPr lang="ky-KG" dirty="0">
                <a:latin typeface="Tahoma" pitchFamily="34" charset="0"/>
                <a:cs typeface="Tahoma" pitchFamily="34" charset="0"/>
              </a:rPr>
              <a:t>	</a:t>
            </a:r>
            <a:r>
              <a:rPr lang="ky-KG" dirty="0" smtClean="0">
                <a:latin typeface="Tahoma" pitchFamily="34" charset="0"/>
                <a:cs typeface="Tahoma" pitchFamily="34" charset="0"/>
              </a:rPr>
              <a:t>	ЗАВЕДУЮЩИЙ ИНСПЕКТОРСКИМ ОТДЕЛОМ,</a:t>
            </a:r>
          </a:p>
          <a:p>
            <a:r>
              <a:rPr lang="ky-KG" dirty="0">
                <a:latin typeface="Tahoma" pitchFamily="34" charset="0"/>
                <a:cs typeface="Tahoma" pitchFamily="34" charset="0"/>
              </a:rPr>
              <a:t>	</a:t>
            </a:r>
            <a:r>
              <a:rPr lang="ky-KG" dirty="0" smtClean="0">
                <a:latin typeface="Tahoma" pitchFamily="34" charset="0"/>
                <a:cs typeface="Tahoma" pitchFamily="34" charset="0"/>
              </a:rPr>
              <a:t>	КЫРГЫЗПАТЕНТ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9" name="Рисунок 8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463752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072494" cy="4572032"/>
          </a:xfrm>
        </p:spPr>
        <p:txBody>
          <a:bodyPr>
            <a:normAutofit fontScale="92500"/>
          </a:bodyPr>
          <a:lstStyle/>
          <a:p>
            <a:pPr algn="ctr"/>
            <a:r>
              <a:rPr lang="ky-KG" dirty="0" smtClean="0">
                <a:latin typeface="Tahoma" pitchFamily="34" charset="0"/>
                <a:cs typeface="Tahoma" pitchFamily="34" charset="0"/>
              </a:rPr>
              <a:t>История развития авторского права</a:t>
            </a:r>
          </a:p>
          <a:p>
            <a:pPr algn="ctr"/>
            <a:r>
              <a:rPr lang="ky-KG" dirty="0" smtClean="0">
                <a:latin typeface="Tahoma" pitchFamily="34" charset="0"/>
                <a:cs typeface="Tahoma" pitchFamily="34" charset="0"/>
              </a:rPr>
              <a:t>в Кыргызской Республике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ky-KG" sz="1600" dirty="0" smtClean="0">
                <a:latin typeface="Tahoma" pitchFamily="34" charset="0"/>
                <a:cs typeface="Tahoma" pitchFamily="34" charset="0"/>
              </a:rPr>
              <a:t>Всесоюзное Агентство по Авторским Правам (ВААП)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Государственное агентство по охране авторского права и смежных прав при Правительстве Кыргызской Республики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Государственное агентство интеллектуальной собственности при Правительстве Кыргызской Республики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Государственная патентная служба Кыргызской Республики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Государственная служба интеллектуальной собственности Кыргызской Республики</a:t>
            </a: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>
                <a:latin typeface="Tahoma" pitchFamily="34" charset="0"/>
                <a:cs typeface="Tahoma" pitchFamily="34" charset="0"/>
              </a:rPr>
              <a:t>Государственная служба интеллектуальной собственности и инноваций при Правительстве Кыргызской Республики</a:t>
            </a:r>
            <a:endParaRPr lang="ru-RU" sz="1600" dirty="0" smtClean="0">
              <a:latin typeface="Tahoma" pitchFamily="34" charset="0"/>
              <a:cs typeface="Tahoma" pitchFamily="34" charset="0"/>
            </a:endParaRPr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q"/>
            </a:pPr>
            <a:endParaRPr lang="ru-RU" sz="2000" dirty="0" smtClean="0">
              <a:latin typeface="Tahoma" pitchFamily="34" charset="0"/>
              <a:cs typeface="Tahoma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endParaRPr lang="ru-RU" sz="2000" dirty="0" smtClean="0">
              <a:latin typeface="Tahoma" pitchFamily="34" charset="0"/>
              <a:cs typeface="Tahoma" pitchFamily="34" charset="0"/>
            </a:endParaRPr>
          </a:p>
          <a:p>
            <a:pPr algn="l">
              <a:buFont typeface="Wingdings" pitchFamily="2" charset="2"/>
              <a:buChar char="q"/>
            </a:pPr>
            <a:endParaRPr lang="ru-RU" sz="18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 descr="фото логотип КП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319736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2357430"/>
            <a:ext cx="4909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dirty="0"/>
              <a:t>НАЦИОНАЛЬНОЕ </a:t>
            </a:r>
            <a:r>
              <a:rPr lang="ru-RU" b="1" dirty="0" smtClean="0"/>
              <a:t>ЗАКОНОДАТЕЛЬСТВО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42976" y="1500174"/>
            <a:ext cx="6571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Tahoma" pitchFamily="34" charset="0"/>
                <a:cs typeface="Tahoma" pitchFamily="34" charset="0"/>
              </a:rPr>
              <a:t>Законодательство Кыргызской Республики в области </a:t>
            </a:r>
          </a:p>
          <a:p>
            <a:pPr algn="ctr"/>
            <a:r>
              <a:rPr lang="ru-RU" sz="2000" dirty="0">
                <a:latin typeface="Tahoma" pitchFamily="34" charset="0"/>
                <a:cs typeface="Tahoma" pitchFamily="34" charset="0"/>
              </a:rPr>
              <a:t>авторского права и смежных 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прав</a:t>
            </a:r>
            <a:endParaRPr lang="ru-RU" sz="2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85786" y="2857496"/>
          <a:ext cx="7572428" cy="371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660"/>
                <a:gridCol w="6773768"/>
              </a:tblGrid>
              <a:tr h="928694">
                <a:tc>
                  <a:txBody>
                    <a:bodyPr/>
                    <a:lstStyle/>
                    <a:p>
                      <a:r>
                        <a:rPr lang="ky-KG" sz="1800" dirty="0" smtClean="0"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ru-RU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Конституция Кыргызской Республики</a:t>
                      </a:r>
                      <a:endParaRPr lang="ru-RU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ky-KG" sz="1800" dirty="0" smtClean="0"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ru-RU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II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часть Гражданского кодекса, раздел 5 «Интеллектуальная собственность»</a:t>
                      </a:r>
                      <a:endParaRPr lang="ru-RU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ky-KG" sz="1800" dirty="0" smtClean="0"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ru-RU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Закон Кыргызской Республики «Об авторском праве и смежных правах»</a:t>
                      </a:r>
                      <a:endParaRPr lang="ru-RU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ky-KG" sz="1800" dirty="0" smtClean="0"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ru-RU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Закон Кыргызской Республики «О правовой охране программ для ЭВМ и баз данных»</a:t>
                      </a:r>
                      <a:endParaRPr lang="ru-RU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535760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2000240"/>
            <a:ext cx="3480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>
                <a:latin typeface="Tahoma" pitchFamily="34" charset="0"/>
                <a:cs typeface="Tahoma" pitchFamily="34" charset="0"/>
              </a:rPr>
              <a:t>МЕЖДУНАРОДНЫЕ ДОГОВОРЫ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1285860"/>
            <a:ext cx="6571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Tahoma" pitchFamily="34" charset="0"/>
                <a:cs typeface="Tahoma" pitchFamily="34" charset="0"/>
              </a:rPr>
              <a:t>Законодательство Кыргызской Республики в области </a:t>
            </a:r>
          </a:p>
          <a:p>
            <a:pPr algn="ctr"/>
            <a:r>
              <a:rPr lang="ru-RU" sz="2000" dirty="0">
                <a:latin typeface="Tahoma" pitchFamily="34" charset="0"/>
                <a:cs typeface="Tahoma" pitchFamily="34" charset="0"/>
              </a:rPr>
              <a:t>авторского права и смежных 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прав</a:t>
            </a:r>
            <a:endParaRPr lang="ru-RU" sz="2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6" y="2500306"/>
          <a:ext cx="8501122" cy="4000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09"/>
                <a:gridCol w="7604513"/>
              </a:tblGrid>
              <a:tr h="585972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Конвенция, учреждающая Всемирную Организацию Интеллектуальной Собственности (ВОИС)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39480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Бернская конвенция об охране литературных и художественных произведений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60497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Маракешское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Соглашение, учреждающее Всемирную торговую организацию (ВТО), приложение 1С: Соглашения по торговым аспектам прав интеллектуальной собственности (Соглашение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TRIPS</a:t>
                      </a:r>
                      <a:r>
                        <a:rPr kumimoji="0" lang="ky-KG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)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71505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Договор Всемирной организации интеллектуальной собственности об авторском праве (ДАП)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Договор Всемирной организации интеллектуальной собственности по исполнениям и фонограммам (ДИФ)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Женевская Конвенция об охране интересов производителей фонограмм от незаконного воспроизводства их фонограмм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53410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Международная Конвенция об охране прав исполнителей, производителей фонограмм и вещательных организаций (Римская конвенция)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463752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8926" y="1857364"/>
            <a:ext cx="2716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dirty="0"/>
              <a:t>ПОДЗАКОННЫЕ АКТЫ</a:t>
            </a:r>
            <a:endParaRPr lang="ru-RU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1214422"/>
            <a:ext cx="6571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latin typeface="Tahoma" pitchFamily="34" charset="0"/>
                <a:cs typeface="Tahoma" pitchFamily="34" charset="0"/>
              </a:rPr>
              <a:t>Законодательство Кыргызской Республики в области </a:t>
            </a:r>
          </a:p>
          <a:p>
            <a:pPr algn="ctr"/>
            <a:r>
              <a:rPr lang="ru-RU" sz="2000" dirty="0">
                <a:latin typeface="Tahoma" pitchFamily="34" charset="0"/>
                <a:cs typeface="Tahoma" pitchFamily="34" charset="0"/>
              </a:rPr>
              <a:t>авторского права и смежных 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прав</a:t>
            </a:r>
            <a:endParaRPr lang="ru-RU" sz="2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2285992"/>
          <a:ext cx="8786874" cy="4418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747"/>
                <a:gridCol w="7860127"/>
              </a:tblGrid>
              <a:tr h="585972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Положение о сборах за регистрацию объектов авторского права, смежных прав и авторских договоров, утвержденное постановлением Правительства Кыргызской Республики от 14 мая 1999 года № 260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39480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Положение о минимальных ставках авторского вознаграждения за создание объектов авторского права и смежных прав, их первое публичное исполнение и/или создание, утвержденное постановлением Правительства КР от 20 апреля 2000 года № 225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60497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Маракешское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Соглашение, учреждающее Всемирную торговую организацию (ВТО), приложение 1С: Соглашения по торговым аспектам прав интеллектуальной собственности (Соглашение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TRIPS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71505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Положение о минимальных ставках авторского вознаграждения за использование объектов авторского права и смежных прав, утвержденное постановлением Правительства КР от 22 июля 2002 года № 488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Положение о сборах за регистрацию программ для ЭВМ, баз данных и топологий интегральных микросхем, утвержденное постановление Правительства КР от 26 мая 1999 года № 286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ky-KG" sz="1400" dirty="0" smtClean="0"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Регламент распределения авторского вознаграждения за использование объектов авторского права и смежных, утвержденного постановлением коллегии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Кыргызпатента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от 28 февраля 2000 года № 2 </a:t>
                      </a:r>
                      <a:endParaRPr lang="ru-RU" sz="14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463752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Рисунок 6" descr="Cauc.Cntrl_Asia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785926"/>
            <a:ext cx="6286544" cy="45126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43108" y="1285860"/>
            <a:ext cx="426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y-KG" dirty="0" smtClean="0">
                <a:latin typeface="Tahoma" pitchFamily="34" charset="0"/>
                <a:cs typeface="Tahoma" pitchFamily="34" charset="0"/>
              </a:rPr>
              <a:t>МЕЖДУНАРОДНОЕ СОТРУДНИЧЕСТВО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12757766" flipV="1">
            <a:off x="2558188" y="3481718"/>
            <a:ext cx="4156079" cy="45719"/>
          </a:xfrm>
          <a:prstGeom prst="rightArrow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5137067" flipV="1">
            <a:off x="5454784" y="3907063"/>
            <a:ext cx="1347896" cy="45719"/>
          </a:xfrm>
          <a:prstGeom prst="rightArrow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0480394" flipV="1">
            <a:off x="4999840" y="4634476"/>
            <a:ext cx="1347896" cy="45719"/>
          </a:xfrm>
          <a:prstGeom prst="rightArrow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6231812" flipV="1">
            <a:off x="5882003" y="4840163"/>
            <a:ext cx="733797" cy="45719"/>
          </a:xfrm>
          <a:prstGeom prst="rightArrow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2757766" flipV="1">
            <a:off x="2541849" y="3474308"/>
            <a:ext cx="4156079" cy="45719"/>
          </a:xfrm>
          <a:prstGeom prst="rightArrow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1458711">
            <a:off x="1376458" y="4060922"/>
            <a:ext cx="5046008" cy="45719"/>
          </a:xfrm>
          <a:prstGeom prst="rightArrow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0418410" flipV="1">
            <a:off x="2132852" y="4873495"/>
            <a:ext cx="4156079" cy="45719"/>
          </a:xfrm>
          <a:prstGeom prst="rightArrow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фото логотип КП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175720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08" y="1714488"/>
            <a:ext cx="4810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y-KG" dirty="0" smtClean="0">
                <a:latin typeface="Tahoma" pitchFamily="34" charset="0"/>
                <a:cs typeface="Tahoma" pitchFamily="34" charset="0"/>
              </a:rPr>
              <a:t>РЕГИСТРАЦИЯ АВТОРОВ И ПРОИЗВЕДЕНИЙ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681576"/>
              </p:ext>
            </p:extLst>
          </p:nvPr>
        </p:nvGraphicFramePr>
        <p:xfrm>
          <a:off x="2214546" y="2786058"/>
          <a:ext cx="4579956" cy="180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978"/>
                <a:gridCol w="2289978"/>
              </a:tblGrid>
              <a:tr h="840106">
                <a:tc>
                  <a:txBody>
                    <a:bodyPr/>
                    <a:lstStyle/>
                    <a:p>
                      <a:endParaRPr lang="ru-RU" sz="2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Всего занесено в реестр </a:t>
                      </a:r>
                      <a:endParaRPr lang="ru-RU" sz="2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80061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Авторы</a:t>
                      </a:r>
                      <a:endParaRPr lang="ru-RU" sz="2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1677</a:t>
                      </a:r>
                      <a:endParaRPr lang="ru-RU" sz="2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80061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Произведения</a:t>
                      </a:r>
                      <a:endParaRPr lang="ru-RU" sz="2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4006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</a:t>
                      </a:r>
                      <a:endParaRPr lang="ru-RU" sz="2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319736" cy="985846"/>
          </a:xfrm>
        </p:spPr>
        <p:txBody>
          <a:bodyPr>
            <a:normAutofit/>
          </a:bodyPr>
          <a:lstStyle/>
          <a:p>
            <a:pPr algn="ctr"/>
            <a:r>
              <a:rPr lang="ky-KG" sz="2800" dirty="0">
                <a:latin typeface="Tahoma" pitchFamily="34" charset="0"/>
                <a:cs typeface="Tahoma" pitchFamily="34" charset="0"/>
              </a:rPr>
              <a:t>СУБРЕГИОНАЛЬНЫЙ  СЕМИНАР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3205" y="2500306"/>
            <a:ext cx="764664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y-KG" sz="2400" b="1" i="1" u="sng" dirty="0" smtClean="0">
                <a:latin typeface="Tahoma" pitchFamily="34" charset="0"/>
                <a:cs typeface="Tahoma" pitchFamily="34" charset="0"/>
              </a:rPr>
              <a:t>УПРАВЛЕНИЕ АВТОРСКОГО И СМЕЖНЫХ ПРАВ</a:t>
            </a:r>
          </a:p>
          <a:p>
            <a:pPr>
              <a:buFont typeface="Wingdings" pitchFamily="2" charset="2"/>
              <a:buChar char="§"/>
            </a:pPr>
            <a:endParaRPr lang="ky-KG" sz="24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ky-KG" sz="2400" dirty="0" smtClean="0">
                <a:latin typeface="Tahoma" pitchFamily="34" charset="0"/>
                <a:cs typeface="Tahoma" pitchFamily="34" charset="0"/>
              </a:rPr>
              <a:t> ИНСПЕКТОРСКИЙ </a:t>
            </a:r>
            <a:r>
              <a:rPr lang="ky-KG" sz="2400" dirty="0" smtClean="0">
                <a:latin typeface="Tahoma" pitchFamily="34" charset="0"/>
                <a:cs typeface="Tahoma" pitchFamily="34" charset="0"/>
              </a:rPr>
              <a:t>ОТДЕЛ</a:t>
            </a:r>
          </a:p>
          <a:p>
            <a:pPr>
              <a:buFont typeface="Wingdings" pitchFamily="2" charset="2"/>
              <a:buChar char="§"/>
            </a:pPr>
            <a:endParaRPr lang="ky-KG" sz="24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ky-KG" sz="2400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ky-KG" sz="2400" dirty="0" smtClean="0">
                <a:latin typeface="Tahoma" pitchFamily="34" charset="0"/>
                <a:cs typeface="Tahoma" pitchFamily="34" charset="0"/>
              </a:rPr>
              <a:t>ОТДЕЛ ИССЛЕДОВАНИЙ</a:t>
            </a:r>
          </a:p>
          <a:p>
            <a:endParaRPr lang="ky-KG" sz="2400" dirty="0">
              <a:latin typeface="Tahoma" pitchFamily="34" charset="0"/>
              <a:cs typeface="Tahoma" pitchFamily="34" charset="0"/>
            </a:endParaRPr>
          </a:p>
          <a:p>
            <a:r>
              <a:rPr lang="ky-KG" sz="24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y-KG" sz="2400" dirty="0" smtClean="0">
                <a:latin typeface="Tahoma" pitchFamily="34" charset="0"/>
                <a:cs typeface="Tahoma" pitchFamily="34" charset="0"/>
              </a:rPr>
              <a:t> СЕКТОР ОБЪЕКТОВ АВТОРСКОГО ПРАВА</a:t>
            </a:r>
          </a:p>
          <a:p>
            <a:pPr>
              <a:buFont typeface="Wingdings" pitchFamily="2" charset="2"/>
              <a:buChar char="§"/>
            </a:pPr>
            <a:endParaRPr lang="ky-KG" sz="2400" dirty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ky-KG" sz="24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 descr="фото логотип КП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1000132" cy="1101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</TotalTime>
  <Words>552</Words>
  <Application>Microsoft Office PowerPoint</Application>
  <PresentationFormat>Экран (4:3)</PresentationFormat>
  <Paragraphs>119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  <vt:lpstr>СУБРЕГИОНАЛЬНЫЙ  СЕМИНАР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Nagimudinov Askar</cp:lastModifiedBy>
  <cp:revision>39</cp:revision>
  <dcterms:created xsi:type="dcterms:W3CDTF">2011-03-01T17:18:30Z</dcterms:created>
  <dcterms:modified xsi:type="dcterms:W3CDTF">2012-03-28T11:14:43Z</dcterms:modified>
</cp:coreProperties>
</file>