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E005F-5C9A-4817-B833-F14C22DF8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DACB1-DBF2-4F34-B534-123A5F3E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C09D8-35EC-4BC5-AB85-E7E78B101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3BA32-F55F-4D76-91E5-CA4906158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5E70B-1265-4E17-A1CB-8488C072D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7605F-406B-4A8E-BFCD-ED3644007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C830A-9136-44C9-9F1F-5B80B401B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1EC6E-562F-4BF2-A3A4-1F8C4906F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22ED3-B451-4B18-AC6F-5CFA0DAB4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110C-0F0F-4707-937D-2875DAA26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26544-4DAA-4392-84FB-766846AD0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0E0758B-F0DD-45A0-97BC-D3CB30B19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zeynepbirsel@sabanciuniv.edu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emf"/><Relationship Id="rId4" Type="http://schemas.openxmlformats.org/officeDocument/2006/relationships/image" Target="../media/image3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340768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2132856"/>
            <a:ext cx="76328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buSzPct val="70000"/>
              <a:buFont typeface="Wingdings" charset="2"/>
              <a:buChar char=""/>
            </a:pPr>
            <a:r>
              <a:rPr lang="en-US" sz="2400" dirty="0" smtClean="0">
                <a:solidFill>
                  <a:srgbClr val="FFFFFF"/>
                </a:solidFill>
                <a:latin typeface="Bangla MN"/>
                <a:cs typeface="Bangla MN"/>
              </a:rPr>
              <a:t>What ARTEV is</a:t>
            </a:r>
          </a:p>
          <a:p>
            <a:pPr marL="342900" indent="-342900">
              <a:lnSpc>
                <a:spcPct val="130000"/>
              </a:lnSpc>
              <a:buSzPct val="70000"/>
              <a:buFont typeface="Wingdings" charset="2"/>
              <a:buChar char=""/>
            </a:pPr>
            <a:r>
              <a:rPr lang="en-US" sz="2400" dirty="0" smtClean="0">
                <a:solidFill>
                  <a:srgbClr val="FFFFFF"/>
                </a:solidFill>
                <a:latin typeface="Bangla MN"/>
                <a:cs typeface="Bangla MN"/>
              </a:rPr>
              <a:t>Why we did what we did</a:t>
            </a:r>
          </a:p>
          <a:p>
            <a:pPr marL="342900" indent="-342900">
              <a:lnSpc>
                <a:spcPct val="130000"/>
              </a:lnSpc>
              <a:buSzPct val="70000"/>
              <a:buFont typeface="Wingdings" charset="2"/>
              <a:buChar char=""/>
            </a:pPr>
            <a:r>
              <a:rPr lang="en-US" sz="2400" dirty="0" smtClean="0">
                <a:solidFill>
                  <a:srgbClr val="FFFFFF"/>
                </a:solidFill>
                <a:latin typeface="Bangla MN"/>
                <a:cs typeface="Bangla MN"/>
              </a:rPr>
              <a:t>How it fits the current landscape around technology commercialization</a:t>
            </a:r>
          </a:p>
          <a:p>
            <a:pPr marL="342900" indent="-342900">
              <a:lnSpc>
                <a:spcPct val="130000"/>
              </a:lnSpc>
              <a:buSzPct val="70000"/>
              <a:buFont typeface="Wingdings" charset="2"/>
              <a:buChar char=""/>
            </a:pPr>
            <a:r>
              <a:rPr lang="en-US" sz="2400" dirty="0" smtClean="0">
                <a:solidFill>
                  <a:srgbClr val="FFFFFF"/>
                </a:solidFill>
                <a:latin typeface="Bangla MN"/>
                <a:cs typeface="Bangla MN"/>
              </a:rPr>
              <a:t>What was the impact to date</a:t>
            </a:r>
          </a:p>
          <a:p>
            <a:pPr marL="342900" indent="-342900">
              <a:lnSpc>
                <a:spcPct val="130000"/>
              </a:lnSpc>
              <a:buSzPct val="70000"/>
              <a:buFont typeface="Wingdings" charset="2"/>
              <a:buChar char=""/>
            </a:pPr>
            <a:r>
              <a:rPr lang="en-US" sz="2400" dirty="0" smtClean="0">
                <a:solidFill>
                  <a:srgbClr val="FFFFFF"/>
                </a:solidFill>
                <a:latin typeface="Bangla MN"/>
                <a:cs typeface="Bangla MN"/>
              </a:rPr>
              <a:t>Future of such an initiative</a:t>
            </a:r>
            <a:endParaRPr lang="en-US" sz="2400" dirty="0">
              <a:solidFill>
                <a:srgbClr val="FFFFFF"/>
              </a:solidFill>
              <a:latin typeface="Bangla MN"/>
              <a:cs typeface="Bangla M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3645024"/>
            <a:ext cx="2376000" cy="237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Birsel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40406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2420771"/>
            <a:ext cx="6912768" cy="223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600" dirty="0" smtClean="0">
                <a:solidFill>
                  <a:schemeClr val="bg1"/>
                </a:solidFill>
                <a:latin typeface="Bangla MN"/>
                <a:cs typeface="Bangla MN"/>
              </a:rPr>
              <a:t>Thank you...</a:t>
            </a:r>
          </a:p>
          <a:p>
            <a:pPr algn="ctr">
              <a:lnSpc>
                <a:spcPct val="130000"/>
              </a:lnSpc>
            </a:pPr>
            <a:endParaRPr lang="en-US" sz="1600" dirty="0">
              <a:solidFill>
                <a:schemeClr val="bg1"/>
              </a:solidFill>
              <a:latin typeface="Bangla MN"/>
              <a:cs typeface="Bangla MN"/>
            </a:endParaRPr>
          </a:p>
          <a:p>
            <a:pPr algn="ctr">
              <a:lnSpc>
                <a:spcPct val="130000"/>
              </a:lnSpc>
            </a:pPr>
            <a:endParaRPr lang="en-US" sz="1600" dirty="0" smtClean="0">
              <a:solidFill>
                <a:schemeClr val="bg1"/>
              </a:solidFill>
              <a:latin typeface="Bangla MN"/>
              <a:cs typeface="Bangla MN"/>
            </a:endParaRPr>
          </a:p>
          <a:p>
            <a:pPr algn="ctr">
              <a:lnSpc>
                <a:spcPct val="130000"/>
              </a:lnSpc>
            </a:pPr>
            <a:r>
              <a:rPr lang="en-US" sz="2000" dirty="0" smtClean="0">
                <a:solidFill>
                  <a:schemeClr val="bg1"/>
                </a:solidFill>
                <a:latin typeface="Bangla MN"/>
                <a:cs typeface="Bangla MN"/>
              </a:rPr>
              <a:t>Zeynep Birsel (</a:t>
            </a:r>
            <a:r>
              <a:rPr lang="en-US" sz="2000" dirty="0" smtClean="0">
                <a:solidFill>
                  <a:schemeClr val="bg1"/>
                </a:solidFill>
                <a:latin typeface="Bangla MN"/>
                <a:cs typeface="Bangla MN"/>
                <a:hlinkClick r:id="rId5"/>
              </a:rPr>
              <a:t>zeynepbirsel@sabanciuniv.edu</a:t>
            </a:r>
            <a:r>
              <a:rPr lang="en-US" sz="2000" dirty="0" smtClean="0">
                <a:solidFill>
                  <a:schemeClr val="bg1"/>
                </a:solidFill>
                <a:latin typeface="Bangla MN"/>
                <a:cs typeface="Bangla MN"/>
              </a:rPr>
              <a:t>)</a:t>
            </a:r>
            <a:endParaRPr lang="en-US" sz="2000" dirty="0">
              <a:solidFill>
                <a:schemeClr val="bg1"/>
              </a:solidFill>
              <a:latin typeface="Bangla MN"/>
              <a:cs typeface="Bangla MN"/>
            </a:endParaRPr>
          </a:p>
          <a:p>
            <a:pPr algn="ctr">
              <a:lnSpc>
                <a:spcPct val="130000"/>
              </a:lnSpc>
            </a:pPr>
            <a:r>
              <a:rPr lang="en-US" sz="2000" dirty="0" smtClean="0">
                <a:solidFill>
                  <a:schemeClr val="bg1"/>
                </a:solidFill>
                <a:latin typeface="Bangla MN"/>
                <a:cs typeface="Bangla MN"/>
              </a:rPr>
              <a:t>Manager, TTO – </a:t>
            </a:r>
            <a:r>
              <a:rPr lang="en-US" sz="2000" dirty="0" err="1" smtClean="0">
                <a:solidFill>
                  <a:schemeClr val="bg1"/>
                </a:solidFill>
                <a:latin typeface="Bangla MN"/>
                <a:cs typeface="Bangla MN"/>
              </a:rPr>
              <a:t>Sabancı</a:t>
            </a:r>
            <a:r>
              <a:rPr lang="en-US" sz="2000" dirty="0" smtClean="0">
                <a:solidFill>
                  <a:schemeClr val="bg1"/>
                </a:solidFill>
                <a:latin typeface="Bangla MN"/>
                <a:cs typeface="Bangla MN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Bangla MN"/>
                <a:cs typeface="Bangla MN"/>
              </a:rPr>
              <a:t>Universitesi</a:t>
            </a:r>
            <a:endParaRPr lang="en-US" sz="2000" dirty="0" smtClean="0">
              <a:solidFill>
                <a:schemeClr val="bg1"/>
              </a:solidFill>
              <a:latin typeface="Bangla MN"/>
              <a:cs typeface="Bangla M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46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12474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909712"/>
            <a:ext cx="7560840" cy="367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00"/>
                </a:solidFill>
                <a:latin typeface="Bangla MN"/>
                <a:cs typeface="Bangla MN"/>
              </a:rPr>
              <a:t>What ARTEV is: </a:t>
            </a:r>
            <a:r>
              <a:rPr lang="en-US" dirty="0">
                <a:solidFill>
                  <a:srgbClr val="FFFFFF"/>
                </a:solidFill>
                <a:latin typeface="Bangla MN"/>
                <a:cs typeface="Bangla MN"/>
              </a:rPr>
              <a:t>ARTEV </a:t>
            </a: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stands for Research based Intellectual Asset Management Platform </a:t>
            </a:r>
          </a:p>
          <a:p>
            <a:pPr>
              <a:lnSpc>
                <a:spcPct val="130000"/>
              </a:lnSpc>
              <a:buSzPct val="70000"/>
            </a:pPr>
            <a:endParaRPr lang="en-US" dirty="0">
              <a:solidFill>
                <a:srgbClr val="FFFFFF"/>
              </a:solidFill>
              <a:latin typeface="Bangla MN"/>
              <a:cs typeface="Bangla MN"/>
            </a:endParaRPr>
          </a:p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It is an initiative </a:t>
            </a:r>
            <a:r>
              <a:rPr lang="en-US" dirty="0">
                <a:solidFill>
                  <a:srgbClr val="FFFFFF"/>
                </a:solidFill>
                <a:latin typeface="Bangla MN"/>
                <a:cs typeface="Bangla MN"/>
              </a:rPr>
              <a:t>co-funded by the İstanbul Development Agency and </a:t>
            </a:r>
            <a:r>
              <a:rPr lang="en-US" dirty="0">
                <a:solidFill>
                  <a:srgbClr val="FFFFFF"/>
                </a:solidFill>
                <a:latin typeface="Bangla MN"/>
                <a:cs typeface="Bangla MN"/>
                <a:hlinkClick r:id="" action="ppaction://hlinkshowjump?jump=nextslide"/>
              </a:rPr>
              <a:t>ARTEV consortium</a:t>
            </a:r>
            <a:r>
              <a:rPr lang="en-US" dirty="0">
                <a:solidFill>
                  <a:srgbClr val="FFFFFF"/>
                </a:solidFill>
                <a:latin typeface="Bangla MN"/>
                <a:cs typeface="Bangla MN"/>
              </a:rPr>
              <a:t> </a:t>
            </a:r>
            <a:endParaRPr lang="en-US" dirty="0" smtClean="0">
              <a:solidFill>
                <a:srgbClr val="FFFFFF"/>
              </a:solidFill>
              <a:latin typeface="Bangla MN"/>
              <a:cs typeface="Bangla MN"/>
            </a:endParaRPr>
          </a:p>
          <a:p>
            <a:pPr>
              <a:lnSpc>
                <a:spcPct val="130000"/>
              </a:lnSpc>
              <a:buSzPct val="70000"/>
            </a:pPr>
            <a:endParaRPr lang="en-US" dirty="0">
              <a:solidFill>
                <a:srgbClr val="FFFFFF"/>
              </a:solidFill>
              <a:latin typeface="Bangla MN"/>
              <a:cs typeface="Bangla MN"/>
            </a:endParaRPr>
          </a:p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Goal is </a:t>
            </a:r>
            <a:r>
              <a:rPr lang="en-US" dirty="0">
                <a:solidFill>
                  <a:srgbClr val="FFFFFF"/>
                </a:solidFill>
                <a:latin typeface="Bangla MN"/>
                <a:cs typeface="Bangla MN"/>
              </a:rPr>
              <a:t>to support the environment for transforming new knowledge and technology into economic value. ARTEV vision is focused on the strategic management perspective of intellectual assets to attain the above stated goal. </a:t>
            </a:r>
            <a:endParaRPr lang="en-US" dirty="0" smtClean="0">
              <a:solidFill>
                <a:srgbClr val="FFFFFF"/>
              </a:solidFill>
              <a:latin typeface="Bangla MN"/>
              <a:cs typeface="Bangla MN"/>
            </a:endParaRPr>
          </a:p>
        </p:txBody>
      </p:sp>
      <p:pic>
        <p:nvPicPr>
          <p:cNvPr id="31" name="Resim 12" descr="kalkinma_bakanlig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04330" y="2420888"/>
            <a:ext cx="599918" cy="608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51616" y="2420888"/>
            <a:ext cx="804560" cy="61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588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12474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628800"/>
            <a:ext cx="39604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ARTEV </a:t>
            </a:r>
            <a:r>
              <a:rPr lang="en-US" dirty="0" err="1" smtClean="0">
                <a:solidFill>
                  <a:srgbClr val="FFFFFF"/>
                </a:solidFill>
                <a:latin typeface="Bangla MN"/>
                <a:cs typeface="Bangla MN"/>
              </a:rPr>
              <a:t>Consorsium</a:t>
            </a:r>
            <a:endParaRPr lang="en-US" dirty="0" smtClean="0">
              <a:solidFill>
                <a:srgbClr val="FFFFFF"/>
              </a:solidFill>
              <a:latin typeface="Bangla MN"/>
              <a:cs typeface="Bangla M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52528" y="1803040"/>
            <a:ext cx="4067944" cy="148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sz="1400" dirty="0" smtClean="0">
                <a:solidFill>
                  <a:srgbClr val="FFFF00"/>
                </a:solidFill>
                <a:latin typeface="Bangla MN"/>
                <a:cs typeface="Bangla MN"/>
              </a:rPr>
              <a:t>Difference in approach:</a:t>
            </a: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400" dirty="0" smtClean="0">
                <a:solidFill>
                  <a:srgbClr val="FFFF00"/>
                </a:solidFill>
                <a:latin typeface="Bangla MN"/>
                <a:cs typeface="Bangla MN"/>
              </a:rPr>
              <a:t>Intellectual Asset </a:t>
            </a:r>
            <a:r>
              <a:rPr lang="en-US" sz="1400" dirty="0" err="1" smtClean="0">
                <a:solidFill>
                  <a:srgbClr val="FFFF00"/>
                </a:solidFill>
                <a:latin typeface="Bangla MN"/>
                <a:cs typeface="Bangla MN"/>
              </a:rPr>
              <a:t>vs</a:t>
            </a:r>
            <a:r>
              <a:rPr lang="en-US" sz="1400" dirty="0" smtClean="0">
                <a:solidFill>
                  <a:srgbClr val="FFFF00"/>
                </a:solidFill>
                <a:latin typeface="Bangla MN"/>
                <a:cs typeface="Bangla MN"/>
              </a:rPr>
              <a:t> Intellectual Property </a:t>
            </a: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400" dirty="0" smtClean="0">
                <a:solidFill>
                  <a:srgbClr val="FFFF00"/>
                </a:solidFill>
                <a:latin typeface="Bangla MN"/>
                <a:cs typeface="Bangla MN"/>
              </a:rPr>
              <a:t>Strategy </a:t>
            </a:r>
            <a:r>
              <a:rPr lang="en-US" sz="1400" dirty="0" err="1" smtClean="0">
                <a:solidFill>
                  <a:srgbClr val="FFFF00"/>
                </a:solidFill>
                <a:latin typeface="Bangla MN"/>
                <a:cs typeface="Bangla MN"/>
              </a:rPr>
              <a:t>vs</a:t>
            </a:r>
            <a:r>
              <a:rPr lang="en-US" sz="1400" dirty="0" smtClean="0">
                <a:solidFill>
                  <a:srgbClr val="FFFF00"/>
                </a:solidFill>
                <a:latin typeface="Bangla MN"/>
                <a:cs typeface="Bangla MN"/>
              </a:rPr>
              <a:t> legal or technical alone</a:t>
            </a: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400" dirty="0" smtClean="0">
                <a:solidFill>
                  <a:srgbClr val="FFFF00"/>
                </a:solidFill>
                <a:latin typeface="Bangla MN"/>
                <a:cs typeface="Bangla MN"/>
              </a:rPr>
              <a:t>Practical knowledge</a:t>
            </a: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400" dirty="0" smtClean="0">
                <a:solidFill>
                  <a:srgbClr val="FFFF00"/>
                </a:solidFill>
                <a:latin typeface="Bangla MN"/>
                <a:cs typeface="Bangla MN"/>
              </a:rPr>
              <a:t>Education: qualified professionals &gt; Key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24536" y="3356992"/>
            <a:ext cx="4067944" cy="264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sz="1600" dirty="0" smtClean="0">
                <a:solidFill>
                  <a:srgbClr val="FFFFFF"/>
                </a:solidFill>
                <a:latin typeface="Bangla MN"/>
                <a:cs typeface="Bangla MN"/>
              </a:rPr>
              <a:t>Main activities:</a:t>
            </a: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600" dirty="0" smtClean="0">
                <a:solidFill>
                  <a:srgbClr val="FFFFFF"/>
                </a:solidFill>
                <a:latin typeface="Bangla MN"/>
                <a:cs typeface="Bangla MN"/>
              </a:rPr>
              <a:t>Awareness building (5 seminars &amp; workshops + 4 professional trainings)</a:t>
            </a: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600" dirty="0" smtClean="0">
                <a:solidFill>
                  <a:srgbClr val="FFFFFF"/>
                </a:solidFill>
                <a:latin typeface="Bangla MN"/>
                <a:cs typeface="Bangla MN"/>
              </a:rPr>
              <a:t>Professional training curriculum</a:t>
            </a:r>
            <a:endParaRPr lang="en-US" sz="1600" dirty="0">
              <a:solidFill>
                <a:srgbClr val="FFFFFF"/>
              </a:solidFill>
              <a:latin typeface="Bangla MN"/>
              <a:cs typeface="Bangla MN"/>
            </a:endParaRP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600" dirty="0" smtClean="0">
                <a:solidFill>
                  <a:srgbClr val="FFFFFF"/>
                </a:solidFill>
                <a:latin typeface="Bangla MN"/>
                <a:cs typeface="Bangla MN"/>
              </a:rPr>
              <a:t>Reports (IAM and tech commercialization)</a:t>
            </a:r>
          </a:p>
          <a:p>
            <a:pPr marL="285750" indent="-285750">
              <a:lnSpc>
                <a:spcPct val="130000"/>
              </a:lnSpc>
              <a:buSzPct val="70000"/>
              <a:buFontTx/>
              <a:buChar char="•"/>
            </a:pPr>
            <a:r>
              <a:rPr lang="en-US" sz="1600" dirty="0" smtClean="0">
                <a:solidFill>
                  <a:srgbClr val="FFFFFF"/>
                </a:solidFill>
                <a:latin typeface="Bangla MN"/>
                <a:cs typeface="Bangla MN"/>
              </a:rPr>
              <a:t>Government and NGO </a:t>
            </a:r>
            <a:r>
              <a:rPr lang="en-US" sz="1600" dirty="0" err="1" smtClean="0">
                <a:solidFill>
                  <a:srgbClr val="FFFFFF"/>
                </a:solidFill>
                <a:latin typeface="Bangla MN"/>
                <a:cs typeface="Bangla MN"/>
              </a:rPr>
              <a:t>liason</a:t>
            </a:r>
            <a:r>
              <a:rPr lang="en-US" sz="1600" dirty="0" smtClean="0">
                <a:solidFill>
                  <a:srgbClr val="FFFFFF"/>
                </a:solidFill>
                <a:latin typeface="Bangla MN"/>
                <a:cs typeface="Bangla MN"/>
              </a:rPr>
              <a:t> (TUBITAK, TPE, TUSIAD, ISO …)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7060" y="2204865"/>
            <a:ext cx="3692892" cy="3528391"/>
            <a:chOff x="539552" y="2132856"/>
            <a:chExt cx="3692892" cy="3528391"/>
          </a:xfrm>
        </p:grpSpPr>
        <p:sp>
          <p:nvSpPr>
            <p:cNvPr id="6" name="Rectangle 5"/>
            <p:cNvSpPr>
              <a:spLocks noChangeAspect="1"/>
            </p:cNvSpPr>
            <p:nvPr/>
          </p:nvSpPr>
          <p:spPr>
            <a:xfrm>
              <a:off x="611560" y="2132857"/>
              <a:ext cx="3620884" cy="352832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9552" y="2132856"/>
              <a:ext cx="3688227" cy="3166672"/>
            </a:xfrm>
            <a:prstGeom prst="rect">
              <a:avLst/>
            </a:prstGeom>
          </p:spPr>
        </p:pic>
        <p:pic>
          <p:nvPicPr>
            <p:cNvPr id="16" name="Picture 15" descr="ARI logo[1]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59929" y="5301208"/>
              <a:ext cx="595983" cy="335875"/>
            </a:xfrm>
            <a:prstGeom prst="rect">
              <a:avLst/>
            </a:prstGeom>
          </p:spPr>
        </p:pic>
        <p:pic>
          <p:nvPicPr>
            <p:cNvPr id="18" name="Picture 17" descr="BTS_logo[1]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92710" y="5373216"/>
              <a:ext cx="383443" cy="216024"/>
            </a:xfrm>
            <a:prstGeom prst="rect">
              <a:avLst/>
            </a:prstGeom>
          </p:spPr>
        </p:pic>
        <p:pic>
          <p:nvPicPr>
            <p:cNvPr id="19" name="Content Placeholder 3" descr="inovent logo[1]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5616" y="5301208"/>
              <a:ext cx="672305" cy="360039"/>
            </a:xfrm>
            <a:prstGeom prst="rect">
              <a:avLst/>
            </a:prstGeom>
          </p:spPr>
        </p:pic>
        <p:pic>
          <p:nvPicPr>
            <p:cNvPr id="20" name="Picture 19" descr="inventramlogo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580009" y="5445224"/>
              <a:ext cx="818622" cy="1012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3124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12474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628800"/>
            <a:ext cx="39604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00"/>
                </a:solidFill>
                <a:latin typeface="Bangla MN"/>
                <a:cs typeface="Bangla MN"/>
              </a:rPr>
              <a:t>Why we did what we did...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3568" y="2060848"/>
            <a:ext cx="8136904" cy="4039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Perception on the impact of research has seen a paradigm shift globally</a:t>
            </a:r>
          </a:p>
          <a:p>
            <a:pPr marL="742950" lvl="1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EC 8</a:t>
            </a:r>
            <a:r>
              <a:rPr lang="en-US" baseline="30000" dirty="0" smtClean="0">
                <a:solidFill>
                  <a:srgbClr val="FFFFFF"/>
                </a:solidFill>
                <a:latin typeface="Bangla MN"/>
                <a:cs typeface="Bangla MN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 framework &gt; Innovation... </a:t>
            </a:r>
          </a:p>
          <a:p>
            <a:pPr marL="742950" lvl="1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US &gt; Translational research (SBIR Funds, Science parks..)</a:t>
            </a:r>
          </a:p>
          <a:p>
            <a:pPr marL="742950" lvl="1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Entrepreneurship, angel investment, VC… &gt; tools for transforming new ideas into practice</a:t>
            </a:r>
          </a:p>
          <a:p>
            <a:pPr marL="285750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Turkey is economically vibrant and there is a pressure to further advance </a:t>
            </a:r>
          </a:p>
          <a:p>
            <a:pPr marL="285750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Government primarily through TUBİTAK is ready to introduce new instruments to foster technology transfer and commercialization</a:t>
            </a:r>
          </a:p>
          <a:p>
            <a:pPr marL="285750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Foreign investment towards R&amp;D positioning in Turkey tends to grow</a:t>
            </a:r>
          </a:p>
          <a:p>
            <a:pPr marL="285750" indent="-285750">
              <a:lnSpc>
                <a:spcPct val="130000"/>
              </a:lnSpc>
              <a:buSzPct val="70000"/>
              <a:buFont typeface="Courier New"/>
              <a:buChar char="o"/>
            </a:pPr>
            <a:r>
              <a:rPr lang="en-US" dirty="0" smtClean="0">
                <a:solidFill>
                  <a:srgbClr val="FFFFFF"/>
                </a:solidFill>
                <a:latin typeface="Bangla MN"/>
                <a:cs typeface="Bangla MN"/>
              </a:rPr>
              <a:t>Market for tech transfer is immature...</a:t>
            </a:r>
          </a:p>
        </p:txBody>
      </p:sp>
    </p:spTree>
    <p:extLst>
      <p:ext uri="{BB962C8B-B14F-4D97-AF65-F5344CB8AC3E}">
        <p14:creationId xmlns:p14="http://schemas.microsoft.com/office/powerpoint/2010/main" xmlns="" val="292148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12474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628800"/>
            <a:ext cx="525658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00"/>
                </a:solidFill>
                <a:latin typeface="Bangla MN"/>
                <a:cs typeface="Bangla MN"/>
              </a:rPr>
              <a:t>How it relates to current landscape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2341878"/>
            <a:ext cx="4237057" cy="3319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23 </a:t>
            </a:r>
            <a:r>
              <a:rPr lang="en-US" dirty="0" err="1" smtClean="0">
                <a:solidFill>
                  <a:schemeClr val="bg1"/>
                </a:solidFill>
                <a:latin typeface="Bangla MN"/>
                <a:cs typeface="Bangla MN"/>
              </a:rPr>
              <a:t>rd</a:t>
            </a: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 BTYK decisions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Industry oriented actions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University oriented actions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Entrepreneurial environment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Recent policy and legal framework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TUBITAK law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Patent law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Knowledge transfer centers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Demand for skilled workforce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644008" y="3284984"/>
            <a:ext cx="504056" cy="1440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364088" y="2060848"/>
            <a:ext cx="3312368" cy="338437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Establishment of tech transfer offices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Incentives for academic entrepreneurship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Entrepreneurial University Index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Restructuring of academic performance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235046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04402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525658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00"/>
                </a:solidFill>
                <a:latin typeface="Bangla MN"/>
                <a:cs typeface="Bangla MN"/>
              </a:rPr>
              <a:t>Impact in 9 months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844824"/>
            <a:ext cx="8640960" cy="4319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Reached out to 450 + individuals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Became a reference point from government perspective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Actively contributed to policy making efforts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Expanded Turkey’s representation among technology commercialization circles worldwide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140 + formal networks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International collaborations with AUTM and LES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Established formal collaborations with NGOs primarily TUSIAD </a:t>
            </a:r>
            <a:r>
              <a:rPr lang="en-US" sz="1400" dirty="0" smtClean="0">
                <a:solidFill>
                  <a:schemeClr val="bg1"/>
                </a:solidFill>
                <a:latin typeface="Bangla MN"/>
                <a:cs typeface="Bangla MN"/>
              </a:rPr>
              <a:t>(integration into recent recommendations on incentives) </a:t>
            </a:r>
            <a:endParaRPr lang="en-US" dirty="0" smtClean="0">
              <a:solidFill>
                <a:schemeClr val="bg1"/>
              </a:solidFill>
              <a:latin typeface="Bangla MN"/>
              <a:cs typeface="Bangla MN"/>
            </a:endParaRP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Set an example for a lucrative collaboration platform whereby members are 5 of the leading institutions of higher education + expanded the partnership base</a:t>
            </a:r>
          </a:p>
        </p:txBody>
      </p:sp>
    </p:spTree>
    <p:extLst>
      <p:ext uri="{BB962C8B-B14F-4D97-AF65-F5344CB8AC3E}">
        <p14:creationId xmlns:p14="http://schemas.microsoft.com/office/powerpoint/2010/main" xmlns="" val="229544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12474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838290"/>
            <a:ext cx="525658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00"/>
                </a:solidFill>
                <a:latin typeface="Bangla MN"/>
                <a:cs typeface="Bangla MN"/>
              </a:rPr>
              <a:t>Impact in 9 months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341819"/>
            <a:ext cx="8064896" cy="295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Established a communication platform for mutual understanding among research universities and enterprises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Deep dive into enterprise IAM&gt; feed in to HR development through professional education &gt; curriculum + policy &amp; law making functions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Variations based on size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Variations based on sector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Variations based on business model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Variations based on enterprise structure (</a:t>
            </a:r>
            <a:r>
              <a:rPr lang="en-US" dirty="0" err="1" smtClean="0">
                <a:solidFill>
                  <a:schemeClr val="bg1"/>
                </a:solidFill>
                <a:latin typeface="Bangla MN"/>
                <a:cs typeface="Bangla MN"/>
              </a:rPr>
              <a:t>ie</a:t>
            </a: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 JV)</a:t>
            </a:r>
          </a:p>
        </p:txBody>
      </p:sp>
    </p:spTree>
    <p:extLst>
      <p:ext uri="{BB962C8B-B14F-4D97-AF65-F5344CB8AC3E}">
        <p14:creationId xmlns:p14="http://schemas.microsoft.com/office/powerpoint/2010/main" xmlns="" val="90413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12474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622266"/>
            <a:ext cx="525658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00"/>
                </a:solidFill>
                <a:latin typeface="Bangla MN"/>
                <a:cs typeface="Bangla MN"/>
              </a:rPr>
              <a:t>What lies ahead...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981720"/>
            <a:ext cx="8640960" cy="4039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Professional education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Degree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Non-degree (</a:t>
            </a: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  <a:hlinkClick r:id="" action="ppaction://hlinkshowjump?jump=nextslide"/>
              </a:rPr>
              <a:t>4 Professional trainings</a:t>
            </a: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)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Certification (International accreditation)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Policy development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Internal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Government level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Collaborative Business models (competition-collaboration, IP issues in collaborations, new concepts, new working policies; open innovation, social entrepreneurship)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Bangla MN"/>
                <a:cs typeface="Bangla MN"/>
              </a:rPr>
              <a:t>Resource optimization: tech transfer enablers</a:t>
            </a:r>
          </a:p>
        </p:txBody>
      </p:sp>
    </p:spTree>
    <p:extLst>
      <p:ext uri="{BB962C8B-B14F-4D97-AF65-F5344CB8AC3E}">
        <p14:creationId xmlns:p14="http://schemas.microsoft.com/office/powerpoint/2010/main" xmlns="" val="2347063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-campus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Istanbul ,May 16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to </a:t>
            </a:r>
            <a:r>
              <a:rPr lang="en-GB" sz="1400" b="1" i="1" dirty="0" smtClean="0">
                <a:solidFill>
                  <a:schemeClr val="bg1"/>
                </a:solidFill>
                <a:latin typeface="Times New Roman" pitchFamily="18" charset="0"/>
              </a:rPr>
              <a:t>18, 2012</a:t>
            </a:r>
            <a:r>
              <a:rPr lang="tr-TR" sz="1400" b="1" i="1" dirty="0" smtClean="0">
                <a:solidFill>
                  <a:schemeClr val="bg1"/>
                </a:solidFill>
                <a:latin typeface="Times New Roman" pitchFamily="18" charset="0"/>
              </a:rPr>
              <a:t>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 err="1">
                <a:solidFill>
                  <a:schemeClr val="bg1"/>
                </a:solidFill>
                <a:latin typeface="Times New Roman" pitchFamily="18" charset="0"/>
              </a:rPr>
              <a:t>all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52" name="Picture 5" descr="bulogo-a300pr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 rot="10800000" flipV="1">
            <a:off x="-4763" y="5990922"/>
            <a:ext cx="91471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  		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	ARTEV MANAGEMENT PLATFORM</a:t>
            </a:r>
            <a:r>
              <a:rPr lang="en-US" sz="900" b="1" i="1" dirty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Zeynep 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Birsel</a:t>
            </a: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Manager</a:t>
            </a:r>
            <a:r>
              <a:rPr lang="tr-TR" sz="900" b="1" i="1" dirty="0" smtClean="0">
                <a:solidFill>
                  <a:srgbClr val="FFFF00"/>
                </a:solidFill>
                <a:latin typeface="Times New Roman" pitchFamily="18" charset="0"/>
              </a:rPr>
              <a:t>, TTO 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							Sabancı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University</a:t>
            </a:r>
            <a:r>
              <a:rPr lang="tr-TR" sz="900" b="1" i="1" dirty="0">
                <a:solidFill>
                  <a:srgbClr val="FFFF00"/>
                </a:solidFill>
                <a:latin typeface="Times New Roman" pitchFamily="18" charset="0"/>
              </a:rPr>
              <a:t>, İstanbul </a:t>
            </a:r>
            <a:r>
              <a:rPr lang="tr-TR" sz="900" b="1" i="1" dirty="0" err="1">
                <a:solidFill>
                  <a:srgbClr val="FFFF00"/>
                </a:solidFill>
                <a:latin typeface="Times New Roman" pitchFamily="18" charset="0"/>
              </a:rPr>
              <a:t>Turkey</a:t>
            </a:r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endParaRPr lang="tr-TR" sz="9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2055" name="Picture 11" descr="http://www.sabanciuniv.edu/tr/iletisim/logo/imag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61436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59632" y="1124744"/>
            <a:ext cx="6951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Bangla MN"/>
                <a:cs typeface="Bangla MN"/>
              </a:rPr>
              <a:t>ARTEV MANAGEMENT PLATFORM</a:t>
            </a:r>
            <a:endParaRPr lang="en-US" sz="3200" dirty="0">
              <a:solidFill>
                <a:schemeClr val="bg1"/>
              </a:solidFill>
              <a:latin typeface="Bangla MN"/>
              <a:cs typeface="Bangla M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622266"/>
            <a:ext cx="525658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70000"/>
            </a:pPr>
            <a:r>
              <a:rPr lang="en-US" dirty="0" smtClean="0">
                <a:solidFill>
                  <a:srgbClr val="FFFF00"/>
                </a:solidFill>
                <a:latin typeface="Bangla MN"/>
                <a:cs typeface="Bangla MN"/>
              </a:rPr>
              <a:t>Pilot professional trainings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2093740"/>
            <a:ext cx="8640960" cy="399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IP Mapping &amp; Intelligence 			May 4-5, 2012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Instructor: Kevin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Nahtrab</a:t>
            </a: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 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Where: SU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Karakoy</a:t>
            </a: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 Communication Center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IP Valuation (emphasis on early stage tech)		May 18-19, 2012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Instructor: Roy D’Souza (Ocean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Tomo</a:t>
            </a: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)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Where: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Sabancı</a:t>
            </a: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 Center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Strategic Intellectual Asset Management		May 25-26, 2012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Instructor,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Ada</a:t>
            </a:r>
            <a:r>
              <a:rPr lang="en-US" sz="1600" smtClean="0">
                <a:solidFill>
                  <a:schemeClr val="bg1"/>
                </a:solidFill>
                <a:latin typeface="Bangla MN"/>
                <a:cs typeface="Bangla MN"/>
              </a:rPr>
              <a:t> </a:t>
            </a:r>
            <a:r>
              <a:rPr lang="en-US" sz="1600" smtClean="0">
                <a:solidFill>
                  <a:schemeClr val="bg1"/>
                </a:solidFill>
                <a:latin typeface="Bangla MN"/>
                <a:cs typeface="Bangla MN"/>
              </a:rPr>
              <a:t>Nielsen</a:t>
            </a:r>
            <a:endParaRPr lang="en-US" sz="1600" dirty="0" smtClean="0">
              <a:solidFill>
                <a:schemeClr val="bg1"/>
              </a:solidFill>
              <a:latin typeface="Bangla MN"/>
              <a:cs typeface="Bangla MN"/>
            </a:endParaRP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Where: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Sabancı</a:t>
            </a: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 Center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Tech commercialization management		June 1-2, 2012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Jim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O’Connol</a:t>
            </a: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 (Director, Venture accelerator, U. Michigan)</a:t>
            </a:r>
          </a:p>
          <a:p>
            <a:pPr marL="742950" lvl="1" indent="-285750">
              <a:lnSpc>
                <a:spcPct val="13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Where: SU </a:t>
            </a:r>
            <a:r>
              <a:rPr lang="en-US" sz="1600" dirty="0" err="1" smtClean="0">
                <a:solidFill>
                  <a:schemeClr val="bg1"/>
                </a:solidFill>
                <a:latin typeface="Bangla MN"/>
                <a:cs typeface="Bangla MN"/>
              </a:rPr>
              <a:t>Karakoy</a:t>
            </a:r>
            <a:r>
              <a:rPr lang="en-US" sz="1600" dirty="0" smtClean="0">
                <a:solidFill>
                  <a:schemeClr val="bg1"/>
                </a:solidFill>
                <a:latin typeface="Bangla MN"/>
                <a:cs typeface="Bangla MN"/>
              </a:rPr>
              <a:t> Communication Center </a:t>
            </a:r>
          </a:p>
        </p:txBody>
      </p:sp>
    </p:spTree>
    <p:extLst>
      <p:ext uri="{BB962C8B-B14F-4D97-AF65-F5344CB8AC3E}">
        <p14:creationId xmlns:p14="http://schemas.microsoft.com/office/powerpoint/2010/main" xmlns="" val="41002012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854</Words>
  <Application>Microsoft Office PowerPoint</Application>
  <PresentationFormat>Ekran Gösterisi (4:3)</PresentationFormat>
  <Paragraphs>148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Default Design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Company>BOUN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Murat</dc:creator>
  <cp:lastModifiedBy>devrim</cp:lastModifiedBy>
  <cp:revision>81</cp:revision>
  <dcterms:created xsi:type="dcterms:W3CDTF">2011-03-20T13:17:30Z</dcterms:created>
  <dcterms:modified xsi:type="dcterms:W3CDTF">2012-05-17T10:22:54Z</dcterms:modified>
</cp:coreProperties>
</file>