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4" r:id="rId4"/>
    <p:sldId id="267" r:id="rId5"/>
    <p:sldId id="266" r:id="rId6"/>
    <p:sldId id="265" r:id="rId7"/>
    <p:sldId id="278" r:id="rId8"/>
    <p:sldId id="262" r:id="rId9"/>
    <p:sldId id="263" r:id="rId10"/>
    <p:sldId id="268" r:id="rId11"/>
    <p:sldId id="269" r:id="rId12"/>
    <p:sldId id="270" r:id="rId13"/>
    <p:sldId id="271" r:id="rId14"/>
    <p:sldId id="272" r:id="rId15"/>
    <p:sldId id="273" r:id="rId16"/>
    <p:sldId id="276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BC7"/>
    <a:srgbClr val="271DA3"/>
    <a:srgbClr val="21198F"/>
    <a:srgbClr val="271DA7"/>
    <a:srgbClr val="4C18B4"/>
    <a:srgbClr val="2D16B6"/>
    <a:srgbClr val="5717B5"/>
    <a:srgbClr val="2E1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65" d="100"/>
          <a:sy n="65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D1379-B11D-40A9-8A6E-0BDB120C9175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6992A-61CB-406A-BAAC-D9590D723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0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6992A-61CB-406A-BAAC-D9590D7239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71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6992A-61CB-406A-BAAC-D9590D7239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71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6992A-61CB-406A-BAAC-D9590D7239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71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6992A-61CB-406A-BAAC-D9590D7239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71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6992A-61CB-406A-BAAC-D9590D7239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71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6992A-61CB-406A-BAAC-D9590D7239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71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61A6-B51C-49D4-827A-88F60B863F12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B569-C8CE-497B-A120-A1214FDDC8D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bu-campu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0"/>
            <a:ext cx="8459787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Rectangle 3"/>
          <p:cNvSpPr txBox="1">
            <a:spLocks noChangeArrowheads="1"/>
          </p:cNvSpPr>
          <p:nvPr userDrawn="1"/>
        </p:nvSpPr>
        <p:spPr>
          <a:xfrm>
            <a:off x="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 algn="ctr">
              <a:lnSpc>
                <a:spcPct val="80000"/>
              </a:lnSpc>
              <a:buFontTx/>
              <a:buNone/>
            </a:pPr>
            <a:endParaRPr lang="tr-TR" sz="1600" b="1" i="1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>
              <a:lnSpc>
                <a:spcPct val="80000"/>
              </a:lnSpc>
              <a:buFontTx/>
              <a:buNone/>
            </a:pPr>
            <a:endParaRPr lang="tr-TR" sz="1600" b="1" i="1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>
              <a:lnSpc>
                <a:spcPct val="80000"/>
              </a:lnSpc>
              <a:buFontTx/>
              <a:buNone/>
            </a:pPr>
            <a:endParaRPr lang="tr-TR" sz="1600" b="1" i="1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>
              <a:lnSpc>
                <a:spcPct val="80000"/>
              </a:lnSpc>
              <a:buFontTx/>
              <a:buNone/>
            </a:pPr>
            <a:endParaRPr lang="tr-TR" sz="1600" b="1" i="1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Istanbul, 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May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6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to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8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, 201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2      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all,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0" name="Picture 5" descr="bulogo-a300print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>
            <a:spLocks noChangeArrowheads="1"/>
          </p:cNvSpPr>
          <p:nvPr userDrawn="1"/>
        </p:nvSpPr>
        <p:spPr bwMode="auto">
          <a:xfrm rot="10800000" flipV="1">
            <a:off x="-6350" y="6237288"/>
            <a:ext cx="91471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Knowledge Management and</a:t>
            </a:r>
          </a:p>
          <a:p>
            <a:pPr algn="ctr"/>
            <a:r>
              <a:rPr lang="en-US" sz="1400" b="1" i="1" dirty="0" smtClean="0">
                <a:solidFill>
                  <a:srgbClr val="FFFFFF"/>
                </a:solidFill>
                <a:latin typeface="Times New Roman" pitchFamily="18" charset="0"/>
              </a:rPr>
              <a:t> IP M</a:t>
            </a:r>
            <a:endParaRPr lang="tr-TR" sz="16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6170613"/>
            <a:ext cx="2114550" cy="68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6"/>
          <p:cNvSpPr txBox="1">
            <a:spLocks noChangeArrowheads="1"/>
          </p:cNvSpPr>
          <p:nvPr userDrawn="1"/>
        </p:nvSpPr>
        <p:spPr>
          <a:xfrm>
            <a:off x="6434138" y="6265863"/>
            <a:ext cx="2530475" cy="47625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0" latinLnBrk="0" hangingPunct="0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 eaLnBrk="1" hangingPunct="1"/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</a:rPr>
              <a:t>Mr. Gary N. Keller, MsB, CEO</a:t>
            </a:r>
          </a:p>
          <a:p>
            <a:pPr algn="l" eaLnBrk="1" hangingPunct="1"/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</a:rPr>
              <a:t>Xomix Ltd.</a:t>
            </a:r>
            <a:endParaRPr lang="en-US" smtClean="0"/>
          </a:p>
          <a:p>
            <a:pPr algn="l" eaLnBrk="1" hangingPunct="1"/>
            <a:r>
              <a:rPr lang="en-US" b="1" i="1" smtClean="0">
                <a:solidFill>
                  <a:schemeClr val="bg1"/>
                </a:solidFill>
                <a:latin typeface="Times New Roman" pitchFamily="18" charset="0"/>
              </a:rPr>
              <a:t>	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9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61A6-B51C-49D4-827A-88F60B863F12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B569-C8CE-497B-A120-A1214FDDC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2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61A6-B51C-49D4-827A-88F60B863F12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B569-C8CE-497B-A120-A1214FDDC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3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61A6-B51C-49D4-827A-88F60B863F12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B569-C8CE-497B-A120-A1214FDDC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8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61A6-B51C-49D4-827A-88F60B863F12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B569-C8CE-497B-A120-A1214FDDC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15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61A6-B51C-49D4-827A-88F60B863F12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B569-C8CE-497B-A120-A1214FDDC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8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61A6-B51C-49D4-827A-88F60B863F12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B569-C8CE-497B-A120-A1214FDDC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2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61A6-B51C-49D4-827A-88F60B863F12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B569-C8CE-497B-A120-A1214FDDC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8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61A6-B51C-49D4-827A-88F60B863F12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B569-C8CE-497B-A120-A1214FDDC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67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61A6-B51C-49D4-827A-88F60B863F12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B569-C8CE-497B-A120-A1214FDDC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22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61A6-B51C-49D4-827A-88F60B863F12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9B569-C8CE-497B-A120-A1214FDDC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2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1B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F61A6-B51C-49D4-827A-88F60B863F12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9B569-C8CE-497B-A120-A1214FDDC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4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0" y="3356992"/>
            <a:ext cx="504056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  <a:defRPr/>
            </a:pPr>
            <a:r>
              <a:rPr lang="en-US" sz="2800" b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Mr. Gary N. Keller, MsB</a:t>
            </a:r>
          </a:p>
          <a:p>
            <a:pPr marL="0" indent="0" algn="ctr">
              <a:buFont typeface="Arial" pitchFamily="34" charset="0"/>
              <a:buNone/>
              <a:defRPr/>
            </a:pPr>
            <a:r>
              <a:rPr lang="en-US" sz="2800" b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CEO</a:t>
            </a:r>
          </a:p>
          <a:p>
            <a:pPr marL="0" indent="0" algn="ctr">
              <a:buFont typeface="Arial" pitchFamily="34" charset="0"/>
              <a:buNone/>
              <a:defRPr/>
            </a:pPr>
            <a:r>
              <a:rPr lang="en-US" sz="2800" b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Xomix Ltd</a:t>
            </a:r>
            <a:endParaRPr lang="en-US" sz="2800" smtClean="0">
              <a:latin typeface="Calibri" pitchFamily="34" charset="0"/>
              <a:cs typeface="Calibri" pitchFamily="34" charset="0"/>
            </a:endParaRPr>
          </a:p>
          <a:p>
            <a:pPr marL="381000" indent="-381000" algn="ctr">
              <a:lnSpc>
                <a:spcPct val="80000"/>
              </a:lnSpc>
              <a:buFontTx/>
              <a:buNone/>
            </a:pPr>
            <a:endParaRPr lang="tr-TR" sz="1600" b="1" i="1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>
              <a:lnSpc>
                <a:spcPct val="80000"/>
              </a:lnSpc>
              <a:buFontTx/>
              <a:buNone/>
            </a:pPr>
            <a:endParaRPr lang="tr-TR" sz="1600" b="1" i="1" dirty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76400" y="1988840"/>
            <a:ext cx="6248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3200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Knowledge Management and</a:t>
            </a:r>
          </a:p>
          <a:p>
            <a:pPr lvl="0" algn="ctr">
              <a:defRPr/>
            </a:pPr>
            <a:r>
              <a:rPr lang="en-US" sz="3200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IP  Monetization Models</a:t>
            </a:r>
            <a:endParaRPr lang="tr-TR" sz="3200" b="1" dirty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7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u-campus"/>
          <p:cNvPicPr>
            <a:picLocks noChangeAspect="1" noChangeArrowheads="1"/>
          </p:cNvPicPr>
          <p:nvPr>
            <p:ph type="ctr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3724"/>
            <a:ext cx="8459787" cy="692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Istanbul, 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May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6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to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8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, 201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2      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all,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7" name="Picture 5" descr="bulogo-a300pr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 rot="10800000" flipV="1">
            <a:off x="-6350" y="6259958"/>
            <a:ext cx="91471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Knowledge Management and</a:t>
            </a:r>
          </a:p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 IP Monetization  Models</a:t>
            </a:r>
          </a:p>
          <a:p>
            <a:pPr lvl="0" algn="ctr">
              <a:defRPr/>
            </a:pPr>
            <a:endParaRPr lang="tr-TR" sz="16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r-TR" b="1" i="1" dirty="0">
              <a:solidFill>
                <a:schemeClr val="bg1"/>
              </a:solidFill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" y="6170356"/>
            <a:ext cx="2114341" cy="687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33864" y="6265118"/>
            <a:ext cx="2530624" cy="476250"/>
          </a:xfr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Mr. Gary N. Keller, MsB, CEO</a:t>
            </a:r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Xomix Ltd.</a:t>
            </a:r>
            <a:endParaRPr lang="en-US" dirty="0" smtClean="0"/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	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10514" y="1143000"/>
            <a:ext cx="31694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Institute Partners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381000" y="1960562"/>
            <a:ext cx="3932238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PUBLIC INSTITUTIONS</a:t>
            </a:r>
          </a:p>
          <a:p>
            <a:endParaRPr lang="en-US" sz="1700" b="1" dirty="0">
              <a:solidFill>
                <a:schemeClr val="bg1"/>
              </a:solidFill>
              <a:cs typeface="Arial" charset="0"/>
            </a:endParaRPr>
          </a:p>
          <a:p>
            <a:r>
              <a:rPr lang="en-US" sz="1700" dirty="0">
                <a:solidFill>
                  <a:schemeClr val="bg1"/>
                </a:solidFill>
                <a:cs typeface="Arial" charset="0"/>
              </a:rPr>
              <a:t>Florida Agricultural and Mechanical University </a:t>
            </a:r>
          </a:p>
          <a:p>
            <a:r>
              <a:rPr lang="en-US" sz="1700" dirty="0">
                <a:solidFill>
                  <a:schemeClr val="bg1"/>
                </a:solidFill>
                <a:cs typeface="Arial" charset="0"/>
              </a:rPr>
              <a:t>Florida Atlantic University </a:t>
            </a:r>
          </a:p>
          <a:p>
            <a:r>
              <a:rPr lang="en-US" sz="1700" dirty="0">
                <a:solidFill>
                  <a:schemeClr val="bg1"/>
                </a:solidFill>
                <a:cs typeface="Arial" charset="0"/>
              </a:rPr>
              <a:t>Florida Gulf Coast University </a:t>
            </a:r>
          </a:p>
          <a:p>
            <a:r>
              <a:rPr lang="en-US" sz="1700" dirty="0">
                <a:solidFill>
                  <a:schemeClr val="bg1"/>
                </a:solidFill>
                <a:cs typeface="Arial" charset="0"/>
              </a:rPr>
              <a:t>Florida International University </a:t>
            </a:r>
          </a:p>
          <a:p>
            <a:r>
              <a:rPr lang="en-US" sz="1700" dirty="0">
                <a:solidFill>
                  <a:schemeClr val="bg1"/>
                </a:solidFill>
                <a:cs typeface="Arial" charset="0"/>
              </a:rPr>
              <a:t>Florida State University </a:t>
            </a:r>
          </a:p>
          <a:p>
            <a:r>
              <a:rPr lang="en-US" sz="1700" dirty="0">
                <a:solidFill>
                  <a:schemeClr val="bg1"/>
                </a:solidFill>
                <a:cs typeface="Arial" charset="0"/>
              </a:rPr>
              <a:t>New College of Florida </a:t>
            </a:r>
          </a:p>
          <a:p>
            <a:r>
              <a:rPr lang="en-US" sz="1700" dirty="0">
                <a:solidFill>
                  <a:schemeClr val="bg1"/>
                </a:solidFill>
                <a:cs typeface="Arial" charset="0"/>
              </a:rPr>
              <a:t>University of Central Florida </a:t>
            </a:r>
          </a:p>
          <a:p>
            <a:r>
              <a:rPr lang="en-US" sz="1700" dirty="0">
                <a:solidFill>
                  <a:schemeClr val="bg1"/>
                </a:solidFill>
                <a:cs typeface="Arial" charset="0"/>
              </a:rPr>
              <a:t>University of Florida  </a:t>
            </a:r>
          </a:p>
          <a:p>
            <a:r>
              <a:rPr lang="en-US" sz="1700" dirty="0">
                <a:solidFill>
                  <a:schemeClr val="bg1"/>
                </a:solidFill>
                <a:cs typeface="Arial" charset="0"/>
              </a:rPr>
              <a:t>University of North Florida </a:t>
            </a:r>
          </a:p>
          <a:p>
            <a:r>
              <a:rPr lang="en-US" sz="1700" dirty="0">
                <a:solidFill>
                  <a:schemeClr val="bg1"/>
                </a:solidFill>
                <a:cs typeface="Arial" charset="0"/>
              </a:rPr>
              <a:t>University of South Florida </a:t>
            </a:r>
          </a:p>
          <a:p>
            <a:r>
              <a:rPr lang="en-US" sz="1700" dirty="0">
                <a:solidFill>
                  <a:schemeClr val="bg1"/>
                </a:solidFill>
                <a:cs typeface="Arial" charset="0"/>
              </a:rPr>
              <a:t>University of West Florida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179888" y="1894850"/>
            <a:ext cx="4887912" cy="420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Arial" charset="0"/>
              </a:rPr>
              <a:t>PRIVATE INSTITUTIONS</a:t>
            </a:r>
          </a:p>
          <a:p>
            <a:pPr algn="just"/>
            <a:endParaRPr lang="en-US" sz="1700" b="1" dirty="0">
              <a:solidFill>
                <a:schemeClr val="bg1"/>
              </a:solidFill>
              <a:latin typeface="Arial Narrow" pitchFamily="34" charset="0"/>
              <a:ea typeface="Calibri" pitchFamily="34" charset="0"/>
              <a:cs typeface="Arial" charset="0"/>
            </a:endParaRPr>
          </a:p>
          <a:p>
            <a:pPr algn="just"/>
            <a:r>
              <a:rPr lang="en-US" sz="1700" dirty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Arial" charset="0"/>
              </a:rPr>
              <a:t>Burnham Institute for Medical Research </a:t>
            </a:r>
          </a:p>
          <a:p>
            <a:pPr algn="just"/>
            <a:r>
              <a:rPr lang="en-US" sz="1700" dirty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Arial" charset="0"/>
              </a:rPr>
              <a:t>Institute for Human and Machine Cognition</a:t>
            </a:r>
          </a:p>
          <a:p>
            <a:pPr algn="just"/>
            <a:r>
              <a:rPr lang="en-US" sz="1700" dirty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Arial" charset="0"/>
              </a:rPr>
              <a:t>Max Planck Institute of Bio-imaging </a:t>
            </a:r>
          </a:p>
          <a:p>
            <a:pPr algn="just"/>
            <a:r>
              <a:rPr lang="en-US" sz="1700" dirty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Arial" charset="0"/>
              </a:rPr>
              <a:t>NASA’s Kennedy Space Center </a:t>
            </a:r>
          </a:p>
          <a:p>
            <a:pPr algn="just"/>
            <a:r>
              <a:rPr lang="en-US" sz="1700" dirty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Arial" charset="0"/>
              </a:rPr>
              <a:t>National Center of Excellence for Simulation &amp; Training </a:t>
            </a:r>
          </a:p>
          <a:p>
            <a:pPr algn="just"/>
            <a:r>
              <a:rPr lang="en-US" sz="1700" dirty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Arial" charset="0"/>
              </a:rPr>
              <a:t>Nova Southeastern University</a:t>
            </a:r>
          </a:p>
          <a:p>
            <a:pPr algn="just"/>
            <a:r>
              <a:rPr lang="en-US" sz="1700" dirty="0" err="1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Arial" charset="0"/>
              </a:rPr>
              <a:t>Roskamp</a:t>
            </a:r>
            <a:r>
              <a:rPr lang="en-US" sz="1700" dirty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Arial" charset="0"/>
              </a:rPr>
              <a:t> Institute  </a:t>
            </a:r>
          </a:p>
          <a:p>
            <a:pPr algn="just"/>
            <a:r>
              <a:rPr lang="en-US" sz="1700" dirty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Arial" charset="0"/>
              </a:rPr>
              <a:t>Scripps Florida </a:t>
            </a:r>
          </a:p>
          <a:p>
            <a:pPr algn="just"/>
            <a:r>
              <a:rPr lang="en-US" sz="1700" dirty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Arial" charset="0"/>
              </a:rPr>
              <a:t>SRI International </a:t>
            </a:r>
          </a:p>
          <a:p>
            <a:pPr algn="just"/>
            <a:r>
              <a:rPr lang="en-US" sz="1700" dirty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Arial" charset="0"/>
              </a:rPr>
              <a:t>Torrey Pines Institute for Molecular Studies </a:t>
            </a:r>
          </a:p>
          <a:p>
            <a:pPr algn="just"/>
            <a:r>
              <a:rPr lang="en-US" sz="1700" dirty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Arial" charset="0"/>
              </a:rPr>
              <a:t>Vaccine and Gene Therapy Institute</a:t>
            </a:r>
          </a:p>
          <a:p>
            <a:pPr algn="just"/>
            <a:r>
              <a:rPr lang="en-US" sz="1700" dirty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Arial" charset="0"/>
              </a:rPr>
              <a:t>University of Miami</a:t>
            </a:r>
          </a:p>
          <a:p>
            <a:pPr algn="just"/>
            <a:endParaRPr lang="en-US" dirty="0">
              <a:ea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25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u-campus"/>
          <p:cNvPicPr>
            <a:picLocks noChangeAspect="1" noChangeArrowheads="1"/>
          </p:cNvPicPr>
          <p:nvPr>
            <p:ph type="ctr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Istanbul, 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May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6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to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8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, 201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2      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all,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7" name="Picture 5" descr="bulogo-a300pr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 rot="10800000" flipV="1">
            <a:off x="-6350" y="6259958"/>
            <a:ext cx="91471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Knowledge Management and</a:t>
            </a:r>
          </a:p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 IP Monetization  Models</a:t>
            </a:r>
          </a:p>
          <a:p>
            <a:pPr lvl="0" algn="ctr">
              <a:defRPr/>
            </a:pPr>
            <a:endParaRPr lang="tr-TR" sz="16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28601" y="2438400"/>
            <a:ext cx="86106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1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Gather data  and establish relationships on: </a:t>
            </a:r>
          </a:p>
          <a:p>
            <a:pPr lvl="2"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Technologies</a:t>
            </a:r>
          </a:p>
          <a:p>
            <a:pPr lvl="2"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Start-ups</a:t>
            </a:r>
          </a:p>
          <a:p>
            <a:pPr lvl="2"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Entrepreneurs</a:t>
            </a:r>
          </a:p>
          <a:p>
            <a:pPr lvl="2">
              <a:buFont typeface="Arial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Funding Sources</a:t>
            </a:r>
          </a:p>
          <a:p>
            <a:pPr lvl="2"/>
            <a:endParaRPr lang="en-US" sz="2400" dirty="0" smtClean="0">
              <a:solidFill>
                <a:schemeClr val="bg1"/>
              </a:solidFill>
            </a:endParaRPr>
          </a:p>
          <a:p>
            <a:pPr lvl="1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Establish knowledge management system and Institute website</a:t>
            </a:r>
          </a:p>
          <a:p>
            <a:pPr lvl="1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" y="6170356"/>
            <a:ext cx="2114341" cy="687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33864" y="6265118"/>
            <a:ext cx="2530624" cy="476250"/>
          </a:xfr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Mr. Gary N. Keller, MsB, CEO</a:t>
            </a:r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Xomix Ltd.</a:t>
            </a:r>
            <a:endParaRPr lang="en-US" dirty="0" smtClean="0"/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	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710753" y="1524000"/>
            <a:ext cx="3722494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buFontTx/>
              <a:buNone/>
            </a:pPr>
            <a:r>
              <a:rPr lang="en-US" sz="3400" b="1" kern="0" dirty="0">
                <a:solidFill>
                  <a:schemeClr val="bg1"/>
                </a:solidFill>
                <a:latin typeface="Arial Narrow"/>
              </a:rPr>
              <a:t>Institute Activities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59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u-campus"/>
          <p:cNvPicPr>
            <a:picLocks noChangeAspect="1" noChangeArrowheads="1"/>
          </p:cNvPicPr>
          <p:nvPr>
            <p:ph type="ctr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Istanbul, 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May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6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to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8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, 201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2      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all,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7" name="Picture 5" descr="bulogo-a300pr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 rot="10800000" flipV="1">
            <a:off x="-6350" y="6259958"/>
            <a:ext cx="91471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Knowledge Management and</a:t>
            </a:r>
          </a:p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 IP Monetization  Models</a:t>
            </a:r>
          </a:p>
          <a:p>
            <a:pPr lvl="0" algn="ctr">
              <a:defRPr/>
            </a:pPr>
            <a:endParaRPr lang="tr-TR" sz="16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9388" y="1371600"/>
            <a:ext cx="8906012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kumimoji="0" lang="en-US" sz="3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Midwest</a:t>
            </a:r>
            <a:r>
              <a:rPr kumimoji="0" lang="en-US" sz="3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 Narrow"/>
                <a:ea typeface="+mj-ea"/>
                <a:cs typeface="+mj-cs"/>
              </a:rPr>
              <a:t> University Research Network (MRUN)</a:t>
            </a:r>
            <a:endParaRPr lang="tr-TR" b="1" i="1" dirty="0">
              <a:solidFill>
                <a:srgbClr val="FFC000"/>
              </a:solidFill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" y="6170356"/>
            <a:ext cx="2114341" cy="687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33864" y="6265118"/>
            <a:ext cx="2530624" cy="476250"/>
          </a:xfr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Mr. Gary N. Keller, MsB, CEO</a:t>
            </a:r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Xomix Ltd.</a:t>
            </a:r>
            <a:endParaRPr lang="en-US" dirty="0" smtClean="0"/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	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39750" y="2362200"/>
            <a:ext cx="8299450" cy="287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SzPct val="55000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Regional cooperation directed at commercialization of university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research 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SzPct val="55000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Information exchange and collaboration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Best practices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Angel and seed stage financing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SzPct val="55000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Focus on start-up enterprise development</a:t>
            </a:r>
          </a:p>
        </p:txBody>
      </p:sp>
    </p:spTree>
    <p:extLst>
      <p:ext uri="{BB962C8B-B14F-4D97-AF65-F5344CB8AC3E}">
        <p14:creationId xmlns:p14="http://schemas.microsoft.com/office/powerpoint/2010/main" val="355600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u-campus"/>
          <p:cNvPicPr>
            <a:picLocks noChangeAspect="1" noChangeArrowheads="1"/>
          </p:cNvPicPr>
          <p:nvPr>
            <p:ph type="ctr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Istanbul, 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May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6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to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8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, 201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2      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all,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7" name="Picture 5" descr="bulogo-a300pr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 rot="10800000" flipV="1">
            <a:off x="-6350" y="6259958"/>
            <a:ext cx="91471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Knowledge Management and</a:t>
            </a:r>
          </a:p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 IP Monetization  Models</a:t>
            </a:r>
          </a:p>
          <a:p>
            <a:pPr lvl="0" algn="ctr">
              <a:defRPr/>
            </a:pPr>
            <a:endParaRPr lang="tr-TR" sz="16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" y="6170356"/>
            <a:ext cx="2114341" cy="687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33864" y="6265118"/>
            <a:ext cx="2530624" cy="476250"/>
          </a:xfr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Mr. Gary N. Keller, MsB, CEO</a:t>
            </a:r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Xomix Ltd.</a:t>
            </a:r>
            <a:endParaRPr lang="en-US" dirty="0" smtClean="0"/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	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685800" y="2057400"/>
            <a:ext cx="7468362" cy="4038600"/>
            <a:chOff x="152400" y="1828800"/>
            <a:chExt cx="7620000" cy="4495800"/>
          </a:xfrm>
        </p:grpSpPr>
        <p:sp>
          <p:nvSpPr>
            <p:cNvPr id="12" name="Oval 2"/>
            <p:cNvSpPr>
              <a:spLocks noChangeArrowheads="1"/>
            </p:cNvSpPr>
            <p:nvPr/>
          </p:nvSpPr>
          <p:spPr bwMode="auto">
            <a:xfrm>
              <a:off x="3048000" y="3200400"/>
              <a:ext cx="3505200" cy="3124200"/>
            </a:xfrm>
            <a:prstGeom prst="ellipse">
              <a:avLst/>
            </a:prstGeom>
            <a:solidFill>
              <a:srgbClr val="A8262F">
                <a:alpha val="6509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Oval 4"/>
            <p:cNvSpPr>
              <a:spLocks noChangeArrowheads="1"/>
            </p:cNvSpPr>
            <p:nvPr/>
          </p:nvSpPr>
          <p:spPr bwMode="auto">
            <a:xfrm>
              <a:off x="4267200" y="1828800"/>
              <a:ext cx="3505200" cy="3124200"/>
            </a:xfrm>
            <a:prstGeom prst="ellipse">
              <a:avLst/>
            </a:prstGeom>
            <a:solidFill>
              <a:srgbClr val="006790">
                <a:alpha val="349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Oval 5"/>
            <p:cNvSpPr>
              <a:spLocks noChangeArrowheads="1"/>
            </p:cNvSpPr>
            <p:nvPr/>
          </p:nvSpPr>
          <p:spPr bwMode="auto">
            <a:xfrm>
              <a:off x="1905000" y="1828800"/>
              <a:ext cx="3505200" cy="3124200"/>
            </a:xfrm>
            <a:prstGeom prst="ellipse">
              <a:avLst/>
            </a:prstGeom>
            <a:solidFill>
              <a:srgbClr val="FFFFFF">
                <a:alpha val="27058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Text Box 6"/>
            <p:cNvSpPr txBox="1">
              <a:spLocks noChangeArrowheads="1"/>
            </p:cNvSpPr>
            <p:nvPr/>
          </p:nvSpPr>
          <p:spPr bwMode="auto">
            <a:xfrm>
              <a:off x="2057400" y="2743200"/>
              <a:ext cx="2209800" cy="422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ct val="50000"/>
                </a:spcBef>
                <a:spcAft>
                  <a:spcPts val="0"/>
                </a:spcAft>
                <a:buClr>
                  <a:srgbClr val="E8B500"/>
                </a:buClr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Startup Ventures</a:t>
              </a:r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5334000" y="2590800"/>
              <a:ext cx="2362200" cy="822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ct val="50000"/>
                </a:spcBef>
                <a:spcAft>
                  <a:spcPts val="0"/>
                </a:spcAft>
                <a:buClr>
                  <a:srgbClr val="E8B500"/>
                </a:buClr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Technology Commercialization</a:t>
              </a: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3635829" y="4856502"/>
              <a:ext cx="2209800" cy="1187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ct val="50000"/>
                </a:spcBef>
                <a:spcAft>
                  <a:spcPts val="0"/>
                </a:spcAft>
                <a:buClr>
                  <a:srgbClr val="E8B500"/>
                </a:buClr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Academic and Institutional Research</a:t>
              </a:r>
            </a:p>
          </p:txBody>
        </p:sp>
        <p:sp>
          <p:nvSpPr>
            <p:cNvPr id="18" name="AutoShape 9"/>
            <p:cNvSpPr>
              <a:spLocks noChangeArrowheads="1"/>
            </p:cNvSpPr>
            <p:nvPr/>
          </p:nvSpPr>
          <p:spPr bwMode="auto">
            <a:xfrm rot="19932025">
              <a:off x="4264025" y="3062288"/>
              <a:ext cx="1209675" cy="1350962"/>
            </a:xfrm>
            <a:prstGeom prst="irregularSeal2">
              <a:avLst/>
            </a:prstGeom>
            <a:solidFill>
              <a:srgbClr val="225226"/>
            </a:solidFill>
            <a:ln w="12700">
              <a:solidFill>
                <a:srgbClr val="00187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Text Box 10"/>
            <p:cNvSpPr txBox="1">
              <a:spLocks noChangeArrowheads="1"/>
            </p:cNvSpPr>
            <p:nvPr/>
          </p:nvSpPr>
          <p:spPr bwMode="auto">
            <a:xfrm>
              <a:off x="152400" y="4259263"/>
              <a:ext cx="2743200" cy="1163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ct val="50000"/>
                </a:spcBef>
                <a:spcAft>
                  <a:spcPts val="0"/>
                </a:spcAft>
                <a:buClr>
                  <a:srgbClr val="E8B500"/>
                </a:buClr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50 Midwest</a:t>
              </a:r>
            </a:p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ct val="50000"/>
                </a:spcBef>
                <a:spcAft>
                  <a:spcPts val="0"/>
                </a:spcAft>
                <a:buClr>
                  <a:srgbClr val="E8B500"/>
                </a:buClr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Institutions</a:t>
              </a:r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 flipV="1">
              <a:off x="2438400" y="3810000"/>
              <a:ext cx="2209800" cy="990600"/>
            </a:xfrm>
            <a:prstGeom prst="line">
              <a:avLst/>
            </a:prstGeom>
            <a:noFill/>
            <a:ln w="38100">
              <a:solidFill>
                <a:srgbClr val="E8B5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-61774" y="914400"/>
            <a:ext cx="932819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MRUN Model </a:t>
            </a:r>
            <a:b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Regional Collaboration to Catalyze Commercialization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744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u-campus"/>
          <p:cNvPicPr>
            <a:picLocks noChangeAspect="1" noChangeArrowheads="1"/>
          </p:cNvPicPr>
          <p:nvPr>
            <p:ph type="ctr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Istanbul, 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May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6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to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8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, 201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2      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all,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7" name="Picture 5" descr="bulogo-a300pr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 rot="10800000" flipV="1">
            <a:off x="-6350" y="6259958"/>
            <a:ext cx="91471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Knowledge Management and</a:t>
            </a:r>
          </a:p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 IP Monetization  Models</a:t>
            </a:r>
          </a:p>
          <a:p>
            <a:pPr lvl="0" algn="ctr">
              <a:defRPr/>
            </a:pPr>
            <a:endParaRPr lang="tr-TR" sz="16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" y="6170356"/>
            <a:ext cx="2114341" cy="687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33864" y="6265118"/>
            <a:ext cx="2530624" cy="476250"/>
          </a:xfr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Mr. Gary N. Keller, MsB, CEO</a:t>
            </a:r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Xomix Ltd.</a:t>
            </a:r>
            <a:endParaRPr lang="en-US" dirty="0" smtClean="0"/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	</a:t>
            </a:r>
            <a:endParaRPr lang="en-US" dirty="0"/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794" y="2305050"/>
            <a:ext cx="3421063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" y="2362200"/>
            <a:ext cx="4876800" cy="294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55000"/>
              <a:buFont typeface="Wingdings" pitchFamily="2" charset="2"/>
              <a:buChar char="¡"/>
              <a:defRPr/>
            </a:pPr>
            <a:r>
              <a:rPr lang="en-US" sz="2800" b="1" kern="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The MRUN Region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55000"/>
              <a:buFont typeface="Wingdings" pitchFamily="2" charset="2"/>
              <a:buChar char="¡"/>
              <a:defRPr/>
            </a:pPr>
            <a:endParaRPr lang="en-US" sz="2400" kern="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 marL="742950" lvl="1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2400" kern="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MN, IA, MO, WI, IL, IN, OH, MI</a:t>
            </a:r>
          </a:p>
          <a:p>
            <a:pPr marL="742950" lvl="1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endParaRPr lang="en-US" sz="2400" kern="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 marL="742950" lvl="1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2400" kern="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KS, KY, NE, ND, SD, western PA</a:t>
            </a:r>
          </a:p>
          <a:p>
            <a:pPr marL="742950" lvl="1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endParaRPr lang="en-US" sz="2400" kern="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 marL="742950" lvl="1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2400" kern="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Canadian Provinces </a:t>
            </a:r>
            <a:r>
              <a:rPr lang="en-US" sz="2400" kern="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of Manitoba and Ontario</a:t>
            </a:r>
          </a:p>
        </p:txBody>
      </p:sp>
      <p:sp>
        <p:nvSpPr>
          <p:cNvPr id="3" name="Rectangle 2"/>
          <p:cNvSpPr/>
          <p:nvPr/>
        </p:nvSpPr>
        <p:spPr>
          <a:xfrm>
            <a:off x="3536299" y="1365647"/>
            <a:ext cx="207140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 Narrow"/>
                <a:ea typeface="+mj-ea"/>
                <a:cs typeface="+mj-cs"/>
              </a:rPr>
              <a:t>MRUN, Inc</a:t>
            </a:r>
            <a:r>
              <a:rPr kumimoji="0" lang="en-US" sz="3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/>
                <a:ea typeface="+mj-ea"/>
                <a:cs typeface="+mj-cs"/>
              </a:rPr>
              <a:t>.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4" name="Oval 3"/>
          <p:cNvSpPr/>
          <p:nvPr/>
        </p:nvSpPr>
        <p:spPr>
          <a:xfrm>
            <a:off x="6705600" y="2971800"/>
            <a:ext cx="11430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0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u-campus"/>
          <p:cNvPicPr>
            <a:picLocks noChangeAspect="1" noChangeArrowheads="1"/>
          </p:cNvPicPr>
          <p:nvPr>
            <p:ph type="ctr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Istanbul, 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May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6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to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8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, 201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2      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all,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7" name="Picture 5" descr="bulogo-a300pr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 rot="10800000" flipV="1">
            <a:off x="-6350" y="6259958"/>
            <a:ext cx="91471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Knowledge Management and</a:t>
            </a:r>
          </a:p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 IP Monetization  Models</a:t>
            </a:r>
          </a:p>
          <a:p>
            <a:pPr lvl="0" algn="ctr">
              <a:defRPr/>
            </a:pPr>
            <a:endParaRPr lang="tr-TR" sz="16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" y="6170356"/>
            <a:ext cx="2114341" cy="687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33864" y="6265118"/>
            <a:ext cx="2530624" cy="476250"/>
          </a:xfr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Mr. Gary N. Keller, MsB, CEO</a:t>
            </a:r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Xomix Ltd.</a:t>
            </a:r>
            <a:endParaRPr lang="en-US" dirty="0" smtClean="0"/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	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70681" y="1948660"/>
            <a:ext cx="8544719" cy="355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SzPct val="55000"/>
              <a:defRPr/>
            </a:pPr>
            <a:r>
              <a:rPr lang="en-US" sz="2800" b="1" kern="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Local Role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2400" kern="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MRUN members are a resource for 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SzPct val="39000"/>
              <a:buFont typeface="Wingdings" pitchFamily="2" charset="2"/>
              <a:buChar char="n"/>
              <a:defRPr/>
            </a:pPr>
            <a:r>
              <a:rPr lang="en-US" sz="2400" kern="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Concept stage projects (raw technology or an idea in a corporate shell) 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SzPct val="39000"/>
              <a:buFont typeface="Wingdings" pitchFamily="2" charset="2"/>
              <a:buChar char="n"/>
              <a:defRPr/>
            </a:pPr>
            <a:r>
              <a:rPr lang="en-US" sz="2400" kern="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Emerging start-up companies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SzPct val="55000"/>
              <a:defRPr/>
            </a:pPr>
            <a:r>
              <a:rPr lang="en-US" sz="2800" b="1" kern="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Regional </a:t>
            </a:r>
            <a:r>
              <a:rPr lang="en-US" sz="2800" b="1" kern="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Role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2400" kern="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MRUN members create links across the region to leverage local resources </a:t>
            </a:r>
          </a:p>
        </p:txBody>
      </p:sp>
      <p:sp>
        <p:nvSpPr>
          <p:cNvPr id="3" name="Rectangle 2"/>
          <p:cNvSpPr/>
          <p:nvPr/>
        </p:nvSpPr>
        <p:spPr>
          <a:xfrm>
            <a:off x="2878768" y="1396425"/>
            <a:ext cx="29787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MRUN Activities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3399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u-campus"/>
          <p:cNvPicPr>
            <a:picLocks noChangeAspect="1" noChangeArrowheads="1"/>
          </p:cNvPicPr>
          <p:nvPr>
            <p:ph type="ctr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Istanbul, 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May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6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to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8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, 201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2      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all,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7" name="Picture 5" descr="bulogo-a300pr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 rot="10800000" flipV="1">
            <a:off x="-6350" y="6259958"/>
            <a:ext cx="91471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Knowledge Management and</a:t>
            </a:r>
          </a:p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 IP Monetization  Models</a:t>
            </a:r>
          </a:p>
          <a:p>
            <a:pPr lvl="0" algn="ctr">
              <a:defRPr/>
            </a:pPr>
            <a:endParaRPr lang="tr-TR" sz="16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" y="6170356"/>
            <a:ext cx="2114341" cy="687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33864" y="6265118"/>
            <a:ext cx="2530624" cy="476250"/>
          </a:xfr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Mr. Gary N. Keller, MsB, CEO</a:t>
            </a:r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Xomix Ltd.</a:t>
            </a:r>
            <a:endParaRPr lang="en-US" dirty="0" smtClean="0"/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	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64571" y="1371600"/>
            <a:ext cx="880170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</a:rPr>
              <a:t>Integrated Commercialization </a:t>
            </a:r>
          </a:p>
          <a:p>
            <a:pPr algn="ctr"/>
            <a:r>
              <a:rPr lang="en-US" sz="3200" b="1" dirty="0" smtClean="0">
                <a:solidFill>
                  <a:srgbClr val="FFC000"/>
                </a:solidFill>
              </a:rPr>
              <a:t>An IP Model to Optimize Knowledge Management 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2819400"/>
            <a:ext cx="645939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Benefits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chemeClr val="bg1"/>
                </a:solidFill>
              </a:rPr>
              <a:t>Knowledge sharing and integration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chemeClr val="bg1"/>
                </a:solidFill>
              </a:rPr>
              <a:t>Resource sharing and collaboration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chemeClr val="bg1"/>
                </a:solidFill>
              </a:rPr>
              <a:t>Attraction of funding and management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chemeClr val="bg1"/>
                </a:solidFill>
              </a:rPr>
              <a:t>Development of critical mass 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chemeClr val="bg1"/>
                </a:solidFill>
              </a:rPr>
              <a:t>Establishment of a culture of innovation</a:t>
            </a:r>
          </a:p>
        </p:txBody>
      </p:sp>
    </p:spTree>
    <p:extLst>
      <p:ext uri="{BB962C8B-B14F-4D97-AF65-F5344CB8AC3E}">
        <p14:creationId xmlns:p14="http://schemas.microsoft.com/office/powerpoint/2010/main" val="409276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u-campus"/>
          <p:cNvPicPr>
            <a:picLocks noChangeAspect="1" noChangeArrowheads="1"/>
          </p:cNvPicPr>
          <p:nvPr>
            <p:ph type="ctr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Istanbul, 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May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6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to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8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, 201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2      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all,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7" name="Picture 5" descr="bulogo-a300pr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 rot="10800000" flipV="1">
            <a:off x="-6350" y="6259958"/>
            <a:ext cx="91471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Knowledge Management and</a:t>
            </a:r>
          </a:p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 IP Monetization  Models</a:t>
            </a:r>
          </a:p>
          <a:p>
            <a:pPr lvl="0" algn="ctr">
              <a:defRPr/>
            </a:pPr>
            <a:endParaRPr lang="tr-TR" sz="16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" y="6170356"/>
            <a:ext cx="2114341" cy="687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33864" y="6265118"/>
            <a:ext cx="2530624" cy="476250"/>
          </a:xfr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Mr. Gary N. Keller, MsB, CEO</a:t>
            </a:r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Xomix Ltd.</a:t>
            </a:r>
            <a:endParaRPr lang="en-US" dirty="0" smtClean="0"/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	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28600" y="2667000"/>
            <a:ext cx="8686800" cy="2111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5000"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“ One must learn by doing the thing, for though you think you know it, you have no certainty until you try.” </a:t>
            </a:r>
          </a:p>
          <a:p>
            <a:pPr marL="342900" marR="0" lvl="0" indent="-34290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5000"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5000"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							Sophocles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06030" y="1295400"/>
            <a:ext cx="18293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 Narrow"/>
                <a:ea typeface="+mj-ea"/>
                <a:cs typeface="+mj-cs"/>
              </a:rPr>
              <a:t>Questions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7027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u-campus"/>
          <p:cNvPicPr>
            <a:picLocks noChangeAspect="1" noChangeArrowheads="1"/>
          </p:cNvPicPr>
          <p:nvPr>
            <p:ph type="ctr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Istanbul, 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May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6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to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8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, 201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2      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all,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7" name="Picture 5" descr="bulogo-a300pr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 rot="10800000" flipV="1">
            <a:off x="-6350" y="6259958"/>
            <a:ext cx="91471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Knowledge Management and</a:t>
            </a:r>
          </a:p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 IP Monetization  Models</a:t>
            </a:r>
          </a:p>
          <a:p>
            <a:pPr lvl="0" algn="ctr">
              <a:defRPr/>
            </a:pPr>
            <a:endParaRPr lang="tr-TR" sz="16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" y="6170356"/>
            <a:ext cx="2114341" cy="687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33864" y="6265118"/>
            <a:ext cx="2530624" cy="476250"/>
          </a:xfr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Mr. Gary N. Keller, MsB, CEO</a:t>
            </a:r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Xomix Ltd.</a:t>
            </a:r>
            <a:endParaRPr lang="en-US" dirty="0" smtClean="0"/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	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819400" y="2377857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FFFF"/>
                </a:solidFill>
                <a:latin typeface="Arial Narrow" pitchFamily="34" charset="0"/>
              </a:rPr>
              <a:t>Gary N. Keller, </a:t>
            </a:r>
            <a:r>
              <a:rPr lang="en-US" sz="2800" b="1" dirty="0" err="1">
                <a:solidFill>
                  <a:srgbClr val="FFFFFF"/>
                </a:solidFill>
                <a:latin typeface="Arial Narrow" pitchFamily="34" charset="0"/>
              </a:rPr>
              <a:t>Ms.B</a:t>
            </a:r>
            <a:r>
              <a:rPr lang="en-US" sz="2800" b="1" dirty="0">
                <a:solidFill>
                  <a:srgbClr val="FFFFFF"/>
                </a:solidFill>
                <a:latin typeface="Arial Narrow" pitchFamily="34" charset="0"/>
              </a:rPr>
              <a:t>., CEO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FFFF"/>
                </a:solidFill>
                <a:latin typeface="Arial Narrow" pitchFamily="34" charset="0"/>
              </a:rPr>
              <a:t>Xomix Ltd.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FFFF"/>
                </a:solidFill>
                <a:latin typeface="Arial Narrow" pitchFamily="34" charset="0"/>
              </a:rPr>
              <a:t>3712 N. Broadway, #462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FFFF"/>
                </a:solidFill>
                <a:latin typeface="Arial Narrow" pitchFamily="34" charset="0"/>
              </a:rPr>
              <a:t>Chicago  IL 60613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FFFF"/>
                </a:solidFill>
                <a:latin typeface="Arial Narrow" pitchFamily="34" charset="0"/>
              </a:rPr>
              <a:t>Tel: 773 - 251-8214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FFFF"/>
                </a:solidFill>
                <a:latin typeface="Arial Narrow" pitchFamily="34" charset="0"/>
              </a:rPr>
              <a:t>Fax: 773-584-0868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FFFF"/>
                </a:solidFill>
                <a:latin typeface="Arial Narrow" pitchFamily="34" charset="0"/>
              </a:rPr>
              <a:t>gary.keller@xomix.com</a:t>
            </a:r>
            <a:endParaRPr lang="en-US" sz="28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81473" y="1396425"/>
            <a:ext cx="33810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FFC000"/>
                </a:solidFill>
                <a:latin typeface="Arial Narrow" pitchFamily="34" charset="0"/>
              </a:rPr>
              <a:t>Contact Information</a:t>
            </a:r>
            <a:endParaRPr lang="en-US" sz="3200" b="1" dirty="0">
              <a:solidFill>
                <a:srgbClr val="FFC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72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325" y="1198864"/>
            <a:ext cx="3978275" cy="12940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70681" y="2534819"/>
            <a:ext cx="8449791" cy="3157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  <a:defRPr/>
            </a:pPr>
            <a:r>
              <a:rPr lang="en-US" sz="3200" b="1" kern="0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Xomix, Ltd. is a biotechnology accelerator and venture catalyst</a:t>
            </a:r>
          </a:p>
          <a:p>
            <a:pPr lvl="0" eaLnBrk="0" hangingPunct="0">
              <a:spcBef>
                <a:spcPts val="0"/>
              </a:spcBef>
              <a:defRPr/>
            </a:pPr>
            <a:endParaRPr lang="en-US" sz="2000" b="1" kern="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Intellectual asset management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Creation and development of technology startups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Technology commercialization and partnering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Planning  and implementation of strategic initiatives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8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600" y="1447800"/>
            <a:ext cx="807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Intellectual Property Knowledge Management</a:t>
            </a:r>
          </a:p>
          <a:p>
            <a:pPr lvl="0" algn="ctr"/>
            <a:endParaRPr lang="en-US" sz="3200" b="1" dirty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  <a:p>
            <a:pPr lvl="0" algn="ctr"/>
            <a:r>
              <a:rPr lang="en-US" sz="3200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How to </a:t>
            </a:r>
            <a:r>
              <a:rPr lang="en-US" sz="32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Maximize Value and Impact?</a:t>
            </a:r>
            <a:endParaRPr lang="en-US" sz="3200" b="1" dirty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657600"/>
            <a:ext cx="80735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Knowledge management (KM) comprises a range of strategies and practices used in an organization to identify, create, represent, distribute, and enable adoption of insights and experiences.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0" y="5791200"/>
            <a:ext cx="2434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Source: Wickipedia.com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44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1" y="1379817"/>
            <a:ext cx="8610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Calibi"/>
              </a:rPr>
              <a:t>Creating Value from Intellectual Property</a:t>
            </a:r>
            <a:endParaRPr lang="en-US" sz="3200" b="1" dirty="0">
              <a:solidFill>
                <a:srgbClr val="FFC000"/>
              </a:solidFill>
              <a:latin typeface="Calib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76632" y="2551837"/>
            <a:ext cx="71291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Service to Research Inventors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Revenue Stream for the Research Institution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Technology Led Economic Development</a:t>
            </a:r>
            <a:endParaRPr lang="en-US" sz="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52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bby1142\AppData\Local\Microsoft\Windows\Temporary Internet Files\Content.IE5\K095GG13\MP900387813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58" y="1761985"/>
            <a:ext cx="6961826" cy="361123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73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22487"/>
            <a:ext cx="91440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rgbClr val="FFC000"/>
                </a:solidFill>
                <a:latin typeface="Arial"/>
                <a:cs typeface="+mn-cs"/>
              </a:rPr>
              <a:t>Association of University Technology Managers (AUTM) Licensing Activity Survey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bg1"/>
                </a:solidFill>
                <a:latin typeface="Arial"/>
                <a:cs typeface="+mn-cs"/>
              </a:rPr>
              <a:t> </a:t>
            </a:r>
          </a:p>
          <a:p>
            <a:pPr marL="457200" lvl="0" indent="-117475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/>
                <a:cs typeface="+mn-cs"/>
              </a:rPr>
              <a:t> Establishment of startup companies driven by university developed IP; </a:t>
            </a:r>
          </a:p>
          <a:p>
            <a:pPr marL="457200" lvl="0" indent="-117475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/>
                <a:cs typeface="+mn-cs"/>
              </a:rPr>
              <a:t> Number of licenses/options executed to startups;  </a:t>
            </a:r>
          </a:p>
          <a:p>
            <a:pPr marL="457200" lvl="0" indent="-117475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/>
                <a:cs typeface="+mn-cs"/>
              </a:rPr>
              <a:t> Total number of licenses and options; </a:t>
            </a:r>
          </a:p>
          <a:p>
            <a:pPr marL="457200" lvl="0" indent="-117475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/>
                <a:cs typeface="+mn-cs"/>
              </a:rPr>
              <a:t> Research expenditures: total R&amp;D, federal, and  industrial spending;</a:t>
            </a:r>
          </a:p>
          <a:p>
            <a:pPr marL="457200" lvl="0" indent="-117475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/>
                <a:cs typeface="+mn-cs"/>
              </a:rPr>
              <a:t> Number of invention disclosures;</a:t>
            </a:r>
          </a:p>
          <a:p>
            <a:pPr marL="457200" lvl="0" indent="-117475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/>
                <a:cs typeface="+mn-cs"/>
              </a:rPr>
              <a:t> Number of new patent applications; </a:t>
            </a:r>
          </a:p>
          <a:p>
            <a:pPr marL="457200" lvl="0" indent="-117475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/>
                <a:cs typeface="+mn-cs"/>
              </a:rPr>
              <a:t> Number of new patent issuances; and</a:t>
            </a:r>
          </a:p>
          <a:p>
            <a:pPr marL="457200" lvl="0" indent="-117475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/>
                <a:cs typeface="+mn-cs"/>
              </a:rPr>
              <a:t> Total license income</a:t>
            </a:r>
            <a:endParaRPr lang="en-US" dirty="0">
              <a:solidFill>
                <a:schemeClr val="bg1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94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u-campus"/>
          <p:cNvPicPr>
            <a:picLocks noChangeAspect="1" noChangeArrowheads="1"/>
          </p:cNvPicPr>
          <p:nvPr>
            <p:ph type="ctr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Istanbul, 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May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6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to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8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, 201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2      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all,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7" name="Picture 5" descr="bulogo-a300pr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 rot="10800000" flipV="1">
            <a:off x="-6350" y="6259958"/>
            <a:ext cx="91471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Knowledge Management and</a:t>
            </a:r>
          </a:p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 IP Monetization  Models</a:t>
            </a:r>
          </a:p>
          <a:p>
            <a:pPr lvl="0" algn="ctr">
              <a:defRPr/>
            </a:pPr>
            <a:endParaRPr lang="tr-TR" sz="16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" y="6170356"/>
            <a:ext cx="2114341" cy="687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33864" y="6265118"/>
            <a:ext cx="2530624" cy="476250"/>
          </a:xfr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Mr. Gary N. Keller, MsB, CEO</a:t>
            </a:r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Xomix Ltd.</a:t>
            </a:r>
            <a:endParaRPr lang="en-US" dirty="0" smtClean="0"/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	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41363" y="2317992"/>
            <a:ext cx="7793037" cy="362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prstClr val="white"/>
                </a:solidFill>
              </a:rPr>
              <a:t>Internal Development</a:t>
            </a:r>
          </a:p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prstClr val="white"/>
                </a:solidFill>
              </a:rPr>
              <a:t>Commercialization (Licensing)</a:t>
            </a:r>
          </a:p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prstClr val="white"/>
                </a:solidFill>
              </a:rPr>
              <a:t>	-Existing Companies</a:t>
            </a:r>
          </a:p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prstClr val="white"/>
                </a:solidFill>
              </a:rPr>
              <a:t>	</a:t>
            </a:r>
            <a:r>
              <a:rPr lang="en-US" sz="2800" dirty="0">
                <a:solidFill>
                  <a:srgbClr val="FFC000"/>
                </a:solidFill>
              </a:rPr>
              <a:t>-Formation of Startup Companies</a:t>
            </a:r>
          </a:p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prstClr val="white"/>
                </a:solidFill>
              </a:rPr>
              <a:t>Defense  - Infringement</a:t>
            </a:r>
          </a:p>
          <a:p>
            <a:pPr lvl="0">
              <a:spcBef>
                <a:spcPct val="20000"/>
              </a:spcBef>
            </a:pPr>
            <a:r>
              <a:rPr lang="en-US" sz="2800" dirty="0" smtClean="0">
                <a:solidFill>
                  <a:prstClr val="white"/>
                </a:solidFill>
              </a:rPr>
              <a:t>Auction</a:t>
            </a:r>
          </a:p>
          <a:p>
            <a:pPr lvl="0">
              <a:spcBef>
                <a:spcPct val="20000"/>
              </a:spcBef>
            </a:pPr>
            <a:r>
              <a:rPr lang="en-US" sz="2800" dirty="0" smtClean="0">
                <a:solidFill>
                  <a:prstClr val="white"/>
                </a:solidFill>
              </a:rPr>
              <a:t>Exchange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750" y="1371600"/>
            <a:ext cx="79946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C000"/>
                </a:solidFill>
                <a:ea typeface="+mj-ea"/>
                <a:cs typeface="+mj-cs"/>
              </a:rPr>
              <a:t>IP Monetization Models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5664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u-campus"/>
          <p:cNvPicPr>
            <a:picLocks noChangeAspect="1" noChangeArrowheads="1"/>
          </p:cNvPicPr>
          <p:nvPr>
            <p:ph type="ctr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Istanbul, 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May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6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to 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8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, 201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2      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all, 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7" name="Picture 5" descr="bulogo-a300pr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 rot="10800000" flipV="1">
            <a:off x="-6350" y="6259958"/>
            <a:ext cx="91471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Knowledge Management and</a:t>
            </a:r>
          </a:p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 IP Monetization  Models</a:t>
            </a:r>
          </a:p>
          <a:p>
            <a:pPr lvl="0" algn="ctr">
              <a:defRPr/>
            </a:pPr>
            <a:endParaRPr lang="tr-TR" sz="16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95288" y="1598613"/>
            <a:ext cx="7921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r-TR" b="1" i="1">
              <a:solidFill>
                <a:schemeClr val="bg1"/>
              </a:solidFill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" y="6170356"/>
            <a:ext cx="2114341" cy="687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33864" y="6265118"/>
            <a:ext cx="2530624" cy="476250"/>
          </a:xfr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Mr. Gary N. Keller, MsB, CEO</a:t>
            </a:r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Xomix Ltd.</a:t>
            </a:r>
            <a:endParaRPr lang="en-US" dirty="0" smtClean="0"/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	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39750" y="2286000"/>
            <a:ext cx="814704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Key Benefits:</a:t>
            </a:r>
          </a:p>
          <a:p>
            <a:pPr marL="398463"/>
            <a:endParaRPr lang="en-US" sz="2800" b="1" dirty="0" smtClean="0">
              <a:solidFill>
                <a:schemeClr val="bg1"/>
              </a:solidFill>
            </a:endParaRPr>
          </a:p>
          <a:p>
            <a:pPr marL="738188" indent="-339725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Resource Sharing</a:t>
            </a:r>
          </a:p>
          <a:p>
            <a:pPr marL="738188" indent="-339725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Critical Mass of Technologies and Companies</a:t>
            </a:r>
          </a:p>
          <a:p>
            <a:pPr marL="738188" indent="-339725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Knowledge Management</a:t>
            </a:r>
          </a:p>
          <a:p>
            <a:pPr marL="738188" indent="-339725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Increased Collaboration</a:t>
            </a:r>
          </a:p>
          <a:p>
            <a:pPr marL="738188" indent="-339725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Culture of Innovation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1447800"/>
            <a:ext cx="74025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</a:rPr>
              <a:t>Integrated Commercialization Models</a:t>
            </a:r>
            <a:endParaRPr lang="en-US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3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u-campus"/>
          <p:cNvPicPr>
            <a:picLocks noChangeAspect="1" noChangeArrowheads="1"/>
          </p:cNvPicPr>
          <p:nvPr>
            <p:ph type="ctr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0"/>
            <a:ext cx="8459787" cy="692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marL="381000" indent="-381000" algn="ctr" eaLnBrk="1" hangingPunct="1">
              <a:lnSpc>
                <a:spcPct val="80000"/>
              </a:lnSpc>
              <a:buFontTx/>
              <a:buNone/>
            </a:pPr>
            <a:endParaRPr lang="tr-TR" sz="1600" b="1" i="1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750" y="692150"/>
            <a:ext cx="8785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“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IP M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g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emen</a:t>
            </a:r>
            <a:r>
              <a:rPr lang="en-US" sz="1400" b="1" i="1" dirty="0">
                <a:solidFill>
                  <a:schemeClr val="bg1"/>
                </a:solidFill>
                <a:latin typeface="Times New Roman" pitchFamily="18" charset="0"/>
              </a:rPr>
              <a:t>t @ Universities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”</a:t>
            </a:r>
            <a:r>
              <a:rPr lang="tr-TR" sz="1400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Istanbul, 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May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1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6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to 1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8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, 201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2      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lbert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L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ong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H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all, 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OGAZICI</a:t>
            </a:r>
            <a:r>
              <a:rPr lang="en-GB" sz="1400" b="1" i="1" dirty="0">
                <a:solidFill>
                  <a:schemeClr val="bg1"/>
                </a:solidFill>
                <a:latin typeface="Times New Roman" pitchFamily="18" charset="0"/>
              </a:rPr>
              <a:t> U</a:t>
            </a:r>
            <a:r>
              <a:rPr lang="tr-TR" sz="1400" b="1" i="1" dirty="0">
                <a:solidFill>
                  <a:schemeClr val="bg1"/>
                </a:solidFill>
                <a:latin typeface="Times New Roman" pitchFamily="18" charset="0"/>
              </a:rPr>
              <a:t>NIVERSITY</a:t>
            </a:r>
            <a:endParaRPr lang="en-US" sz="14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7" name="Picture 5" descr="bulogo-a300pr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13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 rot="10800000" flipV="1">
            <a:off x="-6350" y="6259958"/>
            <a:ext cx="914717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Knowledge Management and</a:t>
            </a:r>
          </a:p>
          <a:p>
            <a:pPr lvl="0" algn="ctr">
              <a:defRPr/>
            </a:pPr>
            <a:r>
              <a:rPr lang="en-US" sz="1400" b="1" i="1" dirty="0">
                <a:solidFill>
                  <a:srgbClr val="FFFFFF"/>
                </a:solidFill>
                <a:latin typeface="Times New Roman" pitchFamily="18" charset="0"/>
              </a:rPr>
              <a:t> IP Monetization  Models</a:t>
            </a:r>
          </a:p>
          <a:p>
            <a:pPr lvl="0" algn="ctr">
              <a:defRPr/>
            </a:pPr>
            <a:endParaRPr lang="tr-TR" sz="16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95288" y="1371600"/>
            <a:ext cx="792162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Florida Institute for the Commercialization of Public Research</a:t>
            </a:r>
            <a:endParaRPr lang="tr-TR" sz="3200" b="1" i="1" dirty="0">
              <a:solidFill>
                <a:srgbClr val="FFC000"/>
              </a:solidFill>
              <a:latin typeface="+mj-lt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" y="6170356"/>
            <a:ext cx="2114341" cy="687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33864" y="6265118"/>
            <a:ext cx="2530624" cy="476250"/>
          </a:xfr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Mr. Gary N. Keller, MsB, CEO</a:t>
            </a:r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Xomix Ltd.</a:t>
            </a:r>
            <a:endParaRPr lang="en-US" dirty="0" smtClean="0"/>
          </a:p>
          <a:p>
            <a:pPr algn="l">
              <a:defRPr/>
            </a:pP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</a:rPr>
              <a:t>	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2514600"/>
            <a:ext cx="831611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	“Igniting Florida’s Innovation Economy”</a:t>
            </a: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Institute formed in 2007  as “One Stop” shop</a:t>
            </a: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matches seasoned entrepreneurs, and venture, angel and individual investors to startup companies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creates funded companies and high value-added jobs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83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1217</Words>
  <Application>Microsoft Office PowerPoint</Application>
  <PresentationFormat>On-screen Show (4:3)</PresentationFormat>
  <Paragraphs>242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15</cp:revision>
  <dcterms:created xsi:type="dcterms:W3CDTF">2012-05-09T03:30:53Z</dcterms:created>
  <dcterms:modified xsi:type="dcterms:W3CDTF">2012-05-09T14:06:34Z</dcterms:modified>
</cp:coreProperties>
</file>