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14.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ppt/notesSlides/notesSlide11.xml" ContentType="application/vnd.openxmlformats-officedocument.presentationml.notesSlide+xml"/>
  <Override PartName="/ppt/diagrams/colors1.xml" ContentType="application/vnd.openxmlformats-officedocument.drawingml.diagramColors+xml"/>
  <Override PartName="/ppt/notesSlides/notesSlide9.xml" ContentType="application/vnd.openxmlformats-officedocument.presentationml.notesSlide+xml"/>
  <Override PartName="/docProps/app.xml" ContentType="application/vnd.openxmlformats-officedocument.extended-properties+xml"/>
  <Override PartName="/ppt/diagrams/layout1.xml" ContentType="application/vnd.openxmlformats-officedocument.drawingml.diagramLayout+xml"/>
  <Override PartName="/ppt/slides/slide11.xml" ContentType="application/vnd.openxmlformats-officedocument.presentationml.slide+xml"/>
  <Override PartName="/ppt/slides/slide18.xml" ContentType="application/vnd.openxmlformats-officedocument.presentationml.slide+xml"/>
  <Override PartName="/ppt/notesSlides/notesSlide16.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notesSlides/notesSlide7.xml" ContentType="application/vnd.openxmlformats-officedocument.presentationml.notesSlide+xml"/>
  <Override PartName="/ppt/notesSlides/notesSlide15.xml" ContentType="application/vnd.openxmlformats-officedocument.presentationml.notesSlide+xml"/>
  <Override PartName="/ppt/slides/slide25.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19.xml" ContentType="application/vnd.openxmlformats-officedocument.presentationml.notesSlide+xml"/>
  <Override PartName="/ppt/slides/slide13.xml" ContentType="application/vnd.openxmlformats-officedocument.presentationml.slide+xml"/>
  <Override PartName="/ppt/slides/slide14.xml" ContentType="application/vnd.openxmlformats-officedocument.presentationml.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diagrams/quickStyle1.xml" ContentType="application/vnd.openxmlformats-officedocument.drawingml.diagramStyl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notesSlides/notesSlide18.xml" ContentType="application/vnd.openxmlformats-officedocument.presentationml.notesSlide+xml"/>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Default Extension="gif" ContentType="image/gif"/>
  <Override PartName="/ppt/slides/slide19.xml" ContentType="application/vnd.openxmlformats-officedocument.presentationml.slide+xml"/>
  <Override PartName="/ppt/slides/slide12.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31"/>
  </p:notesMasterIdLst>
  <p:sldIdLst>
    <p:sldId id="256" r:id="rId2"/>
    <p:sldId id="257" r:id="rId3"/>
    <p:sldId id="259" r:id="rId4"/>
    <p:sldId id="260" r:id="rId5"/>
    <p:sldId id="285" r:id="rId6"/>
    <p:sldId id="284" r:id="rId7"/>
    <p:sldId id="261" r:id="rId8"/>
    <p:sldId id="280" r:id="rId9"/>
    <p:sldId id="282" r:id="rId10"/>
    <p:sldId id="281" r:id="rId11"/>
    <p:sldId id="262" r:id="rId12"/>
    <p:sldId id="277" r:id="rId13"/>
    <p:sldId id="278" r:id="rId14"/>
    <p:sldId id="279" r:id="rId15"/>
    <p:sldId id="263" r:id="rId16"/>
    <p:sldId id="274" r:id="rId17"/>
    <p:sldId id="275" r:id="rId18"/>
    <p:sldId id="276" r:id="rId19"/>
    <p:sldId id="266" r:id="rId20"/>
    <p:sldId id="267" r:id="rId21"/>
    <p:sldId id="264" r:id="rId22"/>
    <p:sldId id="283" r:id="rId23"/>
    <p:sldId id="268" r:id="rId24"/>
    <p:sldId id="269" r:id="rId25"/>
    <p:sldId id="270" r:id="rId26"/>
    <p:sldId id="271" r:id="rId27"/>
    <p:sldId id="272" r:id="rId28"/>
    <p:sldId id="273" r:id="rId29"/>
    <p:sldId id="265"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74792" autoAdjust="0"/>
  </p:normalViewPr>
  <p:slideViewPr>
    <p:cSldViewPr snapToObjects="1">
      <p:cViewPr varScale="1">
        <p:scale>
          <a:sx n="74" d="100"/>
          <a:sy n="74" d="100"/>
        </p:scale>
        <p:origin x="-1336"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5" Type="http://schemas.openxmlformats.org/officeDocument/2006/relationships/theme" Target="theme/theme1.xml"/><Relationship Id="rId31" Type="http://schemas.openxmlformats.org/officeDocument/2006/relationships/notesMaster" Target="notesMasters/notesMaster1.xml"/><Relationship Id="rId34" Type="http://schemas.openxmlformats.org/officeDocument/2006/relationships/viewProps" Target="viewProps.xml"/><Relationship Id="rId7" Type="http://schemas.openxmlformats.org/officeDocument/2006/relationships/slide" Target="slides/slide6.xml"/><Relationship Id="rId36" Type="http://schemas.openxmlformats.org/officeDocument/2006/relationships/tableStyles" Target="tableStyles.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printerSettings" Target="printerSettings/printerSettings1.bin"/><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35B6C3-759E-E74C-9990-EA4E22F9922F}" type="doc">
      <dgm:prSet loTypeId="urn:microsoft.com/office/officeart/2005/8/layout/funnel1" loCatId="relationship" qsTypeId="urn:microsoft.com/office/officeart/2005/8/quickstyle/simple4" qsCatId="simple" csTypeId="urn:microsoft.com/office/officeart/2005/8/colors/accent1_2" csCatId="accent1" phldr="1"/>
      <dgm:spPr/>
      <dgm:t>
        <a:bodyPr/>
        <a:lstStyle/>
        <a:p>
          <a:endParaRPr lang="en-US"/>
        </a:p>
      </dgm:t>
    </dgm:pt>
    <dgm:pt modelId="{F9098747-1BCC-1F4B-8DBD-8936945B80F7}">
      <dgm:prSet phldrT="[Text]"/>
      <dgm:spPr/>
      <dgm:t>
        <a:bodyPr/>
        <a:lstStyle/>
        <a:p>
          <a:r>
            <a:rPr lang="en-US" dirty="0" smtClean="0"/>
            <a:t>Country</a:t>
          </a:r>
          <a:endParaRPr lang="en-US" dirty="0"/>
        </a:p>
      </dgm:t>
    </dgm:pt>
    <dgm:pt modelId="{EBF0D83E-862C-954B-BD91-958BD58317D0}" type="parTrans" cxnId="{053CD391-82B5-804F-A1D2-63570848C2D4}">
      <dgm:prSet/>
      <dgm:spPr/>
      <dgm:t>
        <a:bodyPr/>
        <a:lstStyle/>
        <a:p>
          <a:endParaRPr lang="en-US"/>
        </a:p>
      </dgm:t>
    </dgm:pt>
    <dgm:pt modelId="{C73FAF6C-AB49-7640-8F54-7F78C42352FC}" type="sibTrans" cxnId="{053CD391-82B5-804F-A1D2-63570848C2D4}">
      <dgm:prSet/>
      <dgm:spPr/>
      <dgm:t>
        <a:bodyPr/>
        <a:lstStyle/>
        <a:p>
          <a:endParaRPr lang="en-US"/>
        </a:p>
      </dgm:t>
    </dgm:pt>
    <dgm:pt modelId="{F0C8B08E-D174-3D4E-856C-F0DFD50588F2}">
      <dgm:prSet phldrT="[Text]"/>
      <dgm:spPr/>
      <dgm:t>
        <a:bodyPr/>
        <a:lstStyle/>
        <a:p>
          <a:r>
            <a:rPr lang="en-US" dirty="0" smtClean="0"/>
            <a:t>Size of Entity</a:t>
          </a:r>
          <a:endParaRPr lang="en-US" dirty="0"/>
        </a:p>
      </dgm:t>
    </dgm:pt>
    <dgm:pt modelId="{F0D11BB8-BB82-6E4B-A798-E337BCC02345}" type="parTrans" cxnId="{A61619F4-0EC1-C244-B75A-8D43AE555CFF}">
      <dgm:prSet/>
      <dgm:spPr/>
      <dgm:t>
        <a:bodyPr/>
        <a:lstStyle/>
        <a:p>
          <a:endParaRPr lang="en-US"/>
        </a:p>
      </dgm:t>
    </dgm:pt>
    <dgm:pt modelId="{101DA0D9-121B-B047-8C70-048175158300}" type="sibTrans" cxnId="{A61619F4-0EC1-C244-B75A-8D43AE555CFF}">
      <dgm:prSet/>
      <dgm:spPr/>
      <dgm:t>
        <a:bodyPr/>
        <a:lstStyle/>
        <a:p>
          <a:endParaRPr lang="en-US"/>
        </a:p>
      </dgm:t>
    </dgm:pt>
    <dgm:pt modelId="{E4F55927-4E02-B148-8E96-2715A75AF748}">
      <dgm:prSet phldrT="[Text]"/>
      <dgm:spPr/>
      <dgm:t>
        <a:bodyPr/>
        <a:lstStyle/>
        <a:p>
          <a:r>
            <a:rPr lang="en-US" dirty="0" smtClean="0"/>
            <a:t>Type of Entity</a:t>
          </a:r>
          <a:endParaRPr lang="en-US" dirty="0"/>
        </a:p>
      </dgm:t>
    </dgm:pt>
    <dgm:pt modelId="{5309A0DD-8A39-234E-85EB-96B8D9D91EF8}" type="parTrans" cxnId="{B6A8A6B7-70AC-F841-B7B6-95E5A47BA714}">
      <dgm:prSet/>
      <dgm:spPr/>
      <dgm:t>
        <a:bodyPr/>
        <a:lstStyle/>
        <a:p>
          <a:endParaRPr lang="en-US"/>
        </a:p>
      </dgm:t>
    </dgm:pt>
    <dgm:pt modelId="{B62D3A5A-9454-D541-A2EA-F072AFAF8D89}" type="sibTrans" cxnId="{B6A8A6B7-70AC-F841-B7B6-95E5A47BA714}">
      <dgm:prSet/>
      <dgm:spPr/>
      <dgm:t>
        <a:bodyPr/>
        <a:lstStyle/>
        <a:p>
          <a:endParaRPr lang="en-US"/>
        </a:p>
      </dgm:t>
    </dgm:pt>
    <dgm:pt modelId="{1B3FBDD4-CE6C-2543-9D20-FE57C3E4A9B1}">
      <dgm:prSet phldrT="[Text]"/>
      <dgm:spPr/>
      <dgm:t>
        <a:bodyPr/>
        <a:lstStyle/>
        <a:p>
          <a:r>
            <a:rPr lang="en-US" dirty="0" smtClean="0"/>
            <a:t>License Rate</a:t>
          </a:r>
          <a:endParaRPr lang="en-US" dirty="0"/>
        </a:p>
      </dgm:t>
    </dgm:pt>
    <dgm:pt modelId="{03AC2147-6947-9C47-A3CC-5A2600339E05}" type="parTrans" cxnId="{3B02B597-88D1-1D40-9508-4DD5A8BFF0FE}">
      <dgm:prSet/>
      <dgm:spPr/>
      <dgm:t>
        <a:bodyPr/>
        <a:lstStyle/>
        <a:p>
          <a:endParaRPr lang="en-US"/>
        </a:p>
      </dgm:t>
    </dgm:pt>
    <dgm:pt modelId="{AA5E79F6-4490-CF4D-AC0D-2C5E23DC9DA2}" type="sibTrans" cxnId="{3B02B597-88D1-1D40-9508-4DD5A8BFF0FE}">
      <dgm:prSet/>
      <dgm:spPr/>
      <dgm:t>
        <a:bodyPr/>
        <a:lstStyle/>
        <a:p>
          <a:endParaRPr lang="en-US"/>
        </a:p>
      </dgm:t>
    </dgm:pt>
    <dgm:pt modelId="{54B943E9-957A-A442-A398-95640DD7F078}" type="pres">
      <dgm:prSet presAssocID="{6035B6C3-759E-E74C-9990-EA4E22F9922F}" presName="Name0" presStyleCnt="0">
        <dgm:presLayoutVars>
          <dgm:chMax val="4"/>
          <dgm:resizeHandles val="exact"/>
        </dgm:presLayoutVars>
      </dgm:prSet>
      <dgm:spPr/>
      <dgm:t>
        <a:bodyPr/>
        <a:lstStyle/>
        <a:p>
          <a:endParaRPr lang="en-US"/>
        </a:p>
      </dgm:t>
    </dgm:pt>
    <dgm:pt modelId="{524EA30B-E6AF-4C4D-9597-C0D063DD6D4D}" type="pres">
      <dgm:prSet presAssocID="{6035B6C3-759E-E74C-9990-EA4E22F9922F}" presName="ellipse" presStyleLbl="trBgShp" presStyleIdx="0" presStyleCnt="1"/>
      <dgm:spPr/>
    </dgm:pt>
    <dgm:pt modelId="{72DC177C-77BF-424F-9770-99F4560B740D}" type="pres">
      <dgm:prSet presAssocID="{6035B6C3-759E-E74C-9990-EA4E22F9922F}" presName="arrow1" presStyleLbl="fgShp" presStyleIdx="0" presStyleCnt="1"/>
      <dgm:spPr/>
    </dgm:pt>
    <dgm:pt modelId="{FEF0BE18-C32A-E143-B4FC-67DFC9F5024E}" type="pres">
      <dgm:prSet presAssocID="{6035B6C3-759E-E74C-9990-EA4E22F9922F}" presName="rectangle" presStyleLbl="revTx" presStyleIdx="0" presStyleCnt="1">
        <dgm:presLayoutVars>
          <dgm:bulletEnabled val="1"/>
        </dgm:presLayoutVars>
      </dgm:prSet>
      <dgm:spPr/>
      <dgm:t>
        <a:bodyPr/>
        <a:lstStyle/>
        <a:p>
          <a:endParaRPr lang="en-US"/>
        </a:p>
      </dgm:t>
    </dgm:pt>
    <dgm:pt modelId="{74206F85-8072-8944-9060-A2382DC21947}" type="pres">
      <dgm:prSet presAssocID="{F0C8B08E-D174-3D4E-856C-F0DFD50588F2}" presName="item1" presStyleLbl="node1" presStyleIdx="0" presStyleCnt="3">
        <dgm:presLayoutVars>
          <dgm:bulletEnabled val="1"/>
        </dgm:presLayoutVars>
      </dgm:prSet>
      <dgm:spPr/>
      <dgm:t>
        <a:bodyPr/>
        <a:lstStyle/>
        <a:p>
          <a:endParaRPr lang="en-US"/>
        </a:p>
      </dgm:t>
    </dgm:pt>
    <dgm:pt modelId="{B136D293-5C1B-FD4F-9BEC-FCA10A8D5648}" type="pres">
      <dgm:prSet presAssocID="{E4F55927-4E02-B148-8E96-2715A75AF748}" presName="item2" presStyleLbl="node1" presStyleIdx="1" presStyleCnt="3">
        <dgm:presLayoutVars>
          <dgm:bulletEnabled val="1"/>
        </dgm:presLayoutVars>
      </dgm:prSet>
      <dgm:spPr/>
      <dgm:t>
        <a:bodyPr/>
        <a:lstStyle/>
        <a:p>
          <a:endParaRPr lang="en-US"/>
        </a:p>
      </dgm:t>
    </dgm:pt>
    <dgm:pt modelId="{FE8CEF98-3DBC-AD46-A0FF-7A234583AC7C}" type="pres">
      <dgm:prSet presAssocID="{1B3FBDD4-CE6C-2543-9D20-FE57C3E4A9B1}" presName="item3" presStyleLbl="node1" presStyleIdx="2" presStyleCnt="3">
        <dgm:presLayoutVars>
          <dgm:bulletEnabled val="1"/>
        </dgm:presLayoutVars>
      </dgm:prSet>
      <dgm:spPr/>
      <dgm:t>
        <a:bodyPr/>
        <a:lstStyle/>
        <a:p>
          <a:endParaRPr lang="en-US"/>
        </a:p>
      </dgm:t>
    </dgm:pt>
    <dgm:pt modelId="{7D8C31B8-0791-4A4E-A2D1-17D1CE56FB87}" type="pres">
      <dgm:prSet presAssocID="{6035B6C3-759E-E74C-9990-EA4E22F9922F}" presName="funnel" presStyleLbl="trAlignAcc1" presStyleIdx="0" presStyleCnt="1"/>
      <dgm:spPr/>
    </dgm:pt>
  </dgm:ptLst>
  <dgm:cxnLst>
    <dgm:cxn modelId="{B6A8A6B7-70AC-F841-B7B6-95E5A47BA714}" srcId="{6035B6C3-759E-E74C-9990-EA4E22F9922F}" destId="{E4F55927-4E02-B148-8E96-2715A75AF748}" srcOrd="2" destOrd="0" parTransId="{5309A0DD-8A39-234E-85EB-96B8D9D91EF8}" sibTransId="{B62D3A5A-9454-D541-A2EA-F072AFAF8D89}"/>
    <dgm:cxn modelId="{053CD391-82B5-804F-A1D2-63570848C2D4}" srcId="{6035B6C3-759E-E74C-9990-EA4E22F9922F}" destId="{F9098747-1BCC-1F4B-8DBD-8936945B80F7}" srcOrd="0" destOrd="0" parTransId="{EBF0D83E-862C-954B-BD91-958BD58317D0}" sibTransId="{C73FAF6C-AB49-7640-8F54-7F78C42352FC}"/>
    <dgm:cxn modelId="{3B02B597-88D1-1D40-9508-4DD5A8BFF0FE}" srcId="{6035B6C3-759E-E74C-9990-EA4E22F9922F}" destId="{1B3FBDD4-CE6C-2543-9D20-FE57C3E4A9B1}" srcOrd="3" destOrd="0" parTransId="{03AC2147-6947-9C47-A3CC-5A2600339E05}" sibTransId="{AA5E79F6-4490-CF4D-AC0D-2C5E23DC9DA2}"/>
    <dgm:cxn modelId="{A61619F4-0EC1-C244-B75A-8D43AE555CFF}" srcId="{6035B6C3-759E-E74C-9990-EA4E22F9922F}" destId="{F0C8B08E-D174-3D4E-856C-F0DFD50588F2}" srcOrd="1" destOrd="0" parTransId="{F0D11BB8-BB82-6E4B-A798-E337BCC02345}" sibTransId="{101DA0D9-121B-B047-8C70-048175158300}"/>
    <dgm:cxn modelId="{BC4D3AA9-8988-4940-A42C-33A11DCF7C2D}" type="presOf" srcId="{6035B6C3-759E-E74C-9990-EA4E22F9922F}" destId="{54B943E9-957A-A442-A398-95640DD7F078}" srcOrd="0" destOrd="0" presId="urn:microsoft.com/office/officeart/2005/8/layout/funnel1"/>
    <dgm:cxn modelId="{146D9D5F-5640-7048-8D6D-3097771EDAE9}" type="presOf" srcId="{F9098747-1BCC-1F4B-8DBD-8936945B80F7}" destId="{FE8CEF98-3DBC-AD46-A0FF-7A234583AC7C}" srcOrd="0" destOrd="0" presId="urn:microsoft.com/office/officeart/2005/8/layout/funnel1"/>
    <dgm:cxn modelId="{CA201F19-F836-294A-AF33-7DF680649DD5}" type="presOf" srcId="{1B3FBDD4-CE6C-2543-9D20-FE57C3E4A9B1}" destId="{FEF0BE18-C32A-E143-B4FC-67DFC9F5024E}" srcOrd="0" destOrd="0" presId="urn:microsoft.com/office/officeart/2005/8/layout/funnel1"/>
    <dgm:cxn modelId="{70BDFFD2-440F-6C4F-AEDC-9BBF7A8B8E2C}" type="presOf" srcId="{E4F55927-4E02-B148-8E96-2715A75AF748}" destId="{74206F85-8072-8944-9060-A2382DC21947}" srcOrd="0" destOrd="0" presId="urn:microsoft.com/office/officeart/2005/8/layout/funnel1"/>
    <dgm:cxn modelId="{6A103843-DF9D-3548-8187-0C9FDDD34CA0}" type="presOf" srcId="{F0C8B08E-D174-3D4E-856C-F0DFD50588F2}" destId="{B136D293-5C1B-FD4F-9BEC-FCA10A8D5648}" srcOrd="0" destOrd="0" presId="urn:microsoft.com/office/officeart/2005/8/layout/funnel1"/>
    <dgm:cxn modelId="{8E0CCCF8-9381-DF44-B8D2-32D1ADAB4458}" type="presParOf" srcId="{54B943E9-957A-A442-A398-95640DD7F078}" destId="{524EA30B-E6AF-4C4D-9597-C0D063DD6D4D}" srcOrd="0" destOrd="0" presId="urn:microsoft.com/office/officeart/2005/8/layout/funnel1"/>
    <dgm:cxn modelId="{47CA09EE-9787-454F-9B85-E1BE702ACD9F}" type="presParOf" srcId="{54B943E9-957A-A442-A398-95640DD7F078}" destId="{72DC177C-77BF-424F-9770-99F4560B740D}" srcOrd="1" destOrd="0" presId="urn:microsoft.com/office/officeart/2005/8/layout/funnel1"/>
    <dgm:cxn modelId="{E2E90302-2196-EF47-963B-AD256456FC42}" type="presParOf" srcId="{54B943E9-957A-A442-A398-95640DD7F078}" destId="{FEF0BE18-C32A-E143-B4FC-67DFC9F5024E}" srcOrd="2" destOrd="0" presId="urn:microsoft.com/office/officeart/2005/8/layout/funnel1"/>
    <dgm:cxn modelId="{8D43E14A-87FA-1A4B-81E3-3C9A81139192}" type="presParOf" srcId="{54B943E9-957A-A442-A398-95640DD7F078}" destId="{74206F85-8072-8944-9060-A2382DC21947}" srcOrd="3" destOrd="0" presId="urn:microsoft.com/office/officeart/2005/8/layout/funnel1"/>
    <dgm:cxn modelId="{929A2491-2B8D-FA40-8632-3F6B588AD4AF}" type="presParOf" srcId="{54B943E9-957A-A442-A398-95640DD7F078}" destId="{B136D293-5C1B-FD4F-9BEC-FCA10A8D5648}" srcOrd="4" destOrd="0" presId="urn:microsoft.com/office/officeart/2005/8/layout/funnel1"/>
    <dgm:cxn modelId="{9E836C51-F78E-BC42-813C-662A3A4270C6}" type="presParOf" srcId="{54B943E9-957A-A442-A398-95640DD7F078}" destId="{FE8CEF98-3DBC-AD46-A0FF-7A234583AC7C}" srcOrd="5" destOrd="0" presId="urn:microsoft.com/office/officeart/2005/8/layout/funnel1"/>
    <dgm:cxn modelId="{92709FA6-2AB1-0E4A-BB6B-1FBF5935B172}" type="presParOf" srcId="{54B943E9-957A-A442-A398-95640DD7F078}" destId="{7D8C31B8-0791-4A4E-A2D1-17D1CE56FB87}" srcOrd="6" destOrd="0" presId="urn:microsoft.com/office/officeart/2005/8/layout/funnel1"/>
  </dgm:cxnLst>
  <dgm:bg/>
  <dgm:whole/>
</dgm:dataModel>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C680CF-2357-1D4F-9F0C-2336C1CD55E0}" type="datetimeFigureOut">
              <a:rPr lang="en-US" smtClean="0"/>
              <a:pPr/>
              <a:t>5/28/12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2CF6DF-2B6D-5246-973C-14A0ED8A22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Germany and UK licensing from mechanical rights societies is mandatory while in US the choice is left to the copyright owner</a:t>
            </a:r>
          </a:p>
          <a:p>
            <a:r>
              <a:rPr lang="en-US" dirty="0" smtClean="0"/>
              <a:t>Songwriter collects these royalties from record sales plus performance royalties</a:t>
            </a:r>
          </a:p>
          <a:p>
            <a:r>
              <a:rPr lang="en-US" dirty="0" smtClean="0"/>
              <a:t>Usually have compulsory licenses</a:t>
            </a:r>
          </a:p>
          <a:p>
            <a:endParaRPr lang="en-US" dirty="0"/>
          </a:p>
        </p:txBody>
      </p:sp>
      <p:sp>
        <p:nvSpPr>
          <p:cNvPr id="4" name="Slide Number Placeholder 3"/>
          <p:cNvSpPr>
            <a:spLocks noGrp="1"/>
          </p:cNvSpPr>
          <p:nvPr>
            <p:ph type="sldNum" sz="quarter" idx="10"/>
          </p:nvPr>
        </p:nvSpPr>
        <p:spPr/>
        <p:txBody>
          <a:bodyPr/>
          <a:lstStyle/>
          <a:p>
            <a:fld id="{4F2CF6DF-2B6D-5246-973C-14A0ED8A221A}"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Congress</a:t>
            </a:r>
            <a:r>
              <a:rPr lang="en-US" baseline="0" dirty="0" smtClean="0"/>
              <a:t> </a:t>
            </a:r>
            <a:r>
              <a:rPr lang="en-US" baseline="0" dirty="0" err="1" smtClean="0"/>
              <a:t>est</a:t>
            </a:r>
            <a:r>
              <a:rPr lang="en-US" baseline="0" dirty="0" smtClean="0"/>
              <a:t> procedures to facilitate voluntary negotiation of rates and terms including a provision authorizing (</a:t>
            </a:r>
            <a:r>
              <a:rPr lang="en-US" baseline="0" dirty="0" err="1" smtClean="0"/>
              <a:t>c</a:t>
            </a:r>
            <a:r>
              <a:rPr lang="en-US" baseline="0" dirty="0" smtClean="0"/>
              <a:t>) owners and services to designate common agents on a non-exclusive basis, as well as to pay, to collect, and to distribute royalties, and a provision granting antitrust immunity for such actions.  This lead to the creation of </a:t>
            </a:r>
            <a:r>
              <a:rPr lang="en-US" baseline="0" dirty="0" err="1" smtClean="0"/>
              <a:t>SoundExchange</a:t>
            </a:r>
            <a:r>
              <a:rPr lang="en-US" baseline="0" dirty="0" smtClean="0"/>
              <a:t> – the independent, nonprofit performance rights organization that is designated by the US (</a:t>
            </a:r>
            <a:r>
              <a:rPr lang="en-US" baseline="0" dirty="0" err="1" smtClean="0"/>
              <a:t>c</a:t>
            </a:r>
            <a:r>
              <a:rPr lang="en-US" baseline="0" dirty="0" smtClean="0"/>
              <a:t>) office to collect and distribute digital performance royalties for all digital audio transmissions of sound recordings, as well as to participate in rate-setting procedures.</a:t>
            </a:r>
          </a:p>
          <a:p>
            <a:endParaRPr lang="en-US" baseline="0" dirty="0" smtClean="0"/>
          </a:p>
          <a:p>
            <a:r>
              <a:rPr lang="en-US" dirty="0" err="1" smtClean="0"/>
              <a:t>SoundExchange</a:t>
            </a:r>
            <a:r>
              <a:rPr lang="en-US" dirty="0" smtClean="0"/>
              <a:t> exists to administer statutory licenses for sound recording copyrights, primarily through the collection and distribution of royalties for sound recording performances occurring under the jurisdiction of U.S. law</a:t>
            </a:r>
            <a:endParaRPr lang="en-US" baseline="0" dirty="0" smtClean="0"/>
          </a:p>
          <a:p>
            <a:endParaRPr lang="en-US" baseline="0" dirty="0" smtClean="0"/>
          </a:p>
          <a:p>
            <a:r>
              <a:rPr lang="en-US" baseline="0" dirty="0" smtClean="0"/>
              <a:t>If rate can’t be found then the Copyright Arbitration Panel (CARP) can set rate by using these factors: (1) to maximize the availability to creative works to the public; (2) to afford the (</a:t>
            </a:r>
            <a:r>
              <a:rPr lang="en-US" baseline="0" dirty="0" err="1" smtClean="0"/>
              <a:t>c</a:t>
            </a:r>
            <a:r>
              <a:rPr lang="en-US" baseline="0" dirty="0" smtClean="0"/>
              <a:t>) owner of a fair return for his or her creative work and the (</a:t>
            </a:r>
            <a:r>
              <a:rPr lang="en-US" baseline="0" dirty="0" err="1" smtClean="0"/>
              <a:t>c</a:t>
            </a:r>
            <a:r>
              <a:rPr lang="en-US" baseline="0" dirty="0" smtClean="0"/>
              <a:t>) user a fair income under existing economic conditions: (3) to reflect the relative roles of the (</a:t>
            </a:r>
            <a:r>
              <a:rPr lang="en-US" baseline="0" dirty="0" err="1" smtClean="0"/>
              <a:t>c</a:t>
            </a:r>
            <a:r>
              <a:rPr lang="en-US" baseline="0" dirty="0" smtClean="0"/>
              <a:t>) owner and (</a:t>
            </a:r>
            <a:r>
              <a:rPr lang="en-US" baseline="0" dirty="0" err="1" smtClean="0"/>
              <a:t>c</a:t>
            </a:r>
            <a:r>
              <a:rPr lang="en-US" baseline="0" dirty="0" smtClean="0"/>
              <a:t>) user in the product made available to the public </a:t>
            </a:r>
            <a:r>
              <a:rPr lang="en-US" baseline="0" dirty="0" err="1" smtClean="0"/>
              <a:t>w</a:t>
            </a:r>
            <a:r>
              <a:rPr lang="en-US" baseline="0" dirty="0" smtClean="0"/>
              <a:t>/ respect to relative creative contribution, technological contribution, capital investment, cost, risk, and contribution to the opening of new markets for creative expression and media for their communication; and (4) to minimize any disruptive impact on the structure of the industries involved and on generally prevailing industry practice. – CARP was phased out in 2004 for the new system.</a:t>
            </a:r>
          </a:p>
          <a:p>
            <a:endParaRPr lang="en-US" baseline="0" dirty="0" smtClean="0"/>
          </a:p>
          <a:p>
            <a:r>
              <a:rPr lang="en-US" baseline="0" dirty="0" smtClean="0"/>
              <a:t>Librarian of Congress get final say and can create the rates on their own.</a:t>
            </a:r>
            <a:endParaRPr lang="en-US" dirty="0"/>
          </a:p>
        </p:txBody>
      </p:sp>
      <p:sp>
        <p:nvSpPr>
          <p:cNvPr id="4" name="Slide Number Placeholder 3"/>
          <p:cNvSpPr>
            <a:spLocks noGrp="1"/>
          </p:cNvSpPr>
          <p:nvPr>
            <p:ph type="sldNum" sz="quarter" idx="10"/>
          </p:nvPr>
        </p:nvSpPr>
        <p:spPr/>
        <p:txBody>
          <a:bodyPr/>
          <a:lstStyle/>
          <a:p>
            <a:fld id="{4F2CF6DF-2B6D-5246-973C-14A0ED8A221A}" type="slidenum">
              <a:rPr lang="en-US" smtClean="0"/>
              <a:pPr/>
              <a:t>18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countries with monopolies, it is good for the performers since the collection society represents all performers and gets to have a big say in setting royalty rates.  While there is arbitration, it is unlikely that the monopoly will lose since there is a presumption in their favor.  And in countries w/o a monopoly, competition will help keep prices at a competitive level.  Many of these organizations are granted monopoly or quasi-monopoly by their respective governments and are required to act in the best interest of their clients.</a:t>
            </a:r>
            <a:endParaRPr lang="en-US" dirty="0"/>
          </a:p>
        </p:txBody>
      </p:sp>
      <p:sp>
        <p:nvSpPr>
          <p:cNvPr id="4" name="Slide Number Placeholder 3"/>
          <p:cNvSpPr>
            <a:spLocks noGrp="1"/>
          </p:cNvSpPr>
          <p:nvPr>
            <p:ph type="sldNum" sz="quarter" idx="10"/>
          </p:nvPr>
        </p:nvSpPr>
        <p:spPr/>
        <p:txBody>
          <a:bodyPr/>
          <a:lstStyle/>
          <a:p>
            <a:fld id="{4F2CF6DF-2B6D-5246-973C-14A0ED8A221A}" type="slidenum">
              <a:rPr lang="en-US" smtClean="0"/>
              <a:pPr/>
              <a:t>19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Collection</a:t>
            </a:r>
            <a:r>
              <a:rPr lang="en-US" baseline="0" dirty="0" smtClean="0"/>
              <a:t> societies are territorial mostly </a:t>
            </a:r>
            <a:r>
              <a:rPr lang="en-US" baseline="0" dirty="0" err="1" smtClean="0"/>
              <a:t>b/c</a:t>
            </a:r>
            <a:r>
              <a:rPr lang="en-US" baseline="0" dirty="0" smtClean="0"/>
              <a:t> laws are territorial</a:t>
            </a:r>
            <a:endParaRPr lang="en-US" dirty="0"/>
          </a:p>
        </p:txBody>
      </p:sp>
      <p:sp>
        <p:nvSpPr>
          <p:cNvPr id="4" name="Slide Number Placeholder 3"/>
          <p:cNvSpPr>
            <a:spLocks noGrp="1"/>
          </p:cNvSpPr>
          <p:nvPr>
            <p:ph type="sldNum" sz="quarter" idx="10"/>
          </p:nvPr>
        </p:nvSpPr>
        <p:spPr/>
        <p:txBody>
          <a:bodyPr/>
          <a:lstStyle/>
          <a:p>
            <a:fld id="{4F2CF6DF-2B6D-5246-973C-14A0ED8A221A}" type="slidenum">
              <a:rPr lang="en-US" smtClean="0"/>
              <a:pPr/>
              <a:t>20</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Currently</a:t>
            </a:r>
            <a:r>
              <a:rPr lang="en-US" baseline="0" dirty="0" smtClean="0"/>
              <a:t> artists and labels must register their works </a:t>
            </a:r>
            <a:r>
              <a:rPr lang="en-US" baseline="0" dirty="0" err="1" smtClean="0"/>
              <a:t>w</a:t>
            </a:r>
            <a:r>
              <a:rPr lang="en-US" baseline="0" dirty="0" smtClean="0"/>
              <a:t>/ domestic entities in every nation that requires royalty payments for public performances.  This is time intensive work on the front-end </a:t>
            </a:r>
            <a:r>
              <a:rPr lang="en-US" baseline="0" dirty="0" err="1" smtClean="0"/>
              <a:t>b/c</a:t>
            </a:r>
            <a:r>
              <a:rPr lang="en-US" baseline="0" dirty="0" smtClean="0"/>
              <a:t> artists and labels must file contact info., tax forms, and repertories </a:t>
            </a:r>
            <a:r>
              <a:rPr lang="en-US" baseline="0" dirty="0" err="1" smtClean="0"/>
              <a:t>w</a:t>
            </a:r>
            <a:r>
              <a:rPr lang="en-US" baseline="0" dirty="0" smtClean="0"/>
              <a:t>/ each entity.  And the back-end they must collect statements and payments from numerous collection agencies.  Not to mention monitoring performances in all the countries.</a:t>
            </a:r>
          </a:p>
          <a:p>
            <a:endParaRPr lang="en-US" baseline="0" dirty="0" smtClean="0"/>
          </a:p>
          <a:p>
            <a:r>
              <a:rPr lang="en-US" baseline="0" dirty="0" smtClean="0"/>
              <a:t>One int’l collection agency saves users significant time and money and eliminates historical territorial concerns for internet use.</a:t>
            </a:r>
            <a:endParaRPr lang="en-US" dirty="0"/>
          </a:p>
        </p:txBody>
      </p:sp>
      <p:sp>
        <p:nvSpPr>
          <p:cNvPr id="4" name="Slide Number Placeholder 3"/>
          <p:cNvSpPr>
            <a:spLocks noGrp="1"/>
          </p:cNvSpPr>
          <p:nvPr>
            <p:ph type="sldNum" sz="quarter" idx="10"/>
          </p:nvPr>
        </p:nvSpPr>
        <p:spPr/>
        <p:txBody>
          <a:bodyPr/>
          <a:lstStyle/>
          <a:p>
            <a:fld id="{4F2CF6DF-2B6D-5246-973C-14A0ED8A221A}" type="slidenum">
              <a:rPr lang="en-US" smtClean="0"/>
              <a:pPr/>
              <a:t>21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Can be difficult to determine the country of destination or</a:t>
            </a:r>
            <a:r>
              <a:rPr lang="en-US" baseline="0" dirty="0" smtClean="0"/>
              <a:t> origin with internet downloads.  People can access the internet anonymously and can provide simply an email address or lie making their information unreliable.  Other methods like using credit card info., by ISP, or require for registration are also unreliable </a:t>
            </a:r>
            <a:r>
              <a:rPr lang="en-US" baseline="0" dirty="0" err="1" smtClean="0"/>
              <a:t>b/c</a:t>
            </a:r>
            <a:r>
              <a:rPr lang="en-US" baseline="0" dirty="0" smtClean="0"/>
              <a:t> none guarantee the accuracy of the info. provided.  </a:t>
            </a:r>
          </a:p>
          <a:p>
            <a:endParaRPr lang="en-US" baseline="0" dirty="0" smtClean="0"/>
          </a:p>
          <a:p>
            <a:r>
              <a:rPr lang="en-US" baseline="0" dirty="0" smtClean="0"/>
              <a:t>Country of destination – charge rates based on location of listener, not broadcaster (used by IFPI Model Reciprocal Agreement)</a:t>
            </a:r>
          </a:p>
          <a:p>
            <a:r>
              <a:rPr lang="en-US" baseline="0" dirty="0" smtClean="0"/>
              <a:t>Country of origin – based on broadcaster</a:t>
            </a:r>
          </a:p>
          <a:p>
            <a:endParaRPr lang="en-US" baseline="0" dirty="0" smtClean="0"/>
          </a:p>
          <a:p>
            <a:r>
              <a:rPr lang="en-US" baseline="0" dirty="0" smtClean="0"/>
              <a:t>IFPI – International Federation of Phonographic Industry</a:t>
            </a:r>
          </a:p>
          <a:p>
            <a:endParaRPr lang="en-US" baseline="0" dirty="0" smtClean="0"/>
          </a:p>
          <a:p>
            <a:r>
              <a:rPr lang="en-US" baseline="0" dirty="0" smtClean="0"/>
              <a:t>Big music publishers can have their overseas subsidiary collect the mechanical royalty (which are often higher than US) while smaller publishers do not have the financial ability to do the same.</a:t>
            </a:r>
            <a:endParaRPr lang="en-US" dirty="0"/>
          </a:p>
        </p:txBody>
      </p:sp>
      <p:sp>
        <p:nvSpPr>
          <p:cNvPr id="4" name="Slide Number Placeholder 3"/>
          <p:cNvSpPr>
            <a:spLocks noGrp="1"/>
          </p:cNvSpPr>
          <p:nvPr>
            <p:ph type="sldNum" sz="quarter" idx="10"/>
          </p:nvPr>
        </p:nvSpPr>
        <p:spPr/>
        <p:txBody>
          <a:bodyPr/>
          <a:lstStyle/>
          <a:p>
            <a:fld id="{4F2CF6DF-2B6D-5246-973C-14A0ED8A221A}" type="slidenum">
              <a:rPr lang="en-US" smtClean="0"/>
              <a:pPr/>
              <a:t>23</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Licensing rates can be set as an aggregate rate based on current tariffs, advertising revenues, and consumer buying power.  This aggregate rate could</a:t>
            </a:r>
            <a:r>
              <a:rPr lang="en-US" baseline="0" dirty="0" smtClean="0"/>
              <a:t> be set based on the aforementioned rates negotiated by </a:t>
            </a:r>
            <a:r>
              <a:rPr lang="en-US" baseline="0" dirty="0" err="1" smtClean="0"/>
              <a:t>SoundExchange</a:t>
            </a:r>
            <a:r>
              <a:rPr lang="en-US" baseline="0" dirty="0" smtClean="0"/>
              <a:t>, with adjustments to accommodate to other developed nations.  And </a:t>
            </a:r>
            <a:r>
              <a:rPr lang="en-US" baseline="0" dirty="0" err="1" smtClean="0"/>
              <a:t>ind’l</a:t>
            </a:r>
            <a:r>
              <a:rPr lang="en-US" baseline="0" dirty="0" smtClean="0"/>
              <a:t> disapproving of the per performance rate could select a (negotiated) percentage of revenue rate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err="1" smtClean="0"/>
              <a:t>LDCs</a:t>
            </a:r>
            <a:r>
              <a:rPr lang="en-US" baseline="0" dirty="0" smtClean="0"/>
              <a:t> – UN sets criteria for LDC, and WIPO uses such a system of separating developed nations and </a:t>
            </a:r>
            <a:r>
              <a:rPr lang="en-US" baseline="0" dirty="0" err="1" smtClean="0"/>
              <a:t>LDCs</a:t>
            </a:r>
            <a:r>
              <a:rPr lang="en-US" baseline="0" dirty="0" smtClean="0"/>
              <a:t> in its furtherance of IP treaty ratification and enforcement</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	UN standards: (1) a low income, as measured by gross domestic product per capita; (2) weak human resources, as measured by a composite index of augmented physical quality of life index; and (3) a low level of economic diversification, as measured by the composite indexes of the economic diversification index – using these standards two distinct categories (or more if necessary) could be set and annually adjusted to accommodate the global market</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Creates six categories when combined with the entity categories each </a:t>
            </a:r>
            <a:r>
              <a:rPr lang="en-US" baseline="0" dirty="0" err="1" smtClean="0"/>
              <a:t>w</a:t>
            </a:r>
            <a:r>
              <a:rPr lang="en-US" baseline="0" dirty="0" smtClean="0"/>
              <a:t>/ a choice of per performance or percentage of revenue based fees </a:t>
            </a:r>
            <a:endParaRPr lang="en-US" dirty="0" smtClean="0"/>
          </a:p>
          <a:p>
            <a:endParaRPr lang="en-US" dirty="0"/>
          </a:p>
        </p:txBody>
      </p:sp>
      <p:sp>
        <p:nvSpPr>
          <p:cNvPr id="4" name="Slide Number Placeholder 3"/>
          <p:cNvSpPr>
            <a:spLocks noGrp="1"/>
          </p:cNvSpPr>
          <p:nvPr>
            <p:ph type="sldNum" sz="quarter" idx="10"/>
          </p:nvPr>
        </p:nvSpPr>
        <p:spPr/>
        <p:txBody>
          <a:bodyPr/>
          <a:lstStyle/>
          <a:p>
            <a:fld id="{4F2CF6DF-2B6D-5246-973C-14A0ED8A221A}" type="slidenum">
              <a:rPr lang="en-US" smtClean="0"/>
              <a:pPr/>
              <a:t>24</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 larger commercial,</a:t>
            </a:r>
            <a:r>
              <a:rPr lang="en-US" baseline="0" dirty="0" smtClean="0"/>
              <a:t> small commercial, and non-commercial broadcaster groups – given choice of paying on a per performance basis or a percentage of revenues (or loss) basis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Creates six categories when combined with the country categories each </a:t>
            </a:r>
            <a:r>
              <a:rPr lang="en-US" baseline="0" dirty="0" err="1" smtClean="0"/>
              <a:t>w</a:t>
            </a:r>
            <a:r>
              <a:rPr lang="en-US" baseline="0" dirty="0" smtClean="0"/>
              <a:t>/ a choice of per performance or percentage of revenue based fees </a:t>
            </a:r>
            <a:endParaRPr lang="en-US" dirty="0" smtClean="0"/>
          </a:p>
          <a:p>
            <a:r>
              <a:rPr lang="en-US" dirty="0" smtClean="0"/>
              <a:t>Small and Non-Commercial Entities</a:t>
            </a:r>
          </a:p>
          <a:p>
            <a:r>
              <a:rPr lang="en-US" dirty="0" smtClean="0"/>
              <a:t>Can negotiate for other categories as needed</a:t>
            </a:r>
          </a:p>
          <a:p>
            <a:r>
              <a:rPr lang="en-US" dirty="0" smtClean="0"/>
              <a:t>Per Performance versus Percentage Rates</a:t>
            </a:r>
          </a:p>
          <a:p>
            <a:endParaRPr lang="en-US" dirty="0"/>
          </a:p>
        </p:txBody>
      </p:sp>
      <p:sp>
        <p:nvSpPr>
          <p:cNvPr id="4" name="Slide Number Placeholder 3"/>
          <p:cNvSpPr>
            <a:spLocks noGrp="1"/>
          </p:cNvSpPr>
          <p:nvPr>
            <p:ph type="sldNum" sz="quarter" idx="10"/>
          </p:nvPr>
        </p:nvSpPr>
        <p:spPr/>
        <p:txBody>
          <a:bodyPr/>
          <a:lstStyle/>
          <a:p>
            <a:fld id="{4F2CF6DF-2B6D-5246-973C-14A0ED8A221A}" type="slidenum">
              <a:rPr lang="en-US" smtClean="0"/>
              <a:pPr/>
              <a:t>25</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Needs to allow broadcaster</a:t>
            </a:r>
            <a:r>
              <a:rPr lang="en-US" baseline="0" dirty="0" smtClean="0"/>
              <a:t>s to submit their play lists</a:t>
            </a:r>
          </a:p>
          <a:p>
            <a:r>
              <a:rPr lang="en-US" baseline="0" dirty="0" smtClean="0"/>
              <a:t>Generate invoices for payment</a:t>
            </a:r>
          </a:p>
          <a:p>
            <a:r>
              <a:rPr lang="en-US" baseline="0" dirty="0" smtClean="0"/>
              <a:t>Allow calculations of royalties based on the multi-tiered rate classifications</a:t>
            </a:r>
          </a:p>
          <a:p>
            <a:r>
              <a:rPr lang="en-US" baseline="0" dirty="0" smtClean="0"/>
              <a:t>Effectively divide royalty payments btw owed parties (performers and copyright owners)</a:t>
            </a:r>
          </a:p>
          <a:p>
            <a:r>
              <a:rPr lang="en-US" baseline="0" dirty="0" smtClean="0"/>
              <a:t>Allow for efficient database entry of necessary collection info. By the collection agency staff</a:t>
            </a:r>
          </a:p>
          <a:p>
            <a:endParaRPr lang="en-US" baseline="0" dirty="0" smtClean="0"/>
          </a:p>
          <a:p>
            <a:r>
              <a:rPr lang="en-US" baseline="0" dirty="0" smtClean="0"/>
              <a:t>Could submit info. electronically -  administrative efficiency; plus the huge amts of info makes this almost a necessity</a:t>
            </a:r>
          </a:p>
          <a:p>
            <a:r>
              <a:rPr lang="en-US" baseline="0" dirty="0" smtClean="0"/>
              <a:t>Musical tracking software, using watermarking and fingerprinting should aid in the tracking of such info</a:t>
            </a:r>
          </a:p>
          <a:p>
            <a:r>
              <a:rPr lang="en-US" baseline="0" dirty="0" smtClean="0"/>
              <a:t>	effectively and efficiently tracking play is crucial to fairly distributing royalties</a:t>
            </a:r>
          </a:p>
          <a:p>
            <a:endParaRPr lang="en-US" baseline="0" dirty="0" smtClean="0"/>
          </a:p>
          <a:p>
            <a:r>
              <a:rPr lang="en-US" baseline="0" dirty="0" smtClean="0"/>
              <a:t>Currently collection societies use in-depth sampling to track radio play, but with the internet we can track all play.  But the lack of standards, incompatible systems, inaccurate song info, the cost and complexity of in-house deployments, and the sheer volume of music transactions that need to be manages make this a challenging problem.</a:t>
            </a:r>
          </a:p>
          <a:p>
            <a:r>
              <a:rPr lang="en-US" baseline="0" dirty="0" smtClean="0"/>
              <a:t>Need a detailed global database to track licensing, payments, and distributions of royalties.  And royalties can be split btw band members, producers, record labels and their subsidiaries, and even the IRS.   </a:t>
            </a:r>
          </a:p>
          <a:p>
            <a:r>
              <a:rPr lang="en-US" baseline="0" dirty="0" smtClean="0"/>
              <a:t>The Digital Copyright Network (DCN): Germany (GEMA) and US (ASCAP and BMI) and UK (PRS and SACEM) are members – mission is to create a global network btw collecting societies </a:t>
            </a:r>
          </a:p>
          <a:p>
            <a:r>
              <a:rPr lang="en-US" baseline="0" dirty="0" smtClean="0"/>
              <a:t>	three goals: (1) creating an int’l document network; (2) providing for online registration; and (3) allowing on-line licensing</a:t>
            </a:r>
          </a:p>
          <a:p>
            <a:r>
              <a:rPr lang="en-US" baseline="0" dirty="0" smtClean="0"/>
              <a:t>	results are not public</a:t>
            </a:r>
            <a:endParaRPr lang="en-US" dirty="0"/>
          </a:p>
        </p:txBody>
      </p:sp>
      <p:sp>
        <p:nvSpPr>
          <p:cNvPr id="4" name="Slide Number Placeholder 3"/>
          <p:cNvSpPr>
            <a:spLocks noGrp="1"/>
          </p:cNvSpPr>
          <p:nvPr>
            <p:ph type="sldNum" sz="quarter" idx="10"/>
          </p:nvPr>
        </p:nvSpPr>
        <p:spPr/>
        <p:txBody>
          <a:bodyPr/>
          <a:lstStyle/>
          <a:p>
            <a:fld id="{4F2CF6DF-2B6D-5246-973C-14A0ED8A221A}" type="slidenum">
              <a:rPr lang="en-US" smtClean="0"/>
              <a:pPr/>
              <a:t>26</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Allowing countries</a:t>
            </a:r>
            <a:r>
              <a:rPr lang="en-US" baseline="0" dirty="0" smtClean="0"/>
              <a:t> to choose per performance or percentage rates helps prevent any attempts at anti-competitive price-fixing.  But the European Commission’s Directorate General of Competition and its European Court of Justice, both recognize the positive effect of allowing monopoly control of royalty collection.  And the US </a:t>
            </a:r>
            <a:r>
              <a:rPr lang="en-US" baseline="0" dirty="0" err="1" smtClean="0"/>
              <a:t>s.ct</a:t>
            </a:r>
            <a:r>
              <a:rPr lang="en-US" baseline="0" dirty="0" smtClean="0"/>
              <a:t> allowed BMI to continue as quasi-monopoly/collusion </a:t>
            </a:r>
            <a:r>
              <a:rPr lang="en-US" baseline="0" dirty="0" err="1" smtClean="0"/>
              <a:t>b/c</a:t>
            </a:r>
            <a:r>
              <a:rPr lang="en-US" baseline="0" dirty="0" smtClean="0"/>
              <a:t> of its benefits as a new market.</a:t>
            </a:r>
          </a:p>
          <a:p>
            <a:endParaRPr lang="en-US" baseline="0" dirty="0" smtClean="0"/>
          </a:p>
          <a:p>
            <a:r>
              <a:rPr lang="en-US" baseline="0" dirty="0" smtClean="0"/>
              <a:t>An int’l royalty collection agency would have a monopolistic hold on the market.  But a regulated monopoly may be the most efficient system for all interest parties.  And since current societies have monopoly or quasi-monopoly control of their markets it is silly to think of another system for the int’l society.  This acceptance of monopolistic societies revolves around a general belief that certain goods and services deserve public use, but private entities may not have the economic incentive to aid in such dissemination into the market w/o de jure or de facto protection as a territorial monopoly.</a:t>
            </a:r>
          </a:p>
          <a:p>
            <a:endParaRPr lang="en-US" baseline="0" dirty="0" smtClean="0"/>
          </a:p>
          <a:p>
            <a:r>
              <a:rPr lang="en-US" baseline="0" dirty="0" smtClean="0"/>
              <a:t>But the current system allows for competition btw the countries.  Any int’l system will need to take this into account.</a:t>
            </a:r>
          </a:p>
          <a:p>
            <a:r>
              <a:rPr lang="en-US" baseline="0" dirty="0" smtClean="0"/>
              <a:t>Potential structural support mechanisms: (1) establishing the entity as a NGO; (2) composing the collection society board of directors of a fair proportion of the different groups owed royalties and the different types of </a:t>
            </a:r>
            <a:r>
              <a:rPr lang="en-US" baseline="0" dirty="0" err="1" smtClean="0"/>
              <a:t>webcasters</a:t>
            </a:r>
            <a:r>
              <a:rPr lang="en-US" baseline="0" dirty="0" smtClean="0"/>
              <a:t>; (3) creating and oversight committee </a:t>
            </a:r>
            <a:r>
              <a:rPr lang="en-US" baseline="0" dirty="0" err="1" smtClean="0"/>
              <a:t>w</a:t>
            </a:r>
            <a:r>
              <a:rPr lang="en-US" baseline="0" dirty="0" smtClean="0"/>
              <a:t>/in WIPO; and (4) allowing for the protection of rights under national laws of member countries.</a:t>
            </a:r>
            <a:endParaRPr lang="en-US" dirty="0"/>
          </a:p>
        </p:txBody>
      </p:sp>
      <p:sp>
        <p:nvSpPr>
          <p:cNvPr id="4" name="Slide Number Placeholder 3"/>
          <p:cNvSpPr>
            <a:spLocks noGrp="1"/>
          </p:cNvSpPr>
          <p:nvPr>
            <p:ph type="sldNum" sz="quarter" idx="10"/>
          </p:nvPr>
        </p:nvSpPr>
        <p:spPr/>
        <p:txBody>
          <a:bodyPr/>
          <a:lstStyle/>
          <a:p>
            <a:fld id="{4F2CF6DF-2B6D-5246-973C-14A0ED8A221A}" type="slidenum">
              <a:rPr lang="en-US" smtClean="0"/>
              <a:pPr/>
              <a:t>27</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FNC: have narrowed the protection afforded</a:t>
            </a:r>
            <a:r>
              <a:rPr lang="en-US" baseline="0" dirty="0" smtClean="0"/>
              <a:t> (</a:t>
            </a:r>
            <a:r>
              <a:rPr lang="en-US" baseline="0" dirty="0" err="1" smtClean="0"/>
              <a:t>c</a:t>
            </a:r>
            <a:r>
              <a:rPr lang="en-US" baseline="0" dirty="0" smtClean="0"/>
              <a:t>) owners in US courts for conduct that occurred abroad</a:t>
            </a:r>
          </a:p>
          <a:p>
            <a:r>
              <a:rPr lang="en-US" baseline="0" dirty="0" smtClean="0"/>
              <a:t>Could set  up a int’l IP court that settles matters over </a:t>
            </a:r>
            <a:r>
              <a:rPr lang="en-US" baseline="0" dirty="0" err="1" smtClean="0"/>
              <a:t>Skype</a:t>
            </a:r>
            <a:endParaRPr lang="en-US" baseline="0" dirty="0" smtClean="0"/>
          </a:p>
          <a:p>
            <a:endParaRPr lang="en-US" baseline="0" dirty="0" smtClean="0"/>
          </a:p>
          <a:p>
            <a:r>
              <a:rPr lang="en-US" baseline="0" dirty="0" smtClean="0"/>
              <a:t>The int’l collecting society could be a make up of each country (like the UN) that would allow for input for all participating countries.  Since all would have say in setting rates, they would all have say in enforcement of rates</a:t>
            </a:r>
            <a:endParaRPr lang="en-US" dirty="0"/>
          </a:p>
        </p:txBody>
      </p:sp>
      <p:sp>
        <p:nvSpPr>
          <p:cNvPr id="4" name="Slide Number Placeholder 3"/>
          <p:cNvSpPr>
            <a:spLocks noGrp="1"/>
          </p:cNvSpPr>
          <p:nvPr>
            <p:ph type="sldNum" sz="quarter" idx="10"/>
          </p:nvPr>
        </p:nvSpPr>
        <p:spPr/>
        <p:txBody>
          <a:bodyPr/>
          <a:lstStyle/>
          <a:p>
            <a:fld id="{4F2CF6DF-2B6D-5246-973C-14A0ED8A221A}" type="slidenum">
              <a:rPr lang="en-US" smtClean="0"/>
              <a:pPr/>
              <a:t>28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Performers need to join performing rights society in order to easily collect their royalties</a:t>
            </a:r>
          </a:p>
          <a:p>
            <a:r>
              <a:rPr lang="en-US" dirty="0" smtClean="0"/>
              <a:t>Songwriters collect from airplay while performers only collect after album recoups its budget</a:t>
            </a:r>
          </a:p>
          <a:p>
            <a:r>
              <a:rPr lang="en-US" dirty="0" smtClean="0"/>
              <a:t>Can have compulsory or individual negotiations</a:t>
            </a:r>
          </a:p>
          <a:p>
            <a:endParaRPr lang="en-US" dirty="0"/>
          </a:p>
        </p:txBody>
      </p:sp>
      <p:sp>
        <p:nvSpPr>
          <p:cNvPr id="4" name="Slide Number Placeholder 3"/>
          <p:cNvSpPr>
            <a:spLocks noGrp="1"/>
          </p:cNvSpPr>
          <p:nvPr>
            <p:ph type="sldNum" sz="quarter" idx="10"/>
          </p:nvPr>
        </p:nvSpPr>
        <p:spPr/>
        <p:txBody>
          <a:bodyPr/>
          <a:lstStyle/>
          <a:p>
            <a:fld id="{4F2CF6DF-2B6D-5246-973C-14A0ED8A221A}"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a:t>
            </a:r>
            <a:r>
              <a:rPr lang="en-US" baseline="0" dirty="0" smtClean="0"/>
              <a:t> GEMA has a monopoly they are required to deal with everyone </a:t>
            </a:r>
          </a:p>
          <a:p>
            <a:endParaRPr lang="en-US" baseline="0" dirty="0" smtClean="0"/>
          </a:p>
          <a:p>
            <a:r>
              <a:rPr lang="en-US" baseline="0" dirty="0" smtClean="0"/>
              <a:t>International and EU compulsory licenses</a:t>
            </a:r>
            <a:endParaRPr lang="en-US" dirty="0"/>
          </a:p>
        </p:txBody>
      </p:sp>
      <p:sp>
        <p:nvSpPr>
          <p:cNvPr id="4" name="Slide Number Placeholder 3"/>
          <p:cNvSpPr>
            <a:spLocks noGrp="1"/>
          </p:cNvSpPr>
          <p:nvPr>
            <p:ph type="sldNum" sz="quarter" idx="10"/>
          </p:nvPr>
        </p:nvSpPr>
        <p:spPr/>
        <p:txBody>
          <a:bodyPr/>
          <a:lstStyle/>
          <a:p>
            <a:fld id="{4F2CF6DF-2B6D-5246-973C-14A0ED8A221A}"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If a digital download is delivered to users in Germany, even if the server origin is located abroad, Germany’s mechanical rate should apply.</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 Germany, case law has established the so-called </a:t>
            </a:r>
            <a:r>
              <a:rPr lang="en-US" i="1" dirty="0" smtClean="0"/>
              <a:t>GEMA </a:t>
            </a:r>
            <a:r>
              <a:rPr lang="en-US" i="1" dirty="0" err="1" smtClean="0"/>
              <a:t>Vermutung</a:t>
            </a:r>
            <a:r>
              <a:rPr lang="en-US" dirty="0" smtClean="0"/>
              <a:t>, a presumption that works are managed by GEMA due to its monopoly position.</a:t>
            </a:r>
            <a:r>
              <a:rPr lang="en-US" baseline="30000" dirty="0" smtClean="0"/>
              <a:t> </a:t>
            </a:r>
            <a:r>
              <a:rPr lang="en-US" dirty="0" smtClean="0"/>
              <a:t> As such, in Germany the burden of proof is on the accused infringer that the work is not managed by GEMA.</a:t>
            </a:r>
          </a:p>
          <a:p>
            <a:endParaRPr lang="en-US" dirty="0"/>
          </a:p>
        </p:txBody>
      </p:sp>
      <p:sp>
        <p:nvSpPr>
          <p:cNvPr id="4" name="Slide Number Placeholder 3"/>
          <p:cNvSpPr>
            <a:spLocks noGrp="1"/>
          </p:cNvSpPr>
          <p:nvPr>
            <p:ph type="sldNum" sz="quarter" idx="10"/>
          </p:nvPr>
        </p:nvSpPr>
        <p:spPr/>
        <p:txBody>
          <a:bodyPr/>
          <a:lstStyle/>
          <a:p>
            <a:fld id="{4F2CF6DF-2B6D-5246-973C-14A0ED8A221A}"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 Arbitration Board under the Copyright Administration Law mediates disputes between collecting societies and users of copyright works. For example, the Board deals with disagreements between (GEMA) and concert organizers, discotheque operators, broadcasting organizations and producers of phonograms. </a:t>
            </a:r>
          </a:p>
          <a:p>
            <a:r>
              <a:rPr lang="en-US" dirty="0" smtClean="0"/>
              <a:t>The Board also deals with disputes between broadcasting organizations and cable network operators. Proceedings frequently relate to individual applicability and equitability of tariffs set up by collecting societies. </a:t>
            </a:r>
          </a:p>
          <a:p>
            <a:r>
              <a:rPr lang="en-US" dirty="0" smtClean="0"/>
              <a:t>The Arbitration Board strives to reach amicable arrangements between the parties. Where this goal is not already achieved in the course of the proceedings, for example by way of an amicable settlement, the Arbitration Board submits a settlement proposal to the parties. If this proposal is not contested, its effect is similar to a court judgment. The Arbitration Board is integrated in the organization of the German Patent and Trade Mark Office (DPMA). Yet it is an independent body and not identical with the DPMA as supervisory authority of the collecting societies.</a:t>
            </a:r>
          </a:p>
          <a:p>
            <a:endParaRPr lang="en-US" dirty="0" smtClean="0"/>
          </a:p>
          <a:p>
            <a:r>
              <a:rPr lang="en-US" dirty="0" smtClean="0"/>
              <a:t>A recent amendment of the </a:t>
            </a:r>
            <a:r>
              <a:rPr lang="en-US" i="1" dirty="0" err="1" smtClean="0"/>
              <a:t>Urhebergesetz</a:t>
            </a:r>
            <a:r>
              <a:rPr lang="en-US" dirty="0" smtClean="0"/>
              <a:t> (sec. 31a, included in 2008) has created the possibility to grant licenses for "unknown uses", i.e. permit use of works in media not known at the time the license is granted. Previously this had not been possible, so that even "unrestricted" licenses granted before the mid-1990s did not (and could not) include the right to use the work on the internet, which created considerable practical problems.</a:t>
            </a:r>
          </a:p>
          <a:p>
            <a:endParaRPr lang="en-US" dirty="0" smtClean="0"/>
          </a:p>
          <a:p>
            <a:r>
              <a:rPr lang="en-US" dirty="0" smtClean="0"/>
              <a:t>Collecting societies are subject to government supervision since they have a monopoly position and hold rights in trust.</a:t>
            </a:r>
          </a:p>
          <a:p>
            <a:endParaRPr lang="en-US" dirty="0"/>
          </a:p>
        </p:txBody>
      </p:sp>
      <p:sp>
        <p:nvSpPr>
          <p:cNvPr id="4" name="Slide Number Placeholder 3"/>
          <p:cNvSpPr>
            <a:spLocks noGrp="1"/>
          </p:cNvSpPr>
          <p:nvPr>
            <p:ph type="sldNum" sz="quarter" idx="10"/>
          </p:nvPr>
        </p:nvSpPr>
        <p:spPr/>
        <p:txBody>
          <a:bodyPr/>
          <a:lstStyle/>
          <a:p>
            <a:fld id="{4F2CF6DF-2B6D-5246-973C-14A0ED8A221A}"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Mechanical royalties set as percentage of published price to the dealer (PPD)</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 the United Kingdom, where tariffs for public performances of musical compositions and sound recordings are set through separate proceedings, the most recent tariff announced by the neighboring rights society (Phonographic Performances Ltd, or “PPL”) went into effect immediately, but was significantly reduced by the Copyright Tribunal five years later (after a lengthy administrative proceeding and an appeal to the High Court), necessitating refunds to the licensees of five years of overpayments</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Moral</a:t>
            </a:r>
            <a:r>
              <a:rPr lang="en-US" baseline="0" dirty="0" smtClean="0"/>
              <a:t> rights </a:t>
            </a:r>
            <a:r>
              <a:rPr lang="en-US" dirty="0" smtClean="0"/>
              <a:t>were introduced into UK law by the 1988 Act. They come from the alien civil law system, not from the common</a:t>
            </a:r>
            <a:r>
              <a:rPr lang="en-US" baseline="0" dirty="0" smtClean="0"/>
              <a:t> law </a:t>
            </a:r>
            <a:r>
              <a:rPr lang="en-US" dirty="0" smtClean="0"/>
              <a:t>tradition. The 1988 Act introduced moral rights for authors of literary, dramatic, musical and artistic works and the directors of films</a:t>
            </a:r>
          </a:p>
          <a:p>
            <a:endParaRPr lang="en-US" dirty="0"/>
          </a:p>
        </p:txBody>
      </p:sp>
      <p:sp>
        <p:nvSpPr>
          <p:cNvPr id="4" name="Slide Number Placeholder 3"/>
          <p:cNvSpPr>
            <a:spLocks noGrp="1"/>
          </p:cNvSpPr>
          <p:nvPr>
            <p:ph type="sldNum" sz="quarter" idx="10"/>
          </p:nvPr>
        </p:nvSpPr>
        <p:spPr/>
        <p:txBody>
          <a:bodyPr/>
          <a:lstStyle/>
          <a:p>
            <a:fld id="{4F2CF6DF-2B6D-5246-973C-14A0ED8A221A}"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main function of the Tribunal is to decide, where the parties cannot agree between themselves, the </a:t>
            </a:r>
            <a:r>
              <a:rPr lang="en-US" b="1" dirty="0" smtClean="0"/>
              <a:t>terms and conditions of </a:t>
            </a:r>
            <a:r>
              <a:rPr lang="en-US" b="1" dirty="0" err="1" smtClean="0"/>
              <a:t>licences</a:t>
            </a:r>
            <a:r>
              <a:rPr lang="en-US" dirty="0" smtClean="0"/>
              <a:t> offered by, or licensing schemes operated by, collective licensing bodies in the copyright and related rights area. It has the statutory task of conclusively establishing the facts of a case and of coming to a decision which is reasonable in the light of those facts. Its decisions are appealable to the High Court only on points of law. (Appeals on a point of law against decisions of the Tribunal in Scotland are to the Court of Session.)</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lvl="2"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Its principal task is adjudicating disputes between collective licensing agencies and persons (natural or legal) who feel they have been unfairly treated; for example if a license is refused, or is offered on terms which the person considers unreasonable</a:t>
            </a:r>
            <a:endParaRPr lang="en-US" dirty="0" smtClean="0"/>
          </a:p>
          <a:p>
            <a:endParaRPr lang="en-US" u="none" dirty="0" smtClean="0">
              <a:solidFill>
                <a:srgbClr val="000000"/>
              </a:solidFill>
            </a:endParaRPr>
          </a:p>
          <a:p>
            <a:r>
              <a:rPr lang="en-US" u="none" dirty="0" smtClean="0">
                <a:solidFill>
                  <a:srgbClr val="000000"/>
                </a:solidFill>
              </a:rPr>
              <a:t>The Act establishes the Copyright</a:t>
            </a:r>
            <a:r>
              <a:rPr lang="en-US" u="none" baseline="0" dirty="0" smtClean="0">
                <a:solidFill>
                  <a:srgbClr val="000000"/>
                </a:solidFill>
              </a:rPr>
              <a:t> Tribunal </a:t>
            </a:r>
            <a:r>
              <a:rPr lang="en-US" u="none" dirty="0" smtClean="0">
                <a:solidFill>
                  <a:srgbClr val="000000"/>
                </a:solidFill>
              </a:rPr>
              <a:t>as a continuation of the tribunal established under </a:t>
            </a:r>
            <a:r>
              <a:rPr lang="en-US" u="none" dirty="0" err="1" smtClean="0">
                <a:solidFill>
                  <a:srgbClr val="000000"/>
                </a:solidFill>
              </a:rPr>
              <a:t>s</a:t>
            </a:r>
            <a:r>
              <a:rPr lang="en-US" u="none" dirty="0" smtClean="0">
                <a:solidFill>
                  <a:srgbClr val="000000"/>
                </a:solidFill>
              </a:rPr>
              <a:t>. 23 of the 1956 Act (</a:t>
            </a:r>
            <a:r>
              <a:rPr lang="en-US" u="none" dirty="0" err="1" smtClean="0">
                <a:solidFill>
                  <a:srgbClr val="000000"/>
                </a:solidFill>
              </a:rPr>
              <a:t>s</a:t>
            </a:r>
            <a:r>
              <a:rPr lang="en-US" u="none" dirty="0" smtClean="0">
                <a:solidFill>
                  <a:srgbClr val="000000"/>
                </a:solidFill>
              </a:rPr>
              <a:t>. 145). The Tribunal is empowered (</a:t>
            </a:r>
            <a:r>
              <a:rPr lang="en-US" u="none" dirty="0" err="1" smtClean="0">
                <a:solidFill>
                  <a:srgbClr val="000000"/>
                </a:solidFill>
              </a:rPr>
              <a:t>s</a:t>
            </a:r>
            <a:r>
              <a:rPr lang="en-US" u="none" dirty="0" smtClean="0">
                <a:solidFill>
                  <a:srgbClr val="000000"/>
                </a:solidFill>
              </a:rPr>
              <a:t>. 149) to hear and determine proceedings concerning:</a:t>
            </a:r>
            <a:r>
              <a:rPr lang="en-US" u="none" baseline="0" dirty="0" smtClean="0">
                <a:solidFill>
                  <a:srgbClr val="000000"/>
                </a:solidFill>
              </a:rPr>
              <a:t> (1) </a:t>
            </a:r>
            <a:r>
              <a:rPr lang="en-US" u="none" dirty="0" smtClean="0">
                <a:solidFill>
                  <a:srgbClr val="000000"/>
                </a:solidFill>
              </a:rPr>
              <a:t>copyright licensing schemes;</a:t>
            </a:r>
            <a:r>
              <a:rPr lang="en-US" u="none" baseline="0" dirty="0" smtClean="0">
                <a:solidFill>
                  <a:srgbClr val="000000"/>
                </a:solidFill>
              </a:rPr>
              <a:t> (2) </a:t>
            </a:r>
            <a:r>
              <a:rPr lang="en-US" u="none" dirty="0" smtClean="0">
                <a:solidFill>
                  <a:srgbClr val="000000"/>
                </a:solidFill>
              </a:rPr>
              <a:t>royalties for rental of sound recordings, films or computer programs;</a:t>
            </a:r>
            <a:r>
              <a:rPr lang="en-US" u="none" baseline="0" dirty="0" smtClean="0">
                <a:solidFill>
                  <a:srgbClr val="000000"/>
                </a:solidFill>
              </a:rPr>
              <a:t> (3) </a:t>
            </a:r>
            <a:r>
              <a:rPr lang="en-US" u="none" dirty="0" smtClean="0">
                <a:solidFill>
                  <a:srgbClr val="000000"/>
                </a:solidFill>
              </a:rPr>
              <a:t>licenses made available as of right under </a:t>
            </a:r>
            <a:r>
              <a:rPr lang="en-US" u="none" dirty="0" err="1" smtClean="0">
                <a:solidFill>
                  <a:srgbClr val="000000"/>
                </a:solidFill>
              </a:rPr>
              <a:t>s</a:t>
            </a:r>
            <a:r>
              <a:rPr lang="en-US" u="none" dirty="0" smtClean="0">
                <a:solidFill>
                  <a:srgbClr val="000000"/>
                </a:solidFill>
              </a:rPr>
              <a:t>. 144 (powers of the Monopolies</a:t>
            </a:r>
            <a:r>
              <a:rPr lang="en-US" u="none" baseline="0" dirty="0" smtClean="0">
                <a:solidFill>
                  <a:srgbClr val="000000"/>
                </a:solidFill>
              </a:rPr>
              <a:t> and Mergers Commission</a:t>
            </a:r>
            <a:r>
              <a:rPr lang="en-US" u="none" dirty="0" smtClean="0">
                <a:solidFill>
                  <a:srgbClr val="000000"/>
                </a:solidFill>
              </a:rPr>
              <a:t>);</a:t>
            </a:r>
            <a:r>
              <a:rPr lang="en-US" u="none" baseline="0" dirty="0" smtClean="0">
                <a:solidFill>
                  <a:srgbClr val="000000"/>
                </a:solidFill>
              </a:rPr>
              <a:t> (4) </a:t>
            </a:r>
            <a:r>
              <a:rPr lang="en-US" u="none" dirty="0" smtClean="0">
                <a:solidFill>
                  <a:srgbClr val="000000"/>
                </a:solidFill>
              </a:rPr>
              <a:t>the refusal of a performer to give consent under his rights in performances;</a:t>
            </a:r>
            <a:r>
              <a:rPr lang="en-US" u="none" baseline="0" dirty="0" smtClean="0">
                <a:solidFill>
                  <a:srgbClr val="000000"/>
                </a:solidFill>
              </a:rPr>
              <a:t> (5) </a:t>
            </a:r>
            <a:r>
              <a:rPr lang="en-US" u="none" dirty="0" smtClean="0">
                <a:solidFill>
                  <a:srgbClr val="000000"/>
                </a:solidFill>
              </a:rPr>
              <a:t>royalties under the perpetual copyright of ”Peter Pan" (see below).</a:t>
            </a:r>
            <a:r>
              <a:rPr lang="en-US" u="none" baseline="0" dirty="0" smtClean="0">
                <a:solidFill>
                  <a:srgbClr val="000000"/>
                </a:solidFill>
              </a:rPr>
              <a:t>  </a:t>
            </a:r>
            <a:r>
              <a:rPr lang="en-US" u="none" dirty="0" smtClean="0">
                <a:solidFill>
                  <a:srgbClr val="000000"/>
                </a:solidFill>
              </a:rPr>
              <a:t>An appeal on any point of law lies to the High Court, or to the Court of Session under Scots Law.</a:t>
            </a:r>
          </a:p>
          <a:p>
            <a:endParaRPr lang="en-US" dirty="0"/>
          </a:p>
        </p:txBody>
      </p:sp>
      <p:sp>
        <p:nvSpPr>
          <p:cNvPr id="4" name="Slide Number Placeholder 3"/>
          <p:cNvSpPr>
            <a:spLocks noGrp="1"/>
          </p:cNvSpPr>
          <p:nvPr>
            <p:ph type="sldNum" sz="quarter" idx="10"/>
          </p:nvPr>
        </p:nvSpPr>
        <p:spPr/>
        <p:txBody>
          <a:bodyPr/>
          <a:lstStyle/>
          <a:p>
            <a:fld id="{4F2CF6DF-2B6D-5246-973C-14A0ED8A221A}" type="slidenum">
              <a:rPr lang="en-US" smtClean="0"/>
              <a:pPr/>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In the United Kingdom, the public performance tariffs for musical compositions and sound recordings are set independently by the respective </a:t>
            </a:r>
            <a:r>
              <a:rPr lang="en-US" dirty="0" err="1" smtClean="0"/>
              <a:t>PROs</a:t>
            </a:r>
            <a:r>
              <a:rPr lang="en-US" dirty="0" smtClean="0"/>
              <a:t>--PRS for the former and PPL for the latter--but each tariff may be reviewed by the Copyright Tribunal to determine whether it is “reasonable under the circumstances.”</a:t>
            </a:r>
            <a:r>
              <a:rPr lang="en-US" baseline="30000" dirty="0" smtClean="0"/>
              <a:t> </a:t>
            </a:r>
            <a:r>
              <a:rPr lang="en-US" dirty="0" smtClean="0"/>
              <a:t> The rate-setting methods used by the two </a:t>
            </a:r>
            <a:r>
              <a:rPr lang="en-US" dirty="0" err="1" smtClean="0"/>
              <a:t>PROs</a:t>
            </a:r>
            <a:r>
              <a:rPr lang="en-US" dirty="0" smtClean="0"/>
              <a:t> are completely different, making rate comparisons difficult.</a:t>
            </a:r>
            <a:r>
              <a:rPr lang="en-US" baseline="30000" dirty="0" smtClean="0"/>
              <a:t> </a:t>
            </a:r>
            <a:r>
              <a:rPr lang="en-US" dirty="0" smtClean="0"/>
              <a:t> Because user groups have not disclosed the amounts they are actually paying under the two tariffs, it is impossible to state whether the “bottom line” figure is higher for the PRS tariff or the PPL tariff. The Copyright Tribunal considers the musical composition tariff to be a relevant comparator for determining whether a proposed sound recording tariff is reasonable.</a:t>
            </a:r>
            <a:r>
              <a:rPr lang="en-US" baseline="30000" dirty="0" smtClean="0"/>
              <a:t> </a:t>
            </a:r>
            <a:r>
              <a:rPr lang="en-US" baseline="0" dirty="0" smtClean="0"/>
              <a:t> </a:t>
            </a:r>
            <a:r>
              <a:rPr lang="en-US" dirty="0" smtClean="0"/>
              <a:t>The Copyright Tribunal has in fact considered the PRS tariff in determining whether a proposed PPL tariff is reasonable.</a:t>
            </a:r>
            <a:r>
              <a:rPr lang="en-US" baseline="0" dirty="0" smtClean="0"/>
              <a:t>  </a:t>
            </a:r>
            <a:r>
              <a:rPr lang="en-US" baseline="30000" dirty="0" smtClean="0"/>
              <a:t> </a:t>
            </a:r>
            <a:r>
              <a:rPr lang="en-US" dirty="0" smtClean="0"/>
              <a:t>In a recent proceeding, however, the Tribunal decided that the PRS tariff was a less relevant comparator than the previous PPL tariff, and therefore rejected most of the increase that PPL had proposed.</a:t>
            </a:r>
            <a:r>
              <a:rPr lang="en-US" baseline="0" dirty="0" smtClean="0"/>
              <a:t> </a:t>
            </a:r>
            <a:r>
              <a:rPr lang="en-US" dirty="0" smtClean="0"/>
              <a:t> The Tribunal's explanation of its reasoning leaves the impression that, despite the difficulty of drawing direct comparisons due to differing methodologies, the PRS tariff is indeed somewhat higher than the PPL tariff.</a:t>
            </a:r>
          </a:p>
          <a:p>
            <a:endParaRPr lang="en-US" dirty="0" smtClean="0"/>
          </a:p>
          <a:p>
            <a:r>
              <a:rPr lang="en-US" dirty="0" smtClean="0"/>
              <a:t>When a company wishes to use recorded performances which are subject to protection of the performance right, a compulsory license may be obtained from the Copyright Tribunal where the owner of performance rights cannot be identified or located. Under </a:t>
            </a:r>
            <a:r>
              <a:rPr lang="en-US" dirty="0" err="1" smtClean="0"/>
              <a:t>s</a:t>
            </a:r>
            <a:r>
              <a:rPr lang="en-US" dirty="0" smtClean="0"/>
              <a:t> 190 of the Copyright Designs and Patents Act UK, the Copyright Tribunal may give consent on behalf of rights owners to copy a recording of a performance where reasonable enquiries have not been successful in revealing the identity or the location of the rights owner. Reasonable enquiries will usually include ascertaining whether the Musicians’ Union and to the relevant collecting society, and the Copyright Tribunal may require further enquiries to persons or publishers whom it considers may have relevant information. </a:t>
            </a:r>
            <a:endParaRPr lang="en-US" dirty="0"/>
          </a:p>
        </p:txBody>
      </p:sp>
      <p:sp>
        <p:nvSpPr>
          <p:cNvPr id="4" name="Slide Number Placeholder 3"/>
          <p:cNvSpPr>
            <a:spLocks noGrp="1"/>
          </p:cNvSpPr>
          <p:nvPr>
            <p:ph type="sldNum" sz="quarter" idx="10"/>
          </p:nvPr>
        </p:nvSpPr>
        <p:spPr/>
        <p:txBody>
          <a:bodyPr/>
          <a:lstStyle/>
          <a:p>
            <a:fld id="{4F2CF6DF-2B6D-5246-973C-14A0ED8A221A}" type="slidenum">
              <a:rPr lang="en-US" smtClean="0"/>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Mechanical license:</a:t>
            </a:r>
            <a:r>
              <a:rPr lang="en-US" baseline="0" dirty="0" smtClean="0"/>
              <a:t> </a:t>
            </a:r>
            <a:r>
              <a:rPr lang="en-US" dirty="0" smtClean="0"/>
              <a:t>Calculated as set amount per unit (penny rate)</a:t>
            </a:r>
          </a:p>
          <a:p>
            <a:endParaRPr lang="en-US" dirty="0"/>
          </a:p>
        </p:txBody>
      </p:sp>
      <p:sp>
        <p:nvSpPr>
          <p:cNvPr id="4" name="Slide Number Placeholder 3"/>
          <p:cNvSpPr>
            <a:spLocks noGrp="1"/>
          </p:cNvSpPr>
          <p:nvPr>
            <p:ph type="sldNum" sz="quarter" idx="10"/>
          </p:nvPr>
        </p:nvSpPr>
        <p:spPr/>
        <p:txBody>
          <a:bodyPr/>
          <a:lstStyle/>
          <a:p>
            <a:fld id="{4F2CF6DF-2B6D-5246-973C-14A0ED8A221A}"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275B2C2-D9CA-954D-822C-E70466E38D23}" type="datetimeFigureOut">
              <a:rPr lang="en-US" smtClean="0"/>
              <a:pPr/>
              <a:t>5/28/12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DBFDC66-0022-2C41-814F-E257D7C0BA8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75B2C2-D9CA-954D-822C-E70466E38D23}" type="datetimeFigureOut">
              <a:rPr lang="en-US" smtClean="0"/>
              <a:pPr/>
              <a:t>5/28/12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FDC66-0022-2C41-814F-E257D7C0BA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75B2C2-D9CA-954D-822C-E70466E38D23}" type="datetimeFigureOut">
              <a:rPr lang="en-US" smtClean="0"/>
              <a:pPr/>
              <a:t>5/28/12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FDC66-0022-2C41-814F-E257D7C0BA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275B2C2-D9CA-954D-822C-E70466E38D23}" type="datetimeFigureOut">
              <a:rPr lang="en-US" smtClean="0"/>
              <a:pPr/>
              <a:t>5/28/12</a:t>
            </a:fld>
            <a:endParaRPr lang="en-US"/>
          </a:p>
        </p:txBody>
      </p:sp>
      <p:sp>
        <p:nvSpPr>
          <p:cNvPr id="9" name="Slide Number Placeholder 8"/>
          <p:cNvSpPr>
            <a:spLocks noGrp="1"/>
          </p:cNvSpPr>
          <p:nvPr>
            <p:ph type="sldNum" sz="quarter" idx="15"/>
          </p:nvPr>
        </p:nvSpPr>
        <p:spPr/>
        <p:txBody>
          <a:bodyPr rtlCol="0"/>
          <a:lstStyle/>
          <a:p>
            <a:fld id="{4DBFDC66-0022-2C41-814F-E257D7C0BA84}"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275B2C2-D9CA-954D-822C-E70466E38D23}" type="datetimeFigureOut">
              <a:rPr lang="en-US" smtClean="0"/>
              <a:pPr/>
              <a:t>5/28/12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DBFDC66-0022-2C41-814F-E257D7C0BA8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275B2C2-D9CA-954D-822C-E70466E38D23}" type="datetimeFigureOut">
              <a:rPr lang="en-US" smtClean="0"/>
              <a:pPr/>
              <a:t>5/28/12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FDC66-0022-2C41-814F-E257D7C0BA84}"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275B2C2-D9CA-954D-822C-E70466E38D23}" type="datetimeFigureOut">
              <a:rPr lang="en-US" smtClean="0"/>
              <a:pPr/>
              <a:t>5/28/12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BFDC66-0022-2C41-814F-E257D7C0BA84}"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275B2C2-D9CA-954D-822C-E70466E38D23}" type="datetimeFigureOut">
              <a:rPr lang="en-US" smtClean="0"/>
              <a:pPr/>
              <a:t>5/28/12</a:t>
            </a:fld>
            <a:endParaRPr lang="en-US"/>
          </a:p>
        </p:txBody>
      </p:sp>
      <p:sp>
        <p:nvSpPr>
          <p:cNvPr id="7" name="Slide Number Placeholder 6"/>
          <p:cNvSpPr>
            <a:spLocks noGrp="1"/>
          </p:cNvSpPr>
          <p:nvPr>
            <p:ph type="sldNum" sz="quarter" idx="11"/>
          </p:nvPr>
        </p:nvSpPr>
        <p:spPr/>
        <p:txBody>
          <a:bodyPr rtlCol="0"/>
          <a:lstStyle/>
          <a:p>
            <a:fld id="{4DBFDC66-0022-2C41-814F-E257D7C0BA84}"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75B2C2-D9CA-954D-822C-E70466E38D23}" type="datetimeFigureOut">
              <a:rPr lang="en-US" smtClean="0"/>
              <a:pPr/>
              <a:t>5/28/12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BFDC66-0022-2C41-814F-E257D7C0BA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275B2C2-D9CA-954D-822C-E70466E38D23}" type="datetimeFigureOut">
              <a:rPr lang="en-US" smtClean="0"/>
              <a:pPr/>
              <a:t>5/28/12</a:t>
            </a:fld>
            <a:endParaRPr lang="en-US"/>
          </a:p>
        </p:txBody>
      </p:sp>
      <p:sp>
        <p:nvSpPr>
          <p:cNvPr id="22" name="Slide Number Placeholder 21"/>
          <p:cNvSpPr>
            <a:spLocks noGrp="1"/>
          </p:cNvSpPr>
          <p:nvPr>
            <p:ph type="sldNum" sz="quarter" idx="15"/>
          </p:nvPr>
        </p:nvSpPr>
        <p:spPr/>
        <p:txBody>
          <a:bodyPr rtlCol="0"/>
          <a:lstStyle/>
          <a:p>
            <a:fld id="{4DBFDC66-0022-2C41-814F-E257D7C0BA84}"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275B2C2-D9CA-954D-822C-E70466E38D23}" type="datetimeFigureOut">
              <a:rPr lang="en-US" smtClean="0"/>
              <a:pPr/>
              <a:t>5/28/12</a:t>
            </a:fld>
            <a:endParaRPr lang="en-US"/>
          </a:p>
        </p:txBody>
      </p:sp>
      <p:sp>
        <p:nvSpPr>
          <p:cNvPr id="18" name="Slide Number Placeholder 17"/>
          <p:cNvSpPr>
            <a:spLocks noGrp="1"/>
          </p:cNvSpPr>
          <p:nvPr>
            <p:ph type="sldNum" sz="quarter" idx="11"/>
          </p:nvPr>
        </p:nvSpPr>
        <p:spPr/>
        <p:txBody>
          <a:bodyPr rtlCol="0"/>
          <a:lstStyle/>
          <a:p>
            <a:fld id="{4DBFDC66-0022-2C41-814F-E257D7C0BA84}"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275B2C2-D9CA-954D-822C-E70466E38D23}" type="datetimeFigureOut">
              <a:rPr lang="en-US" smtClean="0"/>
              <a:pPr/>
              <a:t>5/28/12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DBFDC66-0022-2C41-814F-E257D7C0BA8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4"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9.gi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6" Type="http://schemas.openxmlformats.org/officeDocument/2006/relationships/diagramColors" Target="../diagrams/colors1.xml"/><Relationship Id="rId4" Type="http://schemas.openxmlformats.org/officeDocument/2006/relationships/diagramLayout" Target="../diagrams/layout1.xml"/><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diagramData" Target="../diagrams/data1.xml"/><Relationship Id="rId5"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3" Type="http://schemas.openxmlformats.org/officeDocument/2006/relationships/image" Target="../media/image11.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3"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 Id="rId5"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3" Type="http://schemas.openxmlformats.org/officeDocument/2006/relationships/image" Target="../media/image8.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15438"/>
            <a:ext cx="6172200" cy="1894362"/>
          </a:xfrm>
        </p:spPr>
        <p:txBody>
          <a:bodyPr/>
          <a:lstStyle/>
          <a:p>
            <a:r>
              <a:rPr lang="en-US" dirty="0" smtClean="0"/>
              <a:t>Setting Copyright Royalties	</a:t>
            </a:r>
            <a:endParaRPr lang="en-US" dirty="0"/>
          </a:p>
        </p:txBody>
      </p:sp>
      <p:sp>
        <p:nvSpPr>
          <p:cNvPr id="3" name="Subtitle 2"/>
          <p:cNvSpPr>
            <a:spLocks noGrp="1"/>
          </p:cNvSpPr>
          <p:nvPr>
            <p:ph type="subTitle" idx="1"/>
          </p:nvPr>
        </p:nvSpPr>
        <p:spPr/>
        <p:txBody>
          <a:bodyPr/>
          <a:lstStyle/>
          <a:p>
            <a:r>
              <a:rPr lang="en-US" dirty="0" smtClean="0"/>
              <a:t>Nancy M. Livak, J.D. Candidate 2013</a:t>
            </a:r>
          </a:p>
          <a:p>
            <a:r>
              <a:rPr lang="en-US" dirty="0" smtClean="0"/>
              <a:t>University of Connecticut School of Law</a:t>
            </a:r>
            <a:endParaRPr lang="en-US" dirty="0"/>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Government Supervision of GEMA</a:t>
            </a:r>
            <a:endParaRPr lang="en-US" dirty="0"/>
          </a:p>
        </p:txBody>
      </p:sp>
      <p:sp>
        <p:nvSpPr>
          <p:cNvPr id="3" name="Content Placeholder 2"/>
          <p:cNvSpPr>
            <a:spLocks noGrp="1"/>
          </p:cNvSpPr>
          <p:nvPr>
            <p:ph sz="quarter" idx="1"/>
          </p:nvPr>
        </p:nvSpPr>
        <p:spPr/>
        <p:txBody>
          <a:bodyPr/>
          <a:lstStyle/>
          <a:p>
            <a:pPr>
              <a:spcAft>
                <a:spcPts val="600"/>
              </a:spcAft>
            </a:pPr>
            <a:r>
              <a:rPr lang="en-US" dirty="0" smtClean="0"/>
              <a:t>Copyright Administration Law</a:t>
            </a:r>
          </a:p>
          <a:p>
            <a:pPr>
              <a:spcAft>
                <a:spcPts val="600"/>
              </a:spcAft>
            </a:pPr>
            <a:r>
              <a:rPr lang="en-US" dirty="0" smtClean="0"/>
              <a:t>Arbitration Board</a:t>
            </a: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England</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English</a:t>
            </a:r>
            <a:r>
              <a:rPr lang="en-US" dirty="0" smtClean="0"/>
              <a:t> </a:t>
            </a:r>
            <a:r>
              <a:rPr lang="en-US" dirty="0" smtClean="0"/>
              <a:t>Law</a:t>
            </a:r>
            <a:endParaRPr lang="en-US" dirty="0"/>
          </a:p>
        </p:txBody>
      </p:sp>
      <p:sp>
        <p:nvSpPr>
          <p:cNvPr id="3" name="Content Placeholder 2"/>
          <p:cNvSpPr>
            <a:spLocks noGrp="1"/>
          </p:cNvSpPr>
          <p:nvPr>
            <p:ph sz="quarter" idx="1"/>
          </p:nvPr>
        </p:nvSpPr>
        <p:spPr/>
        <p:txBody>
          <a:bodyPr/>
          <a:lstStyle/>
          <a:p>
            <a:pPr>
              <a:spcAft>
                <a:spcPts val="600"/>
              </a:spcAft>
            </a:pPr>
            <a:r>
              <a:rPr lang="en-US" dirty="0" smtClean="0"/>
              <a:t>Started as an economical concept and later added </a:t>
            </a:r>
            <a:r>
              <a:rPr lang="en-US" dirty="0" smtClean="0"/>
              <a:t>protection </a:t>
            </a:r>
            <a:r>
              <a:rPr lang="en-US" dirty="0" smtClean="0"/>
              <a:t>for moral rights</a:t>
            </a:r>
          </a:p>
          <a:p>
            <a:pPr>
              <a:spcAft>
                <a:spcPts val="600"/>
              </a:spcAft>
            </a:pPr>
            <a:r>
              <a:rPr lang="en-US" dirty="0" smtClean="0"/>
              <a:t>Created Copyright Tribunal</a:t>
            </a:r>
          </a:p>
          <a:p>
            <a:pPr>
              <a:spcAft>
                <a:spcPts val="600"/>
              </a:spcAft>
            </a:pPr>
            <a:r>
              <a:rPr lang="en-US" dirty="0" smtClean="0"/>
              <a:t>Does not give monopoly to collection societies</a:t>
            </a:r>
          </a:p>
          <a:p>
            <a:pPr>
              <a:spcAft>
                <a:spcPts val="600"/>
              </a:spcAft>
            </a:pPr>
            <a:r>
              <a:rPr lang="en-US" dirty="0" smtClean="0"/>
              <a:t>Does not set statutory rates</a:t>
            </a:r>
          </a:p>
          <a:p>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PRS (MCPS) and PPL</a:t>
            </a:r>
            <a:endParaRPr lang="en-US" dirty="0"/>
          </a:p>
        </p:txBody>
      </p:sp>
      <p:sp>
        <p:nvSpPr>
          <p:cNvPr id="3" name="Content Placeholder 2"/>
          <p:cNvSpPr>
            <a:spLocks noGrp="1"/>
          </p:cNvSpPr>
          <p:nvPr>
            <p:ph sz="quarter" idx="1"/>
          </p:nvPr>
        </p:nvSpPr>
        <p:spPr/>
        <p:txBody>
          <a:bodyPr/>
          <a:lstStyle/>
          <a:p>
            <a:pPr>
              <a:spcAft>
                <a:spcPts val="600"/>
              </a:spcAft>
            </a:pPr>
            <a:r>
              <a:rPr lang="en-US" dirty="0" smtClean="0"/>
              <a:t>Each organization sets the rates for their respective deals</a:t>
            </a:r>
          </a:p>
          <a:p>
            <a:pPr>
              <a:spcAft>
                <a:spcPts val="600"/>
              </a:spcAft>
            </a:pPr>
            <a:r>
              <a:rPr lang="en-US" dirty="0" smtClean="0"/>
              <a:t>Mechanical royalties set as percentage of published price to the dealer (PPD)</a:t>
            </a:r>
          </a:p>
          <a:p>
            <a:pPr>
              <a:spcAft>
                <a:spcPts val="600"/>
              </a:spcAft>
            </a:pPr>
            <a:r>
              <a:rPr lang="en-US" dirty="0" smtClean="0"/>
              <a:t>Performance royalties set by number of performances</a:t>
            </a:r>
            <a:endParaRPr lang="en-US" dirty="0"/>
          </a:p>
        </p:txBody>
      </p:sp>
      <p:pic>
        <p:nvPicPr>
          <p:cNvPr id="4" name="Picture 3" descr="PPL,_UK_Logo.gif"/>
          <p:cNvPicPr>
            <a:picLocks noChangeAspect="1"/>
          </p:cNvPicPr>
          <p:nvPr/>
        </p:nvPicPr>
        <p:blipFill>
          <a:blip r:embed="rId3"/>
          <a:stretch>
            <a:fillRect/>
          </a:stretch>
        </p:blipFill>
        <p:spPr>
          <a:xfrm>
            <a:off x="1371600" y="4483100"/>
            <a:ext cx="2199390" cy="1765300"/>
          </a:xfrm>
          <a:prstGeom prst="rect">
            <a:avLst/>
          </a:prstGeom>
        </p:spPr>
      </p:pic>
      <p:pic>
        <p:nvPicPr>
          <p:cNvPr id="5" name="Picture 4" descr="prsformusiclogo.jpg"/>
          <p:cNvPicPr>
            <a:picLocks noChangeAspect="1"/>
          </p:cNvPicPr>
          <p:nvPr/>
        </p:nvPicPr>
        <p:blipFill>
          <a:blip r:embed="rId4"/>
          <a:stretch>
            <a:fillRect/>
          </a:stretch>
        </p:blipFill>
        <p:spPr>
          <a:xfrm>
            <a:off x="4724400" y="4253267"/>
            <a:ext cx="2590800" cy="2220686"/>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Government Oversight</a:t>
            </a:r>
            <a:endParaRPr lang="en-US" dirty="0"/>
          </a:p>
        </p:txBody>
      </p:sp>
      <p:sp>
        <p:nvSpPr>
          <p:cNvPr id="3" name="Content Placeholder 2"/>
          <p:cNvSpPr>
            <a:spLocks noGrp="1"/>
          </p:cNvSpPr>
          <p:nvPr>
            <p:ph sz="quarter" idx="1"/>
          </p:nvPr>
        </p:nvSpPr>
        <p:spPr/>
        <p:txBody>
          <a:bodyPr/>
          <a:lstStyle/>
          <a:p>
            <a:pPr>
              <a:spcAft>
                <a:spcPts val="600"/>
              </a:spcAft>
            </a:pPr>
            <a:r>
              <a:rPr lang="en-US" dirty="0" smtClean="0"/>
              <a:t>Copyright Tribunal</a:t>
            </a:r>
          </a:p>
          <a:p>
            <a:pPr>
              <a:spcAft>
                <a:spcPts val="600"/>
              </a:spcAft>
            </a:pPr>
            <a:r>
              <a:rPr lang="en-US" dirty="0" smtClean="0"/>
              <a:t>Joint Online License</a:t>
            </a: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United States</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United States Law</a:t>
            </a:r>
            <a:endParaRPr lang="en-US" dirty="0"/>
          </a:p>
        </p:txBody>
      </p:sp>
      <p:sp>
        <p:nvSpPr>
          <p:cNvPr id="3" name="Content Placeholder 2"/>
          <p:cNvSpPr>
            <a:spLocks noGrp="1"/>
          </p:cNvSpPr>
          <p:nvPr>
            <p:ph sz="quarter" idx="1"/>
          </p:nvPr>
        </p:nvSpPr>
        <p:spPr/>
        <p:txBody>
          <a:bodyPr/>
          <a:lstStyle/>
          <a:p>
            <a:pPr>
              <a:spcAft>
                <a:spcPts val="600"/>
              </a:spcAft>
            </a:pPr>
            <a:r>
              <a:rPr lang="en-US" dirty="0" smtClean="0"/>
              <a:t>Compulsory mechanical license with statutory rates</a:t>
            </a:r>
          </a:p>
          <a:p>
            <a:pPr>
              <a:spcAft>
                <a:spcPts val="600"/>
              </a:spcAft>
            </a:pPr>
            <a:r>
              <a:rPr lang="en-US" dirty="0" smtClean="0"/>
              <a:t>Gives monopoly to </a:t>
            </a:r>
            <a:r>
              <a:rPr lang="en-US" dirty="0" err="1" smtClean="0"/>
              <a:t>SoundExchange</a:t>
            </a:r>
            <a:r>
              <a:rPr lang="en-US" dirty="0" smtClean="0"/>
              <a:t> for digital transmissions</a:t>
            </a:r>
          </a:p>
          <a:p>
            <a:pPr>
              <a:spcAft>
                <a:spcPts val="600"/>
              </a:spcAft>
            </a:pPr>
            <a:r>
              <a:rPr lang="en-US" dirty="0" smtClean="0"/>
              <a:t>Does not include moral rights</a:t>
            </a:r>
          </a:p>
          <a:p>
            <a:pPr>
              <a:spcAft>
                <a:spcPts val="600"/>
              </a:spcAft>
            </a:pPr>
            <a:endParaRPr lang="en-US" dirty="0" smtClean="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Collection Societies</a:t>
            </a:r>
            <a:endParaRPr lang="en-US" dirty="0"/>
          </a:p>
        </p:txBody>
      </p:sp>
      <p:sp>
        <p:nvSpPr>
          <p:cNvPr id="3" name="Content Placeholder 2"/>
          <p:cNvSpPr>
            <a:spLocks noGrp="1"/>
          </p:cNvSpPr>
          <p:nvPr>
            <p:ph sz="quarter" idx="1"/>
          </p:nvPr>
        </p:nvSpPr>
        <p:spPr/>
        <p:txBody>
          <a:bodyPr/>
          <a:lstStyle/>
          <a:p>
            <a:pPr>
              <a:spcAft>
                <a:spcPts val="600"/>
              </a:spcAft>
            </a:pPr>
            <a:r>
              <a:rPr lang="en-US" dirty="0" smtClean="0"/>
              <a:t>ASCAP, BMI, SESAC, HFA</a:t>
            </a:r>
          </a:p>
          <a:p>
            <a:pPr>
              <a:spcAft>
                <a:spcPts val="600"/>
              </a:spcAft>
            </a:pPr>
            <a:r>
              <a:rPr lang="en-US" dirty="0" smtClean="0"/>
              <a:t>Government has not granted monopoly rights to any society except Sound Exchange</a:t>
            </a:r>
          </a:p>
          <a:p>
            <a:pPr>
              <a:spcAft>
                <a:spcPts val="600"/>
              </a:spcAft>
            </a:pPr>
            <a:r>
              <a:rPr lang="en-US" dirty="0" smtClean="0"/>
              <a:t>Mechanical licenses are set by statute</a:t>
            </a:r>
          </a:p>
          <a:p>
            <a:pPr>
              <a:spcAft>
                <a:spcPts val="600"/>
              </a:spcAft>
            </a:pPr>
            <a:r>
              <a:rPr lang="en-US" dirty="0" smtClean="0"/>
              <a:t>Performance licenses are set by the individual societies and based on number of performance</a:t>
            </a:r>
          </a:p>
          <a:p>
            <a:pPr>
              <a:spcAft>
                <a:spcPts val="600"/>
              </a:spcAft>
            </a:pPr>
            <a:r>
              <a:rPr lang="en-US" dirty="0" smtClean="0"/>
              <a:t>Copyright Arbitration Board</a:t>
            </a: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err="1" smtClean="0"/>
              <a:t>SoundExchange</a:t>
            </a:r>
            <a:endParaRPr lang="en-US" dirty="0"/>
          </a:p>
        </p:txBody>
      </p:sp>
      <p:sp>
        <p:nvSpPr>
          <p:cNvPr id="3" name="Content Placeholder 2"/>
          <p:cNvSpPr>
            <a:spLocks noGrp="1"/>
          </p:cNvSpPr>
          <p:nvPr>
            <p:ph sz="quarter" idx="1"/>
          </p:nvPr>
        </p:nvSpPr>
        <p:spPr/>
        <p:txBody>
          <a:bodyPr/>
          <a:lstStyle/>
          <a:p>
            <a:pPr>
              <a:spcAft>
                <a:spcPts val="600"/>
              </a:spcAft>
            </a:pPr>
            <a:r>
              <a:rPr lang="en-US" dirty="0" smtClean="0"/>
              <a:t>Collects and distributes royalties for all digital sound recordings </a:t>
            </a:r>
          </a:p>
          <a:p>
            <a:pPr>
              <a:spcAft>
                <a:spcPts val="600"/>
              </a:spcAft>
            </a:pPr>
            <a:r>
              <a:rPr lang="en-US" dirty="0" smtClean="0"/>
              <a:t>Created in development of digital sound recording rights protection</a:t>
            </a:r>
          </a:p>
          <a:p>
            <a:pPr>
              <a:spcAft>
                <a:spcPts val="600"/>
              </a:spcAft>
            </a:pPr>
            <a:r>
              <a:rPr lang="en-US" dirty="0" smtClean="0"/>
              <a:t>Participates in rate-setting procedures with other interested parties and the CRB</a:t>
            </a:r>
          </a:p>
          <a:p>
            <a:pPr lvl="2">
              <a:spcAft>
                <a:spcPts val="600"/>
              </a:spcAft>
            </a:pPr>
            <a:r>
              <a:rPr lang="en-US" dirty="0" smtClean="0"/>
              <a:t>resolved through arbitration proceedings or through voluntary multi-party settlements</a:t>
            </a: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Collection Societies</a:t>
            </a:r>
            <a:endParaRPr lang="en-US" dirty="0"/>
          </a:p>
        </p:txBody>
      </p:sp>
      <p:sp>
        <p:nvSpPr>
          <p:cNvPr id="3" name="Content Placeholder 2"/>
          <p:cNvSpPr>
            <a:spLocks noGrp="1"/>
          </p:cNvSpPr>
          <p:nvPr>
            <p:ph sz="quarter" idx="2"/>
          </p:nvPr>
        </p:nvSpPr>
        <p:spPr/>
        <p:txBody>
          <a:bodyPr/>
          <a:lstStyle/>
          <a:p>
            <a:pPr>
              <a:spcAft>
                <a:spcPts val="600"/>
              </a:spcAft>
            </a:pPr>
            <a:r>
              <a:rPr lang="en-US" dirty="0" smtClean="0"/>
              <a:t>Germany: GEMA</a:t>
            </a:r>
          </a:p>
          <a:p>
            <a:pPr>
              <a:spcAft>
                <a:spcPts val="600"/>
              </a:spcAft>
            </a:pPr>
            <a:r>
              <a:rPr lang="en-US" dirty="0" smtClean="0"/>
              <a:t>UK: MCPS</a:t>
            </a:r>
          </a:p>
          <a:p>
            <a:pPr>
              <a:spcAft>
                <a:spcPts val="600"/>
              </a:spcAft>
            </a:pPr>
            <a:r>
              <a:rPr lang="en-US" dirty="0" smtClean="0"/>
              <a:t>US: HFA,</a:t>
            </a:r>
            <a:r>
              <a:rPr lang="en-US" dirty="0" smtClean="0"/>
              <a:t> </a:t>
            </a:r>
            <a:r>
              <a:rPr lang="en-US" dirty="0" err="1" smtClean="0"/>
              <a:t>SoundExchange</a:t>
            </a:r>
            <a:endParaRPr lang="en-US" dirty="0"/>
          </a:p>
        </p:txBody>
      </p:sp>
      <p:sp>
        <p:nvSpPr>
          <p:cNvPr id="4" name="Content Placeholder 3"/>
          <p:cNvSpPr>
            <a:spLocks noGrp="1"/>
          </p:cNvSpPr>
          <p:nvPr>
            <p:ph sz="quarter" idx="4"/>
          </p:nvPr>
        </p:nvSpPr>
        <p:spPr/>
        <p:txBody>
          <a:bodyPr/>
          <a:lstStyle/>
          <a:p>
            <a:pPr>
              <a:spcAft>
                <a:spcPts val="600"/>
              </a:spcAft>
            </a:pPr>
            <a:r>
              <a:rPr lang="en-US" dirty="0" smtClean="0"/>
              <a:t>Germany: GEMA</a:t>
            </a:r>
          </a:p>
          <a:p>
            <a:pPr>
              <a:spcAft>
                <a:spcPts val="600"/>
              </a:spcAft>
            </a:pPr>
            <a:r>
              <a:rPr lang="en-US" dirty="0" smtClean="0"/>
              <a:t>UK: PRS, PPL</a:t>
            </a:r>
          </a:p>
          <a:p>
            <a:pPr>
              <a:spcAft>
                <a:spcPts val="600"/>
              </a:spcAft>
            </a:pPr>
            <a:r>
              <a:rPr lang="en-US" dirty="0" smtClean="0"/>
              <a:t>US: ASCAP, BMI, SESAC</a:t>
            </a:r>
            <a:endParaRPr lang="en-US" dirty="0"/>
          </a:p>
        </p:txBody>
      </p:sp>
      <p:sp>
        <p:nvSpPr>
          <p:cNvPr id="5" name="Text Placeholder 4"/>
          <p:cNvSpPr>
            <a:spLocks noGrp="1"/>
          </p:cNvSpPr>
          <p:nvPr>
            <p:ph type="body" sz="quarter" idx="1"/>
          </p:nvPr>
        </p:nvSpPr>
        <p:spPr/>
        <p:txBody>
          <a:bodyPr/>
          <a:lstStyle/>
          <a:p>
            <a:pPr algn="ctr"/>
            <a:r>
              <a:rPr lang="en-US" dirty="0" smtClean="0"/>
              <a:t>Mechanical Licenses</a:t>
            </a:r>
            <a:endParaRPr lang="en-US" dirty="0"/>
          </a:p>
        </p:txBody>
      </p:sp>
      <p:sp>
        <p:nvSpPr>
          <p:cNvPr id="6" name="Text Placeholder 5"/>
          <p:cNvSpPr>
            <a:spLocks noGrp="1"/>
          </p:cNvSpPr>
          <p:nvPr>
            <p:ph type="body" sz="quarter" idx="3"/>
          </p:nvPr>
        </p:nvSpPr>
        <p:spPr/>
        <p:txBody>
          <a:bodyPr/>
          <a:lstStyle/>
          <a:p>
            <a:pPr algn="ctr"/>
            <a:r>
              <a:rPr lang="en-US" dirty="0" smtClean="0"/>
              <a:t>Performance Licenses</a:t>
            </a:r>
            <a:endParaRPr lang="en-US" dirty="0"/>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Today’s Presentation</a:t>
            </a:r>
            <a:endParaRPr lang="en-US" dirty="0"/>
          </a:p>
        </p:txBody>
      </p:sp>
      <p:sp>
        <p:nvSpPr>
          <p:cNvPr id="5" name="Content Placeholder 4"/>
          <p:cNvSpPr>
            <a:spLocks noGrp="1"/>
          </p:cNvSpPr>
          <p:nvPr>
            <p:ph sz="quarter" idx="1"/>
          </p:nvPr>
        </p:nvSpPr>
        <p:spPr/>
        <p:txBody>
          <a:bodyPr/>
          <a:lstStyle/>
          <a:p>
            <a:pPr>
              <a:spcAft>
                <a:spcPts val="600"/>
              </a:spcAft>
            </a:pPr>
            <a:r>
              <a:rPr lang="en-US" dirty="0" smtClean="0"/>
              <a:t>What licenses are currently given</a:t>
            </a:r>
          </a:p>
          <a:p>
            <a:pPr>
              <a:spcAft>
                <a:spcPts val="600"/>
              </a:spcAft>
            </a:pPr>
            <a:r>
              <a:rPr lang="en-US" dirty="0" smtClean="0"/>
              <a:t>How countries set these rates</a:t>
            </a:r>
          </a:p>
          <a:p>
            <a:pPr lvl="1">
              <a:spcAft>
                <a:spcPts val="600"/>
              </a:spcAft>
            </a:pPr>
            <a:r>
              <a:rPr lang="en-US" dirty="0" smtClean="0"/>
              <a:t>Germany,</a:t>
            </a:r>
            <a:r>
              <a:rPr lang="en-US" dirty="0" smtClean="0"/>
              <a:t> </a:t>
            </a:r>
            <a:r>
              <a:rPr lang="en-US" dirty="0" smtClean="0"/>
              <a:t>England</a:t>
            </a:r>
            <a:r>
              <a:rPr lang="en-US" dirty="0" smtClean="0"/>
              <a:t>, US</a:t>
            </a:r>
          </a:p>
          <a:p>
            <a:pPr>
              <a:spcAft>
                <a:spcPts val="600"/>
              </a:spcAft>
            </a:pPr>
            <a:r>
              <a:rPr lang="en-US" dirty="0" smtClean="0"/>
              <a:t>How countries enforce these rates</a:t>
            </a:r>
          </a:p>
          <a:p>
            <a:pPr>
              <a:spcAft>
                <a:spcPts val="600"/>
              </a:spcAft>
            </a:pPr>
            <a:r>
              <a:rPr lang="en-US" dirty="0" smtClean="0"/>
              <a:t>Potential international system</a:t>
            </a: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Observations</a:t>
            </a:r>
            <a:endParaRPr lang="en-US" dirty="0"/>
          </a:p>
        </p:txBody>
      </p:sp>
      <p:sp>
        <p:nvSpPr>
          <p:cNvPr id="3" name="Content Placeholder 2"/>
          <p:cNvSpPr>
            <a:spLocks noGrp="1"/>
          </p:cNvSpPr>
          <p:nvPr>
            <p:ph sz="quarter" idx="1"/>
          </p:nvPr>
        </p:nvSpPr>
        <p:spPr/>
        <p:txBody>
          <a:bodyPr/>
          <a:lstStyle/>
          <a:p>
            <a:pPr>
              <a:spcAft>
                <a:spcPts val="600"/>
              </a:spcAft>
            </a:pPr>
            <a:r>
              <a:rPr lang="en-US" dirty="0" smtClean="0"/>
              <a:t>Mechanical licenses are less controversial and lends itself to monopoly collection societies</a:t>
            </a:r>
          </a:p>
          <a:p>
            <a:pPr>
              <a:spcAft>
                <a:spcPts val="600"/>
              </a:spcAft>
            </a:pPr>
            <a:r>
              <a:rPr lang="en-US" dirty="0" smtClean="0"/>
              <a:t>Reciprocal Agreements</a:t>
            </a:r>
          </a:p>
          <a:p>
            <a:pPr>
              <a:spcAft>
                <a:spcPts val="600"/>
              </a:spcAft>
            </a:pPr>
            <a:r>
              <a:rPr lang="en-US" dirty="0" smtClean="0"/>
              <a:t>Territorial constraints</a:t>
            </a:r>
          </a:p>
          <a:p>
            <a:pPr>
              <a:spcAft>
                <a:spcPts val="600"/>
              </a:spcAft>
            </a:pPr>
            <a:r>
              <a:rPr lang="en-US" dirty="0" smtClean="0"/>
              <a:t>Implications on smaller entities</a:t>
            </a:r>
          </a:p>
          <a:p>
            <a:pPr>
              <a:spcAft>
                <a:spcPts val="600"/>
              </a:spcAft>
            </a:pPr>
            <a:r>
              <a:rPr lang="en-US" dirty="0" smtClean="0"/>
              <a:t>Government oversight</a:t>
            </a:r>
          </a:p>
          <a:p>
            <a:pPr>
              <a:spcAft>
                <a:spcPts val="600"/>
              </a:spcAft>
            </a:pP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System </a:t>
            </a:r>
            <a:endParaRPr lang="en-US" dirty="0"/>
          </a:p>
        </p:txBody>
      </p:sp>
      <p:sp>
        <p:nvSpPr>
          <p:cNvPr id="3" name="Text Placeholder 2"/>
          <p:cNvSpPr>
            <a:spLocks noGrp="1"/>
          </p:cNvSpPr>
          <p:nvPr>
            <p:ph type="body" idx="1"/>
          </p:nvPr>
        </p:nvSpPr>
        <p:spPr/>
        <p:txBody>
          <a:bodyPr/>
          <a:lstStyle/>
          <a:p>
            <a:r>
              <a:rPr lang="en-US" dirty="0" smtClean="0"/>
              <a:t>Do we need an International Clearinghouse?</a:t>
            </a:r>
            <a:endParaRPr lang="en-US" dirty="0"/>
          </a:p>
        </p:txBody>
      </p:sp>
    </p:spTree>
  </p:cSld>
  <p:clrMapOvr>
    <a:masterClrMapping/>
  </p:clrMapOvr>
  <p:transition>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Economic Justifications</a:t>
            </a:r>
            <a:endParaRPr lang="en-US" dirty="0"/>
          </a:p>
        </p:txBody>
      </p:sp>
      <p:sp>
        <p:nvSpPr>
          <p:cNvPr id="3" name="Content Placeholder 2"/>
          <p:cNvSpPr>
            <a:spLocks noGrp="1"/>
          </p:cNvSpPr>
          <p:nvPr>
            <p:ph sz="quarter" idx="1"/>
          </p:nvPr>
        </p:nvSpPr>
        <p:spPr/>
        <p:txBody>
          <a:bodyPr/>
          <a:lstStyle/>
          <a:p>
            <a:pPr>
              <a:spcAft>
                <a:spcPts val="600"/>
              </a:spcAft>
            </a:pPr>
            <a:r>
              <a:rPr lang="en-US" dirty="0" smtClean="0"/>
              <a:t>Performances are not happening in one country or region at a time</a:t>
            </a:r>
          </a:p>
          <a:p>
            <a:pPr>
              <a:spcAft>
                <a:spcPts val="600"/>
              </a:spcAft>
            </a:pPr>
            <a:r>
              <a:rPr lang="en-US" dirty="0" smtClean="0"/>
              <a:t>Internet broadcasting does not require physical monitoring</a:t>
            </a:r>
          </a:p>
          <a:p>
            <a:pPr lvl="1">
              <a:spcAft>
                <a:spcPts val="600"/>
              </a:spcAft>
            </a:pPr>
            <a:r>
              <a:rPr lang="en-US" dirty="0" smtClean="0"/>
              <a:t>Can be done with technology</a:t>
            </a:r>
          </a:p>
          <a:p>
            <a:pPr>
              <a:spcAft>
                <a:spcPts val="600"/>
              </a:spcAft>
            </a:pPr>
            <a:r>
              <a:rPr lang="en-US" dirty="0" smtClean="0"/>
              <a:t>Easier for copyright owners</a:t>
            </a: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Which Country To Use for Rates</a:t>
            </a:r>
            <a:endParaRPr lang="en-US" dirty="0"/>
          </a:p>
        </p:txBody>
      </p:sp>
      <p:sp>
        <p:nvSpPr>
          <p:cNvPr id="5" name="Content Placeholder 4"/>
          <p:cNvSpPr>
            <a:spLocks noGrp="1"/>
          </p:cNvSpPr>
          <p:nvPr>
            <p:ph sz="quarter" idx="2"/>
          </p:nvPr>
        </p:nvSpPr>
        <p:spPr/>
        <p:txBody>
          <a:bodyPr/>
          <a:lstStyle/>
          <a:p>
            <a:pPr>
              <a:spcAft>
                <a:spcPts val="600"/>
              </a:spcAft>
            </a:pPr>
            <a:r>
              <a:rPr lang="en-US" dirty="0" smtClean="0"/>
              <a:t>Can be difficult to determine</a:t>
            </a:r>
          </a:p>
          <a:p>
            <a:pPr>
              <a:spcAft>
                <a:spcPts val="600"/>
              </a:spcAft>
            </a:pPr>
            <a:r>
              <a:rPr lang="en-US" dirty="0" smtClean="0"/>
              <a:t>Royalties based on the market it is reaching</a:t>
            </a:r>
          </a:p>
        </p:txBody>
      </p:sp>
      <p:sp>
        <p:nvSpPr>
          <p:cNvPr id="7" name="Content Placeholder 6"/>
          <p:cNvSpPr>
            <a:spLocks noGrp="1"/>
          </p:cNvSpPr>
          <p:nvPr>
            <p:ph sz="quarter" idx="4"/>
          </p:nvPr>
        </p:nvSpPr>
        <p:spPr/>
        <p:txBody>
          <a:bodyPr/>
          <a:lstStyle/>
          <a:p>
            <a:pPr>
              <a:spcAft>
                <a:spcPts val="600"/>
              </a:spcAft>
            </a:pPr>
            <a:r>
              <a:rPr lang="en-US" dirty="0" smtClean="0"/>
              <a:t>Allows for forum shopping</a:t>
            </a:r>
          </a:p>
          <a:p>
            <a:pPr>
              <a:spcAft>
                <a:spcPts val="600"/>
              </a:spcAft>
            </a:pPr>
            <a:r>
              <a:rPr lang="en-US" dirty="0" smtClean="0"/>
              <a:t>Administrative ease</a:t>
            </a:r>
            <a:endParaRPr lang="en-US" dirty="0"/>
          </a:p>
        </p:txBody>
      </p:sp>
      <p:sp>
        <p:nvSpPr>
          <p:cNvPr id="4" name="Text Placeholder 3"/>
          <p:cNvSpPr>
            <a:spLocks noGrp="1"/>
          </p:cNvSpPr>
          <p:nvPr>
            <p:ph type="body" sz="quarter" idx="1"/>
          </p:nvPr>
        </p:nvSpPr>
        <p:spPr/>
        <p:txBody>
          <a:bodyPr/>
          <a:lstStyle/>
          <a:p>
            <a:pPr algn="ctr"/>
            <a:r>
              <a:rPr lang="en-US" dirty="0" smtClean="0"/>
              <a:t>Country of Listener</a:t>
            </a:r>
            <a:endParaRPr lang="en-US" dirty="0"/>
          </a:p>
        </p:txBody>
      </p:sp>
      <p:sp>
        <p:nvSpPr>
          <p:cNvPr id="6" name="Text Placeholder 5"/>
          <p:cNvSpPr>
            <a:spLocks noGrp="1"/>
          </p:cNvSpPr>
          <p:nvPr>
            <p:ph type="body" sz="quarter" idx="3"/>
          </p:nvPr>
        </p:nvSpPr>
        <p:spPr/>
        <p:txBody>
          <a:bodyPr/>
          <a:lstStyle/>
          <a:p>
            <a:pPr algn="ctr"/>
            <a:r>
              <a:rPr lang="en-US" dirty="0" smtClean="0"/>
              <a:t>Country of Broadcaster</a:t>
            </a:r>
            <a:endParaRPr lang="en-US" dirty="0"/>
          </a:p>
        </p:txBody>
      </p:sp>
    </p:spTree>
  </p:cSld>
  <p:clrMapOvr>
    <a:masterClrMapping/>
  </p:clrMapOvr>
  <p:transition>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Adjusting Rates for Lower Development Countries (LDC)</a:t>
            </a:r>
            <a:endParaRPr lang="en-US" dirty="0"/>
          </a:p>
        </p:txBody>
      </p:sp>
      <p:sp>
        <p:nvSpPr>
          <p:cNvPr id="3" name="Content Placeholder 2"/>
          <p:cNvSpPr>
            <a:spLocks noGrp="1"/>
          </p:cNvSpPr>
          <p:nvPr>
            <p:ph sz="quarter" idx="1"/>
          </p:nvPr>
        </p:nvSpPr>
        <p:spPr/>
        <p:txBody>
          <a:bodyPr/>
          <a:lstStyle/>
          <a:p>
            <a:pPr>
              <a:spcAft>
                <a:spcPts val="600"/>
              </a:spcAft>
            </a:pPr>
            <a:r>
              <a:rPr lang="en-US" dirty="0" smtClean="0"/>
              <a:t>Are less likely to participate if they cannot afford the proposed royalty rate</a:t>
            </a:r>
          </a:p>
          <a:p>
            <a:pPr>
              <a:spcAft>
                <a:spcPts val="600"/>
              </a:spcAft>
            </a:pPr>
            <a:r>
              <a:rPr lang="en-US" dirty="0" smtClean="0"/>
              <a:t>Might be left out of negotiations since they do not have a large stake</a:t>
            </a:r>
          </a:p>
          <a:p>
            <a:pPr>
              <a:spcAft>
                <a:spcPts val="600"/>
              </a:spcAft>
            </a:pPr>
            <a:r>
              <a:rPr lang="en-US" dirty="0" smtClean="0"/>
              <a:t>Broadcasters could take advantage by establishing their business in a LDC to avoid higher royalty rates</a:t>
            </a:r>
          </a:p>
          <a:p>
            <a:pPr>
              <a:spcAft>
                <a:spcPts val="600"/>
              </a:spcAft>
            </a:pP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Categorizing Entities and Establishing Rates</a:t>
            </a:r>
            <a:endParaRPr lang="en-US" dirty="0"/>
          </a:p>
        </p:txBody>
      </p:sp>
      <p:graphicFrame>
        <p:nvGraphicFramePr>
          <p:cNvPr id="4" name="Diagram 3"/>
          <p:cNvGraphicFramePr/>
          <p:nvPr/>
        </p:nvGraphicFramePr>
        <p:xfrm>
          <a:off x="1143000" y="1905000"/>
          <a:ext cx="6781800" cy="44196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transition>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Accounting Agency</a:t>
            </a:r>
            <a:endParaRPr lang="en-US" dirty="0"/>
          </a:p>
        </p:txBody>
      </p:sp>
      <p:sp>
        <p:nvSpPr>
          <p:cNvPr id="3" name="Content Placeholder 2"/>
          <p:cNvSpPr>
            <a:spLocks noGrp="1"/>
          </p:cNvSpPr>
          <p:nvPr>
            <p:ph sz="quarter" idx="1"/>
          </p:nvPr>
        </p:nvSpPr>
        <p:spPr/>
        <p:txBody>
          <a:bodyPr anchor="t"/>
          <a:lstStyle/>
          <a:p>
            <a:pPr>
              <a:spcAft>
                <a:spcPts val="600"/>
              </a:spcAft>
            </a:pPr>
            <a:r>
              <a:rPr lang="en-US" dirty="0" smtClean="0"/>
              <a:t>Monitoring and Registration</a:t>
            </a:r>
          </a:p>
          <a:p>
            <a:pPr>
              <a:spcAft>
                <a:spcPts val="600"/>
              </a:spcAft>
            </a:pPr>
            <a:r>
              <a:rPr lang="en-US" dirty="0" smtClean="0"/>
              <a:t>Calculations of Royalties</a:t>
            </a:r>
          </a:p>
          <a:p>
            <a:pPr>
              <a:spcAft>
                <a:spcPts val="600"/>
              </a:spcAft>
            </a:pPr>
            <a:r>
              <a:rPr lang="en-US" dirty="0" smtClean="0"/>
              <a:t>Division of </a:t>
            </a:r>
            <a:r>
              <a:rPr lang="en-US" dirty="0" smtClean="0"/>
              <a:t>Royalties between Parties</a:t>
            </a:r>
          </a:p>
          <a:p>
            <a:pPr>
              <a:spcAft>
                <a:spcPts val="600"/>
              </a:spcAft>
            </a:pPr>
            <a:r>
              <a:rPr lang="en-US" dirty="0" smtClean="0"/>
              <a:t>Database of Entries</a:t>
            </a:r>
          </a:p>
          <a:p>
            <a:pPr>
              <a:spcAft>
                <a:spcPts val="600"/>
              </a:spcAft>
            </a:pPr>
            <a:r>
              <a:rPr lang="en-US" dirty="0" smtClean="0"/>
              <a:t>Technology</a:t>
            </a: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Monopolistic Behavior</a:t>
            </a:r>
            <a:endParaRPr lang="en-US" dirty="0"/>
          </a:p>
        </p:txBody>
      </p:sp>
      <p:pic>
        <p:nvPicPr>
          <p:cNvPr id="6" name="Content Placeholder 5" descr="monopoly-man.jpg"/>
          <p:cNvPicPr>
            <a:picLocks noGrp="1" noChangeAspect="1"/>
          </p:cNvPicPr>
          <p:nvPr>
            <p:ph sz="quarter" idx="1"/>
          </p:nvPr>
        </p:nvPicPr>
        <p:blipFill>
          <a:blip r:embed="rId3"/>
          <a:srcRect t="-17807" b="-17807"/>
          <a:stretch>
            <a:fillRect/>
          </a:stretch>
        </p:blipFill>
        <p:spPr>
          <a:xfrm>
            <a:off x="457200" y="2209800"/>
            <a:ext cx="3657600" cy="4572000"/>
          </a:xfrm>
        </p:spPr>
      </p:pic>
      <p:sp>
        <p:nvSpPr>
          <p:cNvPr id="7" name="Content Placeholder 6"/>
          <p:cNvSpPr>
            <a:spLocks noGrp="1"/>
          </p:cNvSpPr>
          <p:nvPr>
            <p:ph sz="quarter" idx="2"/>
          </p:nvPr>
        </p:nvSpPr>
        <p:spPr/>
        <p:txBody>
          <a:bodyPr/>
          <a:lstStyle/>
          <a:p>
            <a:pPr>
              <a:spcAft>
                <a:spcPts val="600"/>
              </a:spcAft>
            </a:pPr>
            <a:r>
              <a:rPr lang="en-US" dirty="0" smtClean="0"/>
              <a:t>Benefits</a:t>
            </a:r>
          </a:p>
          <a:p>
            <a:pPr>
              <a:spcAft>
                <a:spcPts val="600"/>
              </a:spcAft>
            </a:pPr>
            <a:r>
              <a:rPr lang="en-US" dirty="0" smtClean="0"/>
              <a:t>Current System</a:t>
            </a:r>
          </a:p>
          <a:p>
            <a:pPr>
              <a:spcAft>
                <a:spcPts val="600"/>
              </a:spcAft>
            </a:pPr>
            <a:r>
              <a:rPr lang="en-US" dirty="0" smtClean="0"/>
              <a:t>Potential Negative Effects</a:t>
            </a: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Oversight Committee and Enforcement</a:t>
            </a:r>
            <a:endParaRPr lang="en-US" dirty="0"/>
          </a:p>
        </p:txBody>
      </p:sp>
      <p:sp>
        <p:nvSpPr>
          <p:cNvPr id="3" name="Content Placeholder 2"/>
          <p:cNvSpPr>
            <a:spLocks noGrp="1"/>
          </p:cNvSpPr>
          <p:nvPr>
            <p:ph sz="quarter" idx="1"/>
          </p:nvPr>
        </p:nvSpPr>
        <p:spPr/>
        <p:txBody>
          <a:bodyPr/>
          <a:lstStyle/>
          <a:p>
            <a:pPr>
              <a:spcAft>
                <a:spcPts val="600"/>
              </a:spcAft>
            </a:pPr>
            <a:r>
              <a:rPr lang="en-US" dirty="0" smtClean="0"/>
              <a:t>Domestic Remedies</a:t>
            </a:r>
          </a:p>
          <a:p>
            <a:pPr>
              <a:spcAft>
                <a:spcPts val="600"/>
              </a:spcAft>
            </a:pPr>
            <a:r>
              <a:rPr lang="en-US" dirty="0" smtClean="0"/>
              <a:t>International Organizations</a:t>
            </a:r>
          </a:p>
          <a:p>
            <a:pPr>
              <a:spcAft>
                <a:spcPts val="600"/>
              </a:spcAft>
            </a:pPr>
            <a:r>
              <a:rPr lang="en-US" dirty="0" smtClean="0"/>
              <a:t>Cyberspace Courts </a:t>
            </a:r>
            <a:endParaRPr lang="en-US" dirty="0"/>
          </a:p>
        </p:txBody>
      </p:sp>
      <p:pic>
        <p:nvPicPr>
          <p:cNvPr id="4" name="Picture 3" descr="legal_scales_black_silhouette.png"/>
          <p:cNvPicPr>
            <a:picLocks noChangeAspect="1"/>
          </p:cNvPicPr>
          <p:nvPr/>
        </p:nvPicPr>
        <p:blipFill>
          <a:blip r:embed="rId3"/>
          <a:stretch>
            <a:fillRect/>
          </a:stretch>
        </p:blipFill>
        <p:spPr>
          <a:xfrm>
            <a:off x="4178007" y="3238500"/>
            <a:ext cx="3343546" cy="2705100"/>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6" descr="ipod-7764.jpg"/>
          <p:cNvPicPr>
            <a:picLocks noChangeAspect="1"/>
          </p:cNvPicPr>
          <p:nvPr/>
        </p:nvPicPr>
        <p:blipFill>
          <a:blip r:embed="rId3"/>
          <a:stretch>
            <a:fillRect/>
          </a:stretch>
        </p:blipFill>
        <p:spPr>
          <a:xfrm>
            <a:off x="888754" y="2138363"/>
            <a:ext cx="2616446" cy="3271837"/>
          </a:xfrm>
          <a:prstGeom prst="rect">
            <a:avLst/>
          </a:prstGeom>
        </p:spPr>
      </p:pic>
      <p:sp>
        <p:nvSpPr>
          <p:cNvPr id="2" name="Title 1"/>
          <p:cNvSpPr>
            <a:spLocks noGrp="1"/>
          </p:cNvSpPr>
          <p:nvPr>
            <p:ph type="title"/>
          </p:nvPr>
        </p:nvSpPr>
        <p:spPr/>
        <p:txBody>
          <a:bodyPr anchor="ctr"/>
          <a:lstStyle/>
          <a:p>
            <a:pPr algn="ctr"/>
            <a:r>
              <a:rPr lang="en-US" dirty="0" smtClean="0"/>
              <a:t>Mechanical Rights</a:t>
            </a:r>
            <a:endParaRPr lang="en-US" dirty="0"/>
          </a:p>
        </p:txBody>
      </p:sp>
      <p:pic>
        <p:nvPicPr>
          <p:cNvPr id="6" name="Picture 5" descr="Audio_Cassette_1.jpg"/>
          <p:cNvPicPr>
            <a:picLocks noChangeAspect="1"/>
          </p:cNvPicPr>
          <p:nvPr/>
        </p:nvPicPr>
        <p:blipFill>
          <a:blip r:embed="rId4"/>
          <a:stretch>
            <a:fillRect/>
          </a:stretch>
        </p:blipFill>
        <p:spPr>
          <a:xfrm>
            <a:off x="2782052" y="1684338"/>
            <a:ext cx="3694948" cy="2963862"/>
          </a:xfrm>
          <a:prstGeom prst="rect">
            <a:avLst/>
          </a:prstGeom>
        </p:spPr>
      </p:pic>
      <p:pic>
        <p:nvPicPr>
          <p:cNvPr id="9" name="Picture 8" descr="Record_Pin.PNG"/>
          <p:cNvPicPr>
            <a:picLocks noChangeAspect="1"/>
          </p:cNvPicPr>
          <p:nvPr/>
        </p:nvPicPr>
        <p:blipFill>
          <a:blip r:embed="rId5"/>
          <a:stretch>
            <a:fillRect/>
          </a:stretch>
        </p:blipFill>
        <p:spPr>
          <a:xfrm>
            <a:off x="4489022" y="3513138"/>
            <a:ext cx="3054778" cy="2963862"/>
          </a:xfrm>
          <a:prstGeom prst="rect">
            <a:avLst/>
          </a:prstGeom>
        </p:spPr>
      </p:pic>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Performance Rights</a:t>
            </a:r>
            <a:endParaRPr lang="en-US" dirty="0"/>
          </a:p>
        </p:txBody>
      </p:sp>
      <p:pic>
        <p:nvPicPr>
          <p:cNvPr id="7" name="Content Placeholder 6" descr="10803648-rock-concert-landscape-background-illustration.jpg"/>
          <p:cNvPicPr>
            <a:picLocks noGrp="1" noChangeAspect="1"/>
          </p:cNvPicPr>
          <p:nvPr>
            <p:ph sz="quarter" idx="1"/>
          </p:nvPr>
        </p:nvPicPr>
        <p:blipFill>
          <a:blip r:embed="rId3"/>
          <a:srcRect l="-4203" r="-4203"/>
          <a:stretch>
            <a:fillRect/>
          </a:stretch>
        </p:blipFill>
        <p:spPr>
          <a:xfrm>
            <a:off x="838200" y="1676400"/>
            <a:ext cx="7010400" cy="4575359"/>
          </a:xfrm>
        </p:spPr>
      </p:pic>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Bemuso-A.jpg"/>
          <p:cNvPicPr>
            <a:picLocks noGrp="1" noChangeAspect="1"/>
          </p:cNvPicPr>
          <p:nvPr>
            <p:ph sz="quarter" idx="1"/>
          </p:nvPr>
        </p:nvPicPr>
        <p:blipFill>
          <a:blip r:embed="rId2"/>
          <a:srcRect t="-2687" b="-2687"/>
          <a:stretch>
            <a:fillRect/>
          </a:stretch>
        </p:blipFill>
        <p:spPr>
          <a:xfrm>
            <a:off x="563451" y="914400"/>
            <a:ext cx="7589949" cy="5181600"/>
          </a:xfrm>
        </p:spPr>
      </p:pic>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Collection Societies</a:t>
            </a:r>
            <a:endParaRPr lang="en-US" dirty="0"/>
          </a:p>
        </p:txBody>
      </p:sp>
      <p:pic>
        <p:nvPicPr>
          <p:cNvPr id="4" name="Content Placeholder 3" descr="musicbiz.jpg"/>
          <p:cNvPicPr>
            <a:picLocks noGrp="1" noChangeAspect="1"/>
          </p:cNvPicPr>
          <p:nvPr>
            <p:ph sz="quarter" idx="1"/>
          </p:nvPr>
        </p:nvPicPr>
        <p:blipFill>
          <a:blip r:embed="rId2"/>
          <a:srcRect l="-1075" r="-1075"/>
          <a:stretch>
            <a:fillRect/>
          </a:stretch>
        </p:blipFill>
        <p:spPr>
          <a:xfrm>
            <a:off x="457200" y="1447800"/>
            <a:ext cx="7467600" cy="4873752"/>
          </a:xfrm>
        </p:spPr>
      </p:pic>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Germany</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German Copyright Law</a:t>
            </a:r>
            <a:endParaRPr lang="en-US" dirty="0"/>
          </a:p>
        </p:txBody>
      </p:sp>
      <p:sp>
        <p:nvSpPr>
          <p:cNvPr id="3" name="Content Placeholder 2"/>
          <p:cNvSpPr>
            <a:spLocks noGrp="1"/>
          </p:cNvSpPr>
          <p:nvPr>
            <p:ph sz="quarter" idx="1"/>
          </p:nvPr>
        </p:nvSpPr>
        <p:spPr/>
        <p:txBody>
          <a:bodyPr/>
          <a:lstStyle/>
          <a:p>
            <a:pPr>
              <a:spcAft>
                <a:spcPts val="600"/>
              </a:spcAft>
            </a:pPr>
            <a:r>
              <a:rPr lang="en-US" dirty="0" smtClean="0"/>
              <a:t>Looks to protect the personal relationship of the creator to his work</a:t>
            </a:r>
          </a:p>
          <a:p>
            <a:pPr>
              <a:spcAft>
                <a:spcPts val="600"/>
              </a:spcAft>
            </a:pPr>
            <a:r>
              <a:rPr lang="en-US" dirty="0" smtClean="0"/>
              <a:t>Gives monopoly to GEMA to collect both performance and mechanical rights licenses</a:t>
            </a:r>
          </a:p>
          <a:p>
            <a:pPr>
              <a:spcAft>
                <a:spcPts val="600"/>
              </a:spcAft>
            </a:pPr>
            <a:r>
              <a:rPr lang="en-US" dirty="0" smtClean="0"/>
              <a:t>Does not set statutory rates for licenses </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GEMA</a:t>
            </a:r>
            <a:endParaRPr lang="en-US" dirty="0"/>
          </a:p>
        </p:txBody>
      </p:sp>
      <p:sp>
        <p:nvSpPr>
          <p:cNvPr id="3" name="Content Placeholder 2"/>
          <p:cNvSpPr>
            <a:spLocks noGrp="1"/>
          </p:cNvSpPr>
          <p:nvPr>
            <p:ph sz="quarter" idx="1"/>
          </p:nvPr>
        </p:nvSpPr>
        <p:spPr/>
        <p:txBody>
          <a:bodyPr/>
          <a:lstStyle/>
          <a:p>
            <a:pPr>
              <a:spcAft>
                <a:spcPts val="600"/>
              </a:spcAft>
            </a:pPr>
            <a:r>
              <a:rPr lang="en-US" dirty="0" smtClean="0"/>
              <a:t>Collects and negotiates royalty rates</a:t>
            </a:r>
          </a:p>
          <a:p>
            <a:pPr>
              <a:spcAft>
                <a:spcPts val="600"/>
              </a:spcAft>
            </a:pPr>
            <a:r>
              <a:rPr lang="en-US" dirty="0" smtClean="0"/>
              <a:t>Mechanical royalties set as percentage of published price to the dealer (PPD)</a:t>
            </a:r>
          </a:p>
          <a:p>
            <a:pPr>
              <a:spcAft>
                <a:spcPts val="600"/>
              </a:spcAft>
            </a:pPr>
            <a:r>
              <a:rPr lang="en-US" dirty="0" smtClean="0"/>
              <a:t>Performance royalties set by number of performances</a:t>
            </a:r>
            <a:endParaRPr lang="en-US" dirty="0"/>
          </a:p>
        </p:txBody>
      </p:sp>
      <p:pic>
        <p:nvPicPr>
          <p:cNvPr id="4" name="Picture 3" descr="GEMA logo.gif"/>
          <p:cNvPicPr>
            <a:picLocks noChangeAspect="1"/>
          </p:cNvPicPr>
          <p:nvPr/>
        </p:nvPicPr>
        <p:blipFill>
          <a:blip r:embed="rId3"/>
          <a:stretch>
            <a:fillRect/>
          </a:stretch>
        </p:blipFill>
        <p:spPr>
          <a:xfrm>
            <a:off x="3429000" y="4087668"/>
            <a:ext cx="1803400" cy="2008332"/>
          </a:xfrm>
          <a:prstGeom prst="rect">
            <a:avLst/>
          </a:prstGeom>
          <a:ln>
            <a:solidFill>
              <a:schemeClr val="tx1"/>
            </a:solidFill>
          </a:ln>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Equity.thmx</Template>
  <TotalTime>6120</TotalTime>
  <Words>3400</Words>
  <Application>Microsoft Macintosh PowerPoint</Application>
  <PresentationFormat>On-screen Show (4:3)</PresentationFormat>
  <Paragraphs>215</Paragraphs>
  <Slides>29</Slides>
  <Notes>19</Notes>
  <HiddenSlides>0</HiddenSlides>
  <MMClips>0</MMClips>
  <ScaleCrop>false</ScaleCrop>
  <HeadingPairs>
    <vt:vector size="4" baseType="variant">
      <vt:variant>
        <vt:lpstr>Design Template</vt:lpstr>
      </vt:variant>
      <vt:variant>
        <vt:i4>1</vt:i4>
      </vt:variant>
      <vt:variant>
        <vt:lpstr>Slide Titles</vt:lpstr>
      </vt:variant>
      <vt:variant>
        <vt:i4>29</vt:i4>
      </vt:variant>
    </vt:vector>
  </HeadingPairs>
  <TitlesOfParts>
    <vt:vector size="30" baseType="lpstr">
      <vt:lpstr>Oriel</vt:lpstr>
      <vt:lpstr>Setting Copyright Royalties </vt:lpstr>
      <vt:lpstr>Today’s Presentation</vt:lpstr>
      <vt:lpstr>Mechanical Rights</vt:lpstr>
      <vt:lpstr>Performance Rights</vt:lpstr>
      <vt:lpstr>Slide 5</vt:lpstr>
      <vt:lpstr>Collection Societies</vt:lpstr>
      <vt:lpstr>Germany</vt:lpstr>
      <vt:lpstr>German Copyright Law</vt:lpstr>
      <vt:lpstr>GEMA</vt:lpstr>
      <vt:lpstr>Government Supervision of GEMA</vt:lpstr>
      <vt:lpstr>England</vt:lpstr>
      <vt:lpstr>English Law</vt:lpstr>
      <vt:lpstr>PRS (MCPS) and PPL</vt:lpstr>
      <vt:lpstr>Government Oversight</vt:lpstr>
      <vt:lpstr>United States</vt:lpstr>
      <vt:lpstr>United States Law</vt:lpstr>
      <vt:lpstr>Collection Societies</vt:lpstr>
      <vt:lpstr>SoundExchange</vt:lpstr>
      <vt:lpstr>Collection Societies</vt:lpstr>
      <vt:lpstr>Observations</vt:lpstr>
      <vt:lpstr>International System </vt:lpstr>
      <vt:lpstr>Economic Justifications</vt:lpstr>
      <vt:lpstr>Which Country To Use for Rates</vt:lpstr>
      <vt:lpstr>Adjusting Rates for Lower Development Countries (LDC)</vt:lpstr>
      <vt:lpstr>Categorizing Entities and Establishing Rates</vt:lpstr>
      <vt:lpstr>Accounting Agency</vt:lpstr>
      <vt:lpstr>Monopolistic Behavior</vt:lpstr>
      <vt:lpstr>Oversight Committee and Enforcement</vt:lpstr>
      <vt:lpstr>Questions?</vt:lpstr>
    </vt:vector>
  </TitlesOfParts>
  <Company/>
  <LinksUpToDate>false</LinksUpToDate>
  <SharedDoc>false</SharedDoc>
  <HyperlinksChanged>false</HyperlinksChanged>
  <AppVersion>12.0257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Copyright Royalties </dc:title>
  <dc:creator>Nancy Livak</dc:creator>
  <cp:lastModifiedBy>Nancy Livak</cp:lastModifiedBy>
  <cp:revision>63</cp:revision>
  <dcterms:created xsi:type="dcterms:W3CDTF">2012-05-28T10:42:29Z</dcterms:created>
  <dcterms:modified xsi:type="dcterms:W3CDTF">2012-05-28T11:07:53Z</dcterms:modified>
</cp:coreProperties>
</file>