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67" r:id="rId6"/>
    <p:sldId id="268" r:id="rId7"/>
    <p:sldId id="265" r:id="rId8"/>
    <p:sldId id="263" r:id="rId9"/>
    <p:sldId id="266" r:id="rId10"/>
    <p:sldId id="269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1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2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mily.hudson@law.ox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Optimal Drafting of Copyright Exceptions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Emily Hudson</a:t>
            </a:r>
          </a:p>
          <a:p>
            <a:r>
              <a:rPr lang="en-US" dirty="0" smtClean="0"/>
              <a:t>WIPO Advanced Research Forum</a:t>
            </a:r>
          </a:p>
          <a:p>
            <a:r>
              <a:rPr lang="en-US" dirty="0" smtClean="0"/>
              <a:t>Geneva, 28-30 May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51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final word: </a:t>
            </a:r>
            <a:br>
              <a:rPr lang="en-US" sz="4000" dirty="0" smtClean="0"/>
            </a:br>
            <a:r>
              <a:rPr lang="en-US" sz="4000" dirty="0" smtClean="0"/>
              <a:t>the three-step test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6949440" cy="41563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Thesis aligns itself with those who prefer an open-textured interpretation of the three-step test.</a:t>
            </a:r>
          </a:p>
          <a:p>
            <a:r>
              <a:rPr lang="en-US" dirty="0" smtClean="0"/>
              <a:t>The empirical work may provide indirect support for such a view, as it </a:t>
            </a:r>
            <a:r>
              <a:rPr lang="en-US" dirty="0" smtClean="0"/>
              <a:t>explains why it is desirable that countries have some latitude to craft </a:t>
            </a:r>
            <a:r>
              <a:rPr lang="en-US" dirty="0" smtClean="0"/>
              <a:t>exceptions to suit local </a:t>
            </a:r>
            <a:r>
              <a:rPr lang="en-US" dirty="0" smtClean="0"/>
              <a:t>conditions.</a:t>
            </a:r>
            <a:endParaRPr lang="en-US" dirty="0" smtClean="0"/>
          </a:p>
          <a:p>
            <a:pPr lvl="1"/>
            <a:r>
              <a:rPr lang="en-US" dirty="0" smtClean="0"/>
              <a:t>3ST concerns not just relevant to </a:t>
            </a:r>
            <a:r>
              <a:rPr lang="en-US" dirty="0" smtClean="0"/>
              <a:t>fair use: </a:t>
            </a:r>
            <a:r>
              <a:rPr lang="en-US" dirty="0" smtClean="0"/>
              <a:t>e.g., </a:t>
            </a:r>
            <a:r>
              <a:rPr lang="en-US" i="1" dirty="0" smtClean="0"/>
              <a:t>Copyright Act 1968 </a:t>
            </a:r>
            <a:r>
              <a:rPr lang="en-US" dirty="0" smtClean="0"/>
              <a:t>(</a:t>
            </a:r>
            <a:r>
              <a:rPr lang="en-US" dirty="0" err="1" smtClean="0"/>
              <a:t>Aust</a:t>
            </a:r>
            <a:r>
              <a:rPr lang="en-US" dirty="0"/>
              <a:t>) s 51A(2) (“The copyright in a work that is held in the collection of a library or archives is not infringed by the making, by or on behalf of the officer in charge of the library or archives, of a reproduction of the work for administrative </a:t>
            </a:r>
            <a:r>
              <a:rPr lang="en-US" dirty="0" smtClean="0"/>
              <a:t>purposes”).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57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Credits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751" y="2084294"/>
            <a:ext cx="7932901" cy="430212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research described in this presentation was undertaken as part of two ARC Linkage Projects supported by the following </a:t>
            </a:r>
            <a:r>
              <a:rPr lang="en-US" dirty="0" err="1" smtClean="0"/>
              <a:t>organisations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Kenyon and Christie LP0348534 (in which I was Research Fellow): Art Gallery of New South Wales; Australian Centre for the Moving Image; Australian War Memorial; Museum Victoria; National Museum of Australia; and State Library of Victoria.</a:t>
            </a:r>
          </a:p>
          <a:p>
            <a:pPr lvl="1"/>
            <a:r>
              <a:rPr lang="en-US" dirty="0" smtClean="0"/>
              <a:t>Kenyon and Christie LP0669566 (in which I was APAI doctoral candidate): Arts Law Centre of Australia; ACMI; Museum Victoria; Museums Australia; National Film &amp; Sound Archive, National Gallery of Victoria; National Library of Australia; NMA; National and State Libraries Australasia; Powerhouse Museum; Screen Australia; and SLV.</a:t>
            </a:r>
          </a:p>
          <a:p>
            <a:pPr lvl="2"/>
            <a:r>
              <a:rPr lang="en-US" dirty="0" smtClean="0"/>
              <a:t>The research described in my thesis was conducted independently from other aspects of this project. The opinions and conclusions presented are strictly my own.</a:t>
            </a:r>
          </a:p>
          <a:p>
            <a:r>
              <a:rPr lang="en-US" dirty="0" smtClean="0"/>
              <a:t>My thanks to all the interviewees who participated in this research.</a:t>
            </a:r>
          </a:p>
          <a:p>
            <a:r>
              <a:rPr lang="en-US" dirty="0" smtClean="0"/>
              <a:t>To contact 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/>
                </a:solidFill>
                <a:hlinkClick r:id="rId2"/>
              </a:rPr>
              <a:t>emily.hudson@law.ox.ac.uk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2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Debates on the </a:t>
            </a:r>
            <a:br>
              <a:rPr lang="en-US" sz="4000" dirty="0" smtClean="0"/>
            </a:br>
            <a:r>
              <a:rPr lang="en-US" sz="4000" dirty="0" smtClean="0"/>
              <a:t>drafting of exceptions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15" y="1959989"/>
            <a:ext cx="7211728" cy="476669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These debates are often framed around the respective merits of open-ended general provisions (</a:t>
            </a:r>
            <a:r>
              <a:rPr lang="en-US" b="1" dirty="0" smtClean="0"/>
              <a:t>standards</a:t>
            </a:r>
            <a:r>
              <a:rPr lang="en-US" dirty="0" smtClean="0"/>
              <a:t>) and closed-ended detailed provisions (</a:t>
            </a:r>
            <a:r>
              <a:rPr lang="en-US" b="1" dirty="0" smtClean="0"/>
              <a:t>rules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Certain qualities tend to be associated with each style of drafting:</a:t>
            </a:r>
          </a:p>
          <a:p>
            <a:pPr lvl="1"/>
            <a:r>
              <a:rPr lang="en-US" dirty="0" smtClean="0"/>
              <a:t>General exceptions: provide flexibility; lack certainty; must be interpreted by a court or tribunal (potentially introducing further uncertainty and expense for litigants).</a:t>
            </a:r>
          </a:p>
          <a:p>
            <a:pPr lvl="1"/>
            <a:r>
              <a:rPr lang="en-US" dirty="0"/>
              <a:t>Specific exceptions: provide certainty; lack flexibility; risk being over- and under-inclusive; are prone to becoming redundant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assessing exceptions, academic analysis often focuses on the “law in books”.</a:t>
            </a:r>
          </a:p>
          <a:p>
            <a:r>
              <a:rPr lang="en-US" dirty="0" smtClean="0"/>
              <a:t>Fair use is frequently proposed as a response for the ills associated with detailed, specific exceptions.</a:t>
            </a:r>
          </a:p>
        </p:txBody>
      </p:sp>
    </p:spTree>
    <p:extLst>
      <p:ext uri="{BB962C8B-B14F-4D97-AF65-F5344CB8AC3E}">
        <p14:creationId xmlns:p14="http://schemas.microsoft.com/office/powerpoint/2010/main" val="408385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critique of </a:t>
            </a:r>
            <a:br>
              <a:rPr lang="en-US" sz="4000" dirty="0" smtClean="0"/>
            </a:br>
            <a:r>
              <a:rPr lang="en-US" sz="4000" dirty="0" smtClean="0"/>
              <a:t>Burrell &amp; Coleman (2005)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6949440" cy="4118010"/>
          </a:xfrm>
        </p:spPr>
        <p:txBody>
          <a:bodyPr>
            <a:normAutofit/>
          </a:bodyPr>
          <a:lstStyle/>
          <a:p>
            <a:r>
              <a:rPr lang="en-US" dirty="0" smtClean="0"/>
              <a:t>Certainty is not an inevitable feature of specific exceptions, thus “to a large </a:t>
            </a:r>
            <a:r>
              <a:rPr lang="en-US" dirty="0" smtClean="0"/>
              <a:t>extent </a:t>
            </a:r>
            <a:r>
              <a:rPr lang="en-US" dirty="0" smtClean="0"/>
              <a:t>the strongest argument for the current approach rests on an illusory foundation” (p. 252).</a:t>
            </a:r>
          </a:p>
          <a:p>
            <a:r>
              <a:rPr lang="en-US" dirty="0" smtClean="0"/>
              <a:t>It is not obvious that fair use would produce a noticeably different result in the UK:</a:t>
            </a:r>
          </a:p>
          <a:p>
            <a:pPr lvl="1"/>
            <a:r>
              <a:rPr lang="en-US" dirty="0" smtClean="0"/>
              <a:t>Analysis of judicial understandings of fair dealing.</a:t>
            </a:r>
          </a:p>
          <a:p>
            <a:r>
              <a:rPr lang="en-US" dirty="0" smtClean="0"/>
              <a:t>Anyone arguing that fair use should serve as a model for law reform must pay due regard to the environment in which fair use operates in the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7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Empirical 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084293"/>
            <a:ext cx="7543800" cy="44071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Semi-structured interviews with staff of cultural institutions and other peak bodies in the US, Canada and (using earlier research) Australia:</a:t>
            </a:r>
          </a:p>
          <a:p>
            <a:pPr lvl="1"/>
            <a:r>
              <a:rPr lang="en-US" dirty="0" smtClean="0"/>
              <a:t>US: 22 institutions; 7 peak bodies; total of 55 interviewees.</a:t>
            </a:r>
          </a:p>
          <a:p>
            <a:pPr lvl="1"/>
            <a:r>
              <a:rPr lang="en-US" dirty="0" smtClean="0"/>
              <a:t>Canada: 22 institutions; 10 peak bodies; total of 59 interviewees.</a:t>
            </a:r>
          </a:p>
          <a:p>
            <a:pPr lvl="1"/>
            <a:r>
              <a:rPr lang="en-US" dirty="0" smtClean="0"/>
              <a:t>Australia: 38 institutions and peak bodies (including six detailed case studies); total of 134 interviewees (of which 94 came from </a:t>
            </a:r>
            <a:r>
              <a:rPr lang="en-US" dirty="0" smtClean="0"/>
              <a:t>the case </a:t>
            </a:r>
            <a:r>
              <a:rPr lang="en-US" dirty="0" smtClean="0"/>
              <a:t>studies).</a:t>
            </a:r>
          </a:p>
          <a:p>
            <a:r>
              <a:rPr lang="en-US" dirty="0" smtClean="0"/>
              <a:t>The interviews developed an understanding of the copyright management strategies </a:t>
            </a:r>
            <a:r>
              <a:rPr lang="en-US" dirty="0" smtClean="0"/>
              <a:t>adopted </a:t>
            </a:r>
            <a:r>
              <a:rPr lang="en-US" dirty="0" smtClean="0"/>
              <a:t>by participating </a:t>
            </a:r>
            <a:r>
              <a:rPr lang="en-US" dirty="0" smtClean="0"/>
              <a:t>institutions, including the role of exceptions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/>
              <a:t>(1) sector-specific exceptions for libraries, archives and museums; (2) fair use; and (3) fair dealing.</a:t>
            </a:r>
          </a:p>
        </p:txBody>
      </p:sp>
    </p:spTree>
    <p:extLst>
      <p:ext uri="{BB962C8B-B14F-4D97-AF65-F5344CB8AC3E}">
        <p14:creationId xmlns:p14="http://schemas.microsoft.com/office/powerpoint/2010/main" val="84135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Some of the </a:t>
            </a:r>
            <a:br>
              <a:rPr lang="en-US" sz="4000" dirty="0" smtClean="0"/>
            </a:br>
            <a:r>
              <a:rPr lang="en-US" sz="4000" dirty="0" smtClean="0"/>
              <a:t>pre-fieldwork questions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3"/>
            <a:ext cx="6949440" cy="42660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what extent do institutions rely on: (1) specific exceptions; and (2) general exceptions?</a:t>
            </a:r>
          </a:p>
          <a:p>
            <a:r>
              <a:rPr lang="en-US" dirty="0" smtClean="0"/>
              <a:t>Is fair use a meaningful or marginal part of the copyright management repertoire of US institutions?</a:t>
            </a:r>
          </a:p>
          <a:p>
            <a:r>
              <a:rPr lang="en-US" dirty="0" smtClean="0"/>
              <a:t>Have </a:t>
            </a:r>
            <a:r>
              <a:rPr lang="en-US" dirty="0" smtClean="0"/>
              <a:t>Canadian cultural institutions expanded their reliance on fair dealing in response to </a:t>
            </a:r>
            <a:r>
              <a:rPr lang="en-US" i="1" dirty="0" smtClean="0"/>
              <a:t>CCH v Law Society of Upper Canada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Note the positive response in the academic literature, and the findings of subsequent cases, especially the Copyright Board decision in </a:t>
            </a:r>
            <a:r>
              <a:rPr lang="en-US" i="1" dirty="0" smtClean="0"/>
              <a:t>Tariff 22A</a:t>
            </a:r>
            <a:r>
              <a:rPr lang="en-US" dirty="0" smtClean="0"/>
              <a:t> and Justice </a:t>
            </a:r>
            <a:r>
              <a:rPr lang="en-US" dirty="0" err="1" smtClean="0"/>
              <a:t>Bastarache’s</a:t>
            </a:r>
            <a:r>
              <a:rPr lang="en-US" dirty="0" smtClean="0"/>
              <a:t> opinion in </a:t>
            </a:r>
            <a:r>
              <a:rPr lang="en-US" i="1" dirty="0" smtClean="0"/>
              <a:t>Euro-Excellence v Kraft Canada.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2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 observations: practices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6949440" cy="4062230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Participating US institutions </a:t>
            </a:r>
            <a:r>
              <a:rPr lang="en-US" dirty="0" smtClean="0"/>
              <a:t>reported adopting </a:t>
            </a:r>
            <a:r>
              <a:rPr lang="en-US" dirty="0" smtClean="0"/>
              <a:t>forward-leaning interpretations of fair use, particularly for public uses.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institutional </a:t>
            </a:r>
            <a:r>
              <a:rPr lang="en-US" dirty="0" smtClean="0"/>
              <a:t>reception to </a:t>
            </a:r>
            <a:r>
              <a:rPr lang="en-US" i="1" dirty="0" smtClean="0"/>
              <a:t>CCH </a:t>
            </a:r>
            <a:r>
              <a:rPr lang="en-US" dirty="0" smtClean="0"/>
              <a:t>was </a:t>
            </a:r>
            <a:r>
              <a:rPr lang="en-US" dirty="0" smtClean="0"/>
              <a:t>extremely muted, and the exceptions most relevant to cultural institutions </a:t>
            </a:r>
            <a:r>
              <a:rPr lang="en-US" dirty="0" smtClean="0"/>
              <a:t>were </a:t>
            </a:r>
            <a:r>
              <a:rPr lang="en-US" dirty="0" smtClean="0"/>
              <a:t>the sector-specific LAM provisions.</a:t>
            </a:r>
          </a:p>
          <a:p>
            <a:r>
              <a:rPr lang="en-US" dirty="0" smtClean="0"/>
              <a:t>In all three countries, there were instances </a:t>
            </a:r>
            <a:r>
              <a:rPr lang="en-US" dirty="0" smtClean="0"/>
              <a:t>in which institutions </a:t>
            </a:r>
            <a:r>
              <a:rPr lang="en-US" dirty="0" err="1" smtClean="0"/>
              <a:t>internalised</a:t>
            </a:r>
            <a:r>
              <a:rPr lang="en-US" dirty="0" smtClean="0"/>
              <a:t> </a:t>
            </a:r>
            <a:r>
              <a:rPr lang="en-US" dirty="0" smtClean="0"/>
              <a:t>views that </a:t>
            </a:r>
            <a:r>
              <a:rPr lang="en-US" dirty="0" smtClean="0"/>
              <a:t>seemed </a:t>
            </a:r>
            <a:r>
              <a:rPr lang="en-US" dirty="0" smtClean="0"/>
              <a:t>to oust any room for copyright considerations.</a:t>
            </a:r>
          </a:p>
        </p:txBody>
      </p:sp>
    </p:spTree>
    <p:extLst>
      <p:ext uri="{BB962C8B-B14F-4D97-AF65-F5344CB8AC3E}">
        <p14:creationId xmlns:p14="http://schemas.microsoft.com/office/powerpoint/2010/main" val="215022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Example: </a:t>
            </a:r>
            <a:br>
              <a:rPr lang="en-US" sz="4000" dirty="0" smtClean="0"/>
            </a:br>
            <a:r>
              <a:rPr lang="en-US" sz="4000" dirty="0" smtClean="0"/>
              <a:t>administrative activities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6949440" cy="4171990"/>
          </a:xfrm>
        </p:spPr>
        <p:txBody>
          <a:bodyPr>
            <a:normAutofit/>
          </a:bodyPr>
          <a:lstStyle/>
          <a:p>
            <a:r>
              <a:rPr lang="en-US" dirty="0" smtClean="0"/>
              <a:t>Permitted under sector-specific exceptions in Australia and Canada; no specific exception in the US, suggesting that such activities must be considered by reference to fair use.</a:t>
            </a:r>
          </a:p>
          <a:p>
            <a:r>
              <a:rPr lang="en-US" dirty="0" smtClean="0"/>
              <a:t>In all three countries, interviewee responses suggested that copyright has had no discernible impact on institutional activities.</a:t>
            </a:r>
          </a:p>
          <a:p>
            <a:r>
              <a:rPr lang="en-US" dirty="0" smtClean="0"/>
              <a:t>Explanation: norms of best practice are so strong that institutions will proceed </a:t>
            </a:r>
            <a:r>
              <a:rPr lang="en-US" i="1" dirty="0" smtClean="0"/>
              <a:t>regardless </a:t>
            </a:r>
            <a:r>
              <a:rPr lang="en-US" dirty="0" smtClean="0"/>
              <a:t>of what the law says.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Example: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websites and online databases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395" y="2084294"/>
            <a:ext cx="7995611" cy="43601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all three countries, institutions commonly targeted the content of </a:t>
            </a:r>
            <a:r>
              <a:rPr lang="en-US" dirty="0" smtClean="0"/>
              <a:t>public websites to works in the public domain, those subject to a </a:t>
            </a:r>
            <a:r>
              <a:rPr lang="en-US" dirty="0" err="1" smtClean="0"/>
              <a:t>licence</a:t>
            </a:r>
            <a:r>
              <a:rPr lang="en-US" dirty="0" smtClean="0"/>
              <a:t>, and those for which the institution owned copyright.</a:t>
            </a:r>
            <a:endParaRPr lang="en-US" dirty="0" smtClean="0"/>
          </a:p>
          <a:p>
            <a:r>
              <a:rPr lang="en-US" dirty="0" smtClean="0"/>
              <a:t>Were exceptions to copyright infringement also relevant?</a:t>
            </a:r>
          </a:p>
          <a:p>
            <a:pPr lvl="1"/>
            <a:r>
              <a:rPr lang="en-US" dirty="0" smtClean="0"/>
              <a:t>Australia: no, as exceptions were not understood as relevant to online public access.</a:t>
            </a:r>
          </a:p>
          <a:p>
            <a:pPr lvl="2"/>
            <a:r>
              <a:rPr lang="en-US" i="1" dirty="0" smtClean="0"/>
              <a:t>Note: this fieldwork pre-dated 2006 copyright reforms</a:t>
            </a:r>
            <a:r>
              <a:rPr lang="en-US" dirty="0" smtClean="0"/>
              <a:t>.</a:t>
            </a:r>
            <a:endParaRPr lang="en-US" i="1" dirty="0" smtClean="0"/>
          </a:p>
          <a:p>
            <a:pPr lvl="1"/>
            <a:r>
              <a:rPr lang="en-US" dirty="0"/>
              <a:t>Canada: no, although query whether this conclusion is inevitable given </a:t>
            </a:r>
            <a:r>
              <a:rPr lang="en-US" i="1" dirty="0"/>
              <a:t>CCH v Law Society of Upper Canada</a:t>
            </a:r>
            <a:r>
              <a:rPr lang="en-US" dirty="0"/>
              <a:t> and the Copyright Board’s </a:t>
            </a:r>
            <a:r>
              <a:rPr lang="en-US" i="1" dirty="0"/>
              <a:t>Tariff 22A</a:t>
            </a:r>
            <a:r>
              <a:rPr lang="en-US" dirty="0"/>
              <a:t> decision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US</a:t>
            </a:r>
            <a:r>
              <a:rPr lang="en-US" dirty="0" smtClean="0"/>
              <a:t>: yes, over half of participants reported making images and other content available on publicly accessible websites by reference to fair use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871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3"/>
            <a:ext cx="6949440" cy="43758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It is not just about drafting and case law! Other important factors include:</a:t>
            </a:r>
          </a:p>
          <a:p>
            <a:pPr lvl="1"/>
            <a:r>
              <a:rPr lang="en-US" dirty="0" smtClean="0"/>
              <a:t>Institutional factors, e.g.: best practices in collection management.</a:t>
            </a:r>
          </a:p>
          <a:p>
            <a:pPr lvl="1"/>
            <a:r>
              <a:rPr lang="en-US" dirty="0" smtClean="0"/>
              <a:t>Other statutory provisions, e.g., remedies limitations; provisions encouraging collective administration; etc.</a:t>
            </a:r>
          </a:p>
          <a:p>
            <a:pPr lvl="1"/>
            <a:r>
              <a:rPr lang="en-US" dirty="0" smtClean="0"/>
              <a:t>Copyright management techniques, e.g.: level of resources dedicated to copyright management; presence of lawyers and copyright experts on staff; risk preferences.</a:t>
            </a:r>
          </a:p>
          <a:p>
            <a:pPr lvl="1"/>
            <a:r>
              <a:rPr lang="en-US" dirty="0" smtClean="0"/>
              <a:t>Historical and philosophical factors, e.g.: legislative history; prevailing views on the role and relevance of exceptions.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94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al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4304</TotalTime>
  <Words>1135</Words>
  <Application>Microsoft Macintosh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Formal</vt:lpstr>
      <vt:lpstr>The Optimal Drafting of Copyright Exceptions</vt:lpstr>
      <vt:lpstr>Debates on the  drafting of exceptions</vt:lpstr>
      <vt:lpstr>The critique of  Burrell &amp; Coleman (2005)</vt:lpstr>
      <vt:lpstr>Empirical analysis</vt:lpstr>
      <vt:lpstr>Some of the  pre-fieldwork questions</vt:lpstr>
      <vt:lpstr>Key observations: practices</vt:lpstr>
      <vt:lpstr>Example:  administrative activities</vt:lpstr>
      <vt:lpstr>Example:  websites and online databases</vt:lpstr>
      <vt:lpstr>Conclusions</vt:lpstr>
      <vt:lpstr>A final word:  the three-step test</vt:lpstr>
      <vt:lpstr>Credits</vt:lpstr>
    </vt:vector>
  </TitlesOfParts>
  <Company>Law Faculty - Oxford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Hudson</dc:creator>
  <cp:lastModifiedBy>Emily Hudson</cp:lastModifiedBy>
  <cp:revision>53</cp:revision>
  <dcterms:created xsi:type="dcterms:W3CDTF">2012-04-25T14:08:56Z</dcterms:created>
  <dcterms:modified xsi:type="dcterms:W3CDTF">2012-05-30T06:54:48Z</dcterms:modified>
</cp:coreProperties>
</file>