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4" r:id="rId2"/>
  </p:sldMasterIdLst>
  <p:notesMasterIdLst>
    <p:notesMasterId r:id="rId16"/>
  </p:notesMasterIdLst>
  <p:handoutMasterIdLst>
    <p:handoutMasterId r:id="rId17"/>
  </p:handoutMasterIdLst>
  <p:sldIdLst>
    <p:sldId id="259" r:id="rId3"/>
    <p:sldId id="269" r:id="rId4"/>
    <p:sldId id="257" r:id="rId5"/>
    <p:sldId id="270" r:id="rId6"/>
    <p:sldId id="261" r:id="rId7"/>
    <p:sldId id="27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0" d="100"/>
          <a:sy n="90" d="100"/>
        </p:scale>
        <p:origin x="-1616"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7231261-DF6C-BF49-9A7E-4B8E02B74EB7}" type="datetime1">
              <a:rPr lang="es-ES" smtClean="0"/>
              <a:t>28/05/12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941C67-DBE3-EB4C-89E7-9E98C048C686}" type="slidenum">
              <a:rPr lang="en-US" smtClean="0"/>
              <a:t>‹#›</a:t>
            </a:fld>
            <a:endParaRPr lang="en-US"/>
          </a:p>
        </p:txBody>
      </p:sp>
    </p:spTree>
    <p:extLst>
      <p:ext uri="{BB962C8B-B14F-4D97-AF65-F5344CB8AC3E}">
        <p14:creationId xmlns:p14="http://schemas.microsoft.com/office/powerpoint/2010/main" val="37884376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D0C580-FBC6-3047-BC65-D853F69DD7E2}" type="datetime1">
              <a:rPr lang="es-ES" smtClean="0"/>
              <a:t>28/05/12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43B520-908D-E442-AA94-43B3C7571DE9}" type="slidenum">
              <a:rPr lang="en-US" smtClean="0"/>
              <a:t>‹#›</a:t>
            </a:fld>
            <a:endParaRPr lang="en-US"/>
          </a:p>
        </p:txBody>
      </p:sp>
    </p:spTree>
    <p:extLst>
      <p:ext uri="{BB962C8B-B14F-4D97-AF65-F5344CB8AC3E}">
        <p14:creationId xmlns:p14="http://schemas.microsoft.com/office/powerpoint/2010/main" val="371327649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31731" indent="-281435" eaLnBrk="0" hangingPunct="0">
              <a:defRPr>
                <a:solidFill>
                  <a:schemeClr val="tx1"/>
                </a:solidFill>
                <a:latin typeface="Arial" charset="0"/>
                <a:ea typeface="ＭＳ Ｐゴシック" charset="0"/>
              </a:defRPr>
            </a:lvl2pPr>
            <a:lvl3pPr marL="1125741" indent="-225148" eaLnBrk="0" hangingPunct="0">
              <a:defRPr>
                <a:solidFill>
                  <a:schemeClr val="tx1"/>
                </a:solidFill>
                <a:latin typeface="Arial" charset="0"/>
                <a:ea typeface="ＭＳ Ｐゴシック" charset="0"/>
              </a:defRPr>
            </a:lvl3pPr>
            <a:lvl4pPr marL="1576037" indent="-225148" eaLnBrk="0" hangingPunct="0">
              <a:defRPr>
                <a:solidFill>
                  <a:schemeClr val="tx1"/>
                </a:solidFill>
                <a:latin typeface="Arial" charset="0"/>
                <a:ea typeface="ＭＳ Ｐゴシック" charset="0"/>
              </a:defRPr>
            </a:lvl4pPr>
            <a:lvl5pPr marL="2026333" indent="-225148" eaLnBrk="0" hangingPunct="0">
              <a:defRPr>
                <a:solidFill>
                  <a:schemeClr val="tx1"/>
                </a:solidFill>
                <a:latin typeface="Arial" charset="0"/>
                <a:ea typeface="ＭＳ Ｐゴシック" charset="0"/>
              </a:defRPr>
            </a:lvl5pPr>
            <a:lvl6pPr marL="2476630" indent="-225148" eaLnBrk="0" fontAlgn="base" hangingPunct="0">
              <a:spcBef>
                <a:spcPct val="0"/>
              </a:spcBef>
              <a:spcAft>
                <a:spcPct val="0"/>
              </a:spcAft>
              <a:defRPr>
                <a:solidFill>
                  <a:schemeClr val="tx1"/>
                </a:solidFill>
                <a:latin typeface="Arial" charset="0"/>
                <a:ea typeface="ＭＳ Ｐゴシック" charset="0"/>
              </a:defRPr>
            </a:lvl6pPr>
            <a:lvl7pPr marL="2926926" indent="-225148" eaLnBrk="0" fontAlgn="base" hangingPunct="0">
              <a:spcBef>
                <a:spcPct val="0"/>
              </a:spcBef>
              <a:spcAft>
                <a:spcPct val="0"/>
              </a:spcAft>
              <a:defRPr>
                <a:solidFill>
                  <a:schemeClr val="tx1"/>
                </a:solidFill>
                <a:latin typeface="Arial" charset="0"/>
                <a:ea typeface="ＭＳ Ｐゴシック" charset="0"/>
              </a:defRPr>
            </a:lvl7pPr>
            <a:lvl8pPr marL="3377222" indent="-225148" eaLnBrk="0" fontAlgn="base" hangingPunct="0">
              <a:spcBef>
                <a:spcPct val="0"/>
              </a:spcBef>
              <a:spcAft>
                <a:spcPct val="0"/>
              </a:spcAft>
              <a:defRPr>
                <a:solidFill>
                  <a:schemeClr val="tx1"/>
                </a:solidFill>
                <a:latin typeface="Arial" charset="0"/>
                <a:ea typeface="ＭＳ Ｐゴシック" charset="0"/>
              </a:defRPr>
            </a:lvl8pPr>
            <a:lvl9pPr marL="3827518" indent="-225148"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7F0BA933-287A-4E41-82A2-913CBA611C90}" type="slidenum">
              <a:rPr lang="de-DE" smtClean="0">
                <a:solidFill>
                  <a:srgbClr val="000000"/>
                </a:solidFill>
              </a:rPr>
              <a:pPr eaLnBrk="1" hangingPunct="1">
                <a:defRPr/>
              </a:pPr>
              <a:t>1</a:t>
            </a:fld>
            <a:endParaRPr lang="de-DE" smtClean="0">
              <a:solidFill>
                <a:srgbClr val="000000"/>
              </a:solidFill>
            </a:endParaRPr>
          </a:p>
        </p:txBody>
      </p:sp>
      <p:sp>
        <p:nvSpPr>
          <p:cNvPr id="4099" name="Rectangle 2"/>
          <p:cNvSpPr>
            <a:spLocks noGrp="1" noRot="1" noChangeAspect="1" noChangeArrowheads="1" noTextEdit="1"/>
          </p:cNvSpPr>
          <p:nvPr>
            <p:ph type="sldImg"/>
          </p:nvPr>
        </p:nvSpPr>
        <p:spPr>
          <a:xfrm>
            <a:off x="1143000" y="684213"/>
            <a:ext cx="4572000" cy="3429000"/>
          </a:xfrm>
          <a:ln/>
        </p:spPr>
      </p:sp>
      <p:sp>
        <p:nvSpPr>
          <p:cNvPr id="4100" name="Rectangle 3"/>
          <p:cNvSpPr>
            <a:spLocks noGrp="1" noChangeArrowheads="1"/>
          </p:cNvSpPr>
          <p:nvPr>
            <p:ph type="body" idx="1"/>
          </p:nvPr>
        </p:nvSpPr>
        <p:spPr>
          <a:xfrm>
            <a:off x="686421" y="4344108"/>
            <a:ext cx="5485158" cy="4116215"/>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defRPr/>
            </a:pPr>
            <a:endParaRPr lang="en-US">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dsfsd</a:t>
            </a:r>
            <a:endParaRPr lang="en-US" dirty="0"/>
          </a:p>
        </p:txBody>
      </p:sp>
      <p:sp>
        <p:nvSpPr>
          <p:cNvPr id="4" name="Slide Number Placeholder 3"/>
          <p:cNvSpPr>
            <a:spLocks noGrp="1"/>
          </p:cNvSpPr>
          <p:nvPr>
            <p:ph type="sldNum" sz="quarter" idx="10"/>
          </p:nvPr>
        </p:nvSpPr>
        <p:spPr/>
        <p:txBody>
          <a:bodyPr/>
          <a:lstStyle/>
          <a:p>
            <a:fld id="{6343B520-908D-E442-AA94-43B3C7571DE9}" type="slidenum">
              <a:rPr lang="en-US" smtClean="0"/>
              <a:t>2</a:t>
            </a:fld>
            <a:endParaRPr lang="en-US"/>
          </a:p>
        </p:txBody>
      </p:sp>
    </p:spTree>
    <p:extLst>
      <p:ext uri="{BB962C8B-B14F-4D97-AF65-F5344CB8AC3E}">
        <p14:creationId xmlns:p14="http://schemas.microsoft.com/office/powerpoint/2010/main" val="3308862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43B520-908D-E442-AA94-43B3C7571DE9}" type="slidenum">
              <a:rPr lang="en-US" smtClean="0"/>
              <a:t>3</a:t>
            </a:fld>
            <a:endParaRPr lang="en-US"/>
          </a:p>
        </p:txBody>
      </p:sp>
    </p:spTree>
    <p:extLst>
      <p:ext uri="{BB962C8B-B14F-4D97-AF65-F5344CB8AC3E}">
        <p14:creationId xmlns:p14="http://schemas.microsoft.com/office/powerpoint/2010/main" val="10655306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dirty="0"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24A53B92-A3D7-0C4E-807D-5B672B5E0204}" type="datetime1">
              <a:rPr lang="es-ES" smtClean="0"/>
              <a:t>28/05/12</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r>
              <a:rPr lang="en-US" smtClean="0"/>
              <a:t>Marisa Aranda - May 2012</a:t>
            </a:r>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dirty="0" smtClean="0"/>
              <a:t>Click to edit Master text styles</a:t>
            </a:r>
          </a:p>
        </p:txBody>
      </p:sp>
      <p:sp>
        <p:nvSpPr>
          <p:cNvPr id="5" name="Date Placeholder 4"/>
          <p:cNvSpPr>
            <a:spLocks noGrp="1"/>
          </p:cNvSpPr>
          <p:nvPr>
            <p:ph type="dt" sz="half" idx="10"/>
          </p:nvPr>
        </p:nvSpPr>
        <p:spPr/>
        <p:txBody>
          <a:bodyPr/>
          <a:lstStyle/>
          <a:p>
            <a:fld id="{F3953304-3D45-A449-B206-09EBE8FA2122}" type="datetime1">
              <a:rPr lang="es-ES" smtClean="0"/>
              <a:t>28/05/12</a:t>
            </a:fld>
            <a:endParaRPr lang="en-US"/>
          </a:p>
        </p:txBody>
      </p:sp>
      <p:sp>
        <p:nvSpPr>
          <p:cNvPr id="6" name="Footer Placeholder 5"/>
          <p:cNvSpPr>
            <a:spLocks noGrp="1"/>
          </p:cNvSpPr>
          <p:nvPr>
            <p:ph type="ftr" sz="quarter" idx="11"/>
          </p:nvPr>
        </p:nvSpPr>
        <p:spPr/>
        <p:txBody>
          <a:bodyPr/>
          <a:lstStyle/>
          <a:p>
            <a:r>
              <a:rPr lang="en-US" smtClean="0"/>
              <a:t>Marisa Aranda - May 2012</a:t>
            </a:r>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36F90F19-81AD-4947-8E87-82B6D8F6184A}" type="datetime1">
              <a:rPr lang="es-ES" smtClean="0"/>
              <a:t>28/05/12</a:t>
            </a:fld>
            <a:endParaRPr lang="en-US"/>
          </a:p>
        </p:txBody>
      </p:sp>
      <p:sp>
        <p:nvSpPr>
          <p:cNvPr id="6" name="Footer Placeholder 5"/>
          <p:cNvSpPr>
            <a:spLocks noGrp="1"/>
          </p:cNvSpPr>
          <p:nvPr>
            <p:ph type="ftr" sz="quarter" idx="11"/>
          </p:nvPr>
        </p:nvSpPr>
        <p:spPr/>
        <p:txBody>
          <a:bodyPr/>
          <a:lstStyle/>
          <a:p>
            <a:r>
              <a:rPr lang="en-US" smtClean="0"/>
              <a:t>Marisa Aranda - May 2012</a:t>
            </a:r>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F86C211C-3262-004A-A5D7-54653DE16C0F}" type="datetime1">
              <a:rPr lang="es-ES" smtClean="0"/>
              <a:t>28/05/12</a:t>
            </a:fld>
            <a:endParaRPr lang="en-US"/>
          </a:p>
        </p:txBody>
      </p:sp>
      <p:sp>
        <p:nvSpPr>
          <p:cNvPr id="5" name="Footer Placeholder 4"/>
          <p:cNvSpPr>
            <a:spLocks noGrp="1"/>
          </p:cNvSpPr>
          <p:nvPr>
            <p:ph type="ftr" sz="quarter" idx="11"/>
          </p:nvPr>
        </p:nvSpPr>
        <p:spPr/>
        <p:txBody>
          <a:bodyPr/>
          <a:lstStyle/>
          <a:p>
            <a:r>
              <a:rPr lang="en-US" smtClean="0"/>
              <a:t>Marisa Aranda - May 2012</a:t>
            </a:r>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617C37DD-00B8-B245-A447-BB488981262E}" type="datetime1">
              <a:rPr lang="es-ES" smtClean="0"/>
              <a:t>28/05/12</a:t>
            </a:fld>
            <a:endParaRPr lang="en-US"/>
          </a:p>
        </p:txBody>
      </p:sp>
      <p:sp>
        <p:nvSpPr>
          <p:cNvPr id="5" name="Footer Placeholder 4"/>
          <p:cNvSpPr>
            <a:spLocks noGrp="1"/>
          </p:cNvSpPr>
          <p:nvPr>
            <p:ph type="ftr" sz="quarter" idx="11"/>
          </p:nvPr>
        </p:nvSpPr>
        <p:spPr/>
        <p:txBody>
          <a:bodyPr/>
          <a:lstStyle/>
          <a:p>
            <a:r>
              <a:rPr lang="en-US" smtClean="0"/>
              <a:t>Marisa Aranda - May 2012</a:t>
            </a:r>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de-DE" smtClean="0">
                <a:solidFill>
                  <a:srgbClr val="000000"/>
                </a:solidFill>
              </a:rPr>
              <a:t>Marisa Aranda - May 2012</a:t>
            </a:r>
            <a:endParaRPr lang="de-DE">
              <a:solidFill>
                <a:srgbClr val="000000"/>
              </a:solidFill>
            </a:endParaRPr>
          </a:p>
        </p:txBody>
      </p:sp>
    </p:spTree>
    <p:extLst>
      <p:ext uri="{BB962C8B-B14F-4D97-AF65-F5344CB8AC3E}">
        <p14:creationId xmlns:p14="http://schemas.microsoft.com/office/powerpoint/2010/main" val="3912175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de-DE" smtClean="0">
                <a:solidFill>
                  <a:srgbClr val="000000"/>
                </a:solidFill>
              </a:rPr>
              <a:t>Marisa Aranda - May 2012</a:t>
            </a:r>
            <a:endParaRPr lang="de-DE">
              <a:solidFill>
                <a:srgbClr val="000000"/>
              </a:solidFill>
            </a:endParaRPr>
          </a:p>
        </p:txBody>
      </p:sp>
    </p:spTree>
    <p:extLst>
      <p:ext uri="{BB962C8B-B14F-4D97-AF65-F5344CB8AC3E}">
        <p14:creationId xmlns:p14="http://schemas.microsoft.com/office/powerpoint/2010/main" val="1033109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5"/>
          <p:cNvSpPr>
            <a:spLocks noGrp="1" noChangeArrowheads="1"/>
          </p:cNvSpPr>
          <p:nvPr>
            <p:ph type="ftr" sz="quarter" idx="10"/>
          </p:nvPr>
        </p:nvSpPr>
        <p:spPr>
          <a:ln/>
        </p:spPr>
        <p:txBody>
          <a:bodyPr/>
          <a:lstStyle>
            <a:lvl1pPr>
              <a:defRPr/>
            </a:lvl1pPr>
          </a:lstStyle>
          <a:p>
            <a:pPr>
              <a:defRPr/>
            </a:pPr>
            <a:r>
              <a:rPr lang="de-DE" smtClean="0">
                <a:solidFill>
                  <a:srgbClr val="000000"/>
                </a:solidFill>
              </a:rPr>
              <a:t>Marisa Aranda - May 2012</a:t>
            </a:r>
            <a:endParaRPr lang="de-DE">
              <a:solidFill>
                <a:srgbClr val="000000"/>
              </a:solidFill>
            </a:endParaRPr>
          </a:p>
        </p:txBody>
      </p:sp>
    </p:spTree>
    <p:extLst>
      <p:ext uri="{BB962C8B-B14F-4D97-AF65-F5344CB8AC3E}">
        <p14:creationId xmlns:p14="http://schemas.microsoft.com/office/powerpoint/2010/main" val="4249994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457200" y="1268413"/>
            <a:ext cx="4038600" cy="4857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268413"/>
            <a:ext cx="4038600" cy="4857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de-DE" smtClean="0">
                <a:solidFill>
                  <a:srgbClr val="000000"/>
                </a:solidFill>
              </a:rPr>
              <a:t>Marisa Aranda - May 2012</a:t>
            </a:r>
            <a:endParaRPr lang="de-DE">
              <a:solidFill>
                <a:srgbClr val="000000"/>
              </a:solidFill>
            </a:endParaRPr>
          </a:p>
        </p:txBody>
      </p:sp>
    </p:spTree>
    <p:extLst>
      <p:ext uri="{BB962C8B-B14F-4D97-AF65-F5344CB8AC3E}">
        <p14:creationId xmlns:p14="http://schemas.microsoft.com/office/powerpoint/2010/main" val="36429078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de-DE" smtClean="0">
                <a:solidFill>
                  <a:srgbClr val="000000"/>
                </a:solidFill>
              </a:rPr>
              <a:t>Marisa Aranda - May 2012</a:t>
            </a:r>
            <a:endParaRPr lang="de-DE">
              <a:solidFill>
                <a:srgbClr val="000000"/>
              </a:solidFill>
            </a:endParaRPr>
          </a:p>
        </p:txBody>
      </p:sp>
    </p:spTree>
    <p:extLst>
      <p:ext uri="{BB962C8B-B14F-4D97-AF65-F5344CB8AC3E}">
        <p14:creationId xmlns:p14="http://schemas.microsoft.com/office/powerpoint/2010/main" val="38779995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de-DE" smtClean="0">
                <a:solidFill>
                  <a:srgbClr val="000000"/>
                </a:solidFill>
              </a:rPr>
              <a:t>Marisa Aranda - May 2012</a:t>
            </a:r>
            <a:endParaRPr lang="de-DE">
              <a:solidFill>
                <a:srgbClr val="000000"/>
              </a:solidFill>
            </a:endParaRPr>
          </a:p>
        </p:txBody>
      </p:sp>
    </p:spTree>
    <p:extLst>
      <p:ext uri="{BB962C8B-B14F-4D97-AF65-F5344CB8AC3E}">
        <p14:creationId xmlns:p14="http://schemas.microsoft.com/office/powerpoint/2010/main" val="3489414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A070BC3-78EB-8B46-AEF3-9AEAA1B1C296}" type="datetime1">
              <a:rPr lang="es-ES" smtClean="0"/>
              <a:t>28/05/12</a:t>
            </a:fld>
            <a:endParaRPr lang="en-US"/>
          </a:p>
        </p:txBody>
      </p:sp>
      <p:sp>
        <p:nvSpPr>
          <p:cNvPr id="5" name="Footer Placeholder 4"/>
          <p:cNvSpPr>
            <a:spLocks noGrp="1"/>
          </p:cNvSpPr>
          <p:nvPr>
            <p:ph type="ftr" sz="quarter" idx="11"/>
          </p:nvPr>
        </p:nvSpPr>
        <p:spPr/>
        <p:txBody>
          <a:bodyPr/>
          <a:lstStyle/>
          <a:p>
            <a:r>
              <a:rPr lang="en-US" smtClean="0"/>
              <a:t>Marisa Aranda - May 2012</a:t>
            </a:r>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de-DE" smtClean="0">
                <a:solidFill>
                  <a:srgbClr val="000000"/>
                </a:solidFill>
              </a:rPr>
              <a:t>Marisa Aranda - May 2012</a:t>
            </a:r>
            <a:endParaRPr lang="de-DE">
              <a:solidFill>
                <a:srgbClr val="000000"/>
              </a:solidFill>
            </a:endParaRPr>
          </a:p>
        </p:txBody>
      </p:sp>
    </p:spTree>
    <p:extLst>
      <p:ext uri="{BB962C8B-B14F-4D97-AF65-F5344CB8AC3E}">
        <p14:creationId xmlns:p14="http://schemas.microsoft.com/office/powerpoint/2010/main" val="3246695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5"/>
          <p:cNvSpPr>
            <a:spLocks noGrp="1" noChangeArrowheads="1"/>
          </p:cNvSpPr>
          <p:nvPr>
            <p:ph type="ftr" sz="quarter" idx="10"/>
          </p:nvPr>
        </p:nvSpPr>
        <p:spPr>
          <a:ln/>
        </p:spPr>
        <p:txBody>
          <a:bodyPr/>
          <a:lstStyle>
            <a:lvl1pPr>
              <a:defRPr/>
            </a:lvl1pPr>
          </a:lstStyle>
          <a:p>
            <a:pPr>
              <a:defRPr/>
            </a:pPr>
            <a:r>
              <a:rPr lang="de-DE" smtClean="0">
                <a:solidFill>
                  <a:srgbClr val="000000"/>
                </a:solidFill>
              </a:rPr>
              <a:t>Marisa Aranda - May 2012</a:t>
            </a:r>
            <a:endParaRPr lang="de-DE">
              <a:solidFill>
                <a:srgbClr val="000000"/>
              </a:solidFill>
            </a:endParaRPr>
          </a:p>
        </p:txBody>
      </p:sp>
    </p:spTree>
    <p:extLst>
      <p:ext uri="{BB962C8B-B14F-4D97-AF65-F5344CB8AC3E}">
        <p14:creationId xmlns:p14="http://schemas.microsoft.com/office/powerpoint/2010/main" val="33005270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5"/>
          <p:cNvSpPr>
            <a:spLocks noGrp="1" noChangeArrowheads="1"/>
          </p:cNvSpPr>
          <p:nvPr>
            <p:ph type="ftr" sz="quarter" idx="10"/>
          </p:nvPr>
        </p:nvSpPr>
        <p:spPr>
          <a:ln/>
        </p:spPr>
        <p:txBody>
          <a:bodyPr/>
          <a:lstStyle>
            <a:lvl1pPr>
              <a:defRPr/>
            </a:lvl1pPr>
          </a:lstStyle>
          <a:p>
            <a:pPr>
              <a:defRPr/>
            </a:pPr>
            <a:r>
              <a:rPr lang="de-DE" smtClean="0">
                <a:solidFill>
                  <a:srgbClr val="000000"/>
                </a:solidFill>
              </a:rPr>
              <a:t>Marisa Aranda - May 2012</a:t>
            </a:r>
            <a:endParaRPr lang="de-DE">
              <a:solidFill>
                <a:srgbClr val="000000"/>
              </a:solidFill>
            </a:endParaRPr>
          </a:p>
        </p:txBody>
      </p:sp>
    </p:spTree>
    <p:extLst>
      <p:ext uri="{BB962C8B-B14F-4D97-AF65-F5344CB8AC3E}">
        <p14:creationId xmlns:p14="http://schemas.microsoft.com/office/powerpoint/2010/main" val="39914091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de-DE" smtClean="0">
                <a:solidFill>
                  <a:srgbClr val="000000"/>
                </a:solidFill>
              </a:rPr>
              <a:t>Marisa Aranda - May 2012</a:t>
            </a:r>
            <a:endParaRPr lang="de-DE">
              <a:solidFill>
                <a:srgbClr val="000000"/>
              </a:solidFill>
            </a:endParaRPr>
          </a:p>
        </p:txBody>
      </p:sp>
    </p:spTree>
    <p:extLst>
      <p:ext uri="{BB962C8B-B14F-4D97-AF65-F5344CB8AC3E}">
        <p14:creationId xmlns:p14="http://schemas.microsoft.com/office/powerpoint/2010/main" val="24441564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477838"/>
            <a:ext cx="2171700" cy="5648325"/>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0" y="477838"/>
            <a:ext cx="6362700" cy="56483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de-DE" smtClean="0">
                <a:solidFill>
                  <a:srgbClr val="000000"/>
                </a:solidFill>
              </a:rPr>
              <a:t>Marisa Aranda - May 2012</a:t>
            </a:r>
            <a:endParaRPr lang="de-DE">
              <a:solidFill>
                <a:srgbClr val="000000"/>
              </a:solidFill>
            </a:endParaRPr>
          </a:p>
        </p:txBody>
      </p:sp>
    </p:spTree>
    <p:extLst>
      <p:ext uri="{BB962C8B-B14F-4D97-AF65-F5344CB8AC3E}">
        <p14:creationId xmlns:p14="http://schemas.microsoft.com/office/powerpoint/2010/main" val="336092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ADDF2A41-7682-9746-8597-8F941218E6A4}" type="datetime1">
              <a:rPr lang="es-ES" smtClean="0"/>
              <a:t>28/05/12</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r>
              <a:rPr lang="en-US" smtClean="0"/>
              <a:t>Marisa Aranda - May 2012</a:t>
            </a:r>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Click icon to add picture</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D55A5FEA-EEB8-4E4C-9935-AA2E24EC52BB}" type="datetime1">
              <a:rPr lang="es-ES" smtClean="0"/>
              <a:t>28/05/12</a:t>
            </a:fld>
            <a:endParaRPr lang="en-US"/>
          </a:p>
        </p:txBody>
      </p:sp>
      <p:sp>
        <p:nvSpPr>
          <p:cNvPr id="5" name="Footer Placeholder 4"/>
          <p:cNvSpPr>
            <a:spLocks noGrp="1"/>
          </p:cNvSpPr>
          <p:nvPr>
            <p:ph type="ftr" sz="quarter" idx="11"/>
          </p:nvPr>
        </p:nvSpPr>
        <p:spPr/>
        <p:txBody>
          <a:bodyPr/>
          <a:lstStyle/>
          <a:p>
            <a:r>
              <a:rPr lang="en-US" smtClean="0"/>
              <a:t>Marisa Aranda - May 2012</a:t>
            </a:r>
            <a:endParaRPr lang="en-US"/>
          </a:p>
        </p:txBody>
      </p:sp>
      <p:sp>
        <p:nvSpPr>
          <p:cNvPr id="6" name="Slide Number Placeholder 5"/>
          <p:cNvSpPr>
            <a:spLocks noGrp="1"/>
          </p:cNvSpPr>
          <p:nvPr>
            <p:ph type="sldNum" sz="quarter" idx="12"/>
          </p:nvPr>
        </p:nvSpPr>
        <p:spPr/>
        <p:txBody>
          <a:bodyPr/>
          <a:lstStyle/>
          <a:p>
            <a:fld id="{3EC526B6-F861-4D54-BBE9-4BB519D3F342}" type="slidenum">
              <a:rPr lang="en-US" smtClean="0"/>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6891A43B-3117-674F-90A5-38060B5BA2E5}" type="datetime1">
              <a:rPr lang="es-ES" smtClean="0"/>
              <a:t>28/05/12</a:t>
            </a:fld>
            <a:endParaRPr lang="en-US"/>
          </a:p>
        </p:txBody>
      </p:sp>
      <p:sp>
        <p:nvSpPr>
          <p:cNvPr id="6" name="Footer Placeholder 5"/>
          <p:cNvSpPr>
            <a:spLocks noGrp="1"/>
          </p:cNvSpPr>
          <p:nvPr>
            <p:ph type="ftr" sz="quarter" idx="11"/>
          </p:nvPr>
        </p:nvSpPr>
        <p:spPr/>
        <p:txBody>
          <a:bodyPr/>
          <a:lstStyle/>
          <a:p>
            <a:r>
              <a:rPr lang="en-US" smtClean="0"/>
              <a:t>Marisa Aranda - May 2012</a:t>
            </a:r>
            <a:endParaRPr lang="en-US"/>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3658814D-5A5B-0B44-B302-F446FE77FFC6}" type="datetime1">
              <a:rPr lang="es-ES" smtClean="0"/>
              <a:t>28/05/12</a:t>
            </a:fld>
            <a:endParaRPr lang="en-US"/>
          </a:p>
        </p:txBody>
      </p:sp>
      <p:sp>
        <p:nvSpPr>
          <p:cNvPr id="8" name="Footer Placeholder 7"/>
          <p:cNvSpPr>
            <a:spLocks noGrp="1"/>
          </p:cNvSpPr>
          <p:nvPr>
            <p:ph type="ftr" sz="quarter" idx="11"/>
          </p:nvPr>
        </p:nvSpPr>
        <p:spPr/>
        <p:txBody>
          <a:bodyPr/>
          <a:lstStyle/>
          <a:p>
            <a:r>
              <a:rPr lang="en-US" smtClean="0"/>
              <a:t>Marisa Aranda - May 2012</a:t>
            </a:r>
            <a:endParaRPr lang="en-US"/>
          </a:p>
        </p:txBody>
      </p:sp>
      <p:sp>
        <p:nvSpPr>
          <p:cNvPr id="9" name="Slide Number Placeholder 8"/>
          <p:cNvSpPr>
            <a:spLocks noGrp="1"/>
          </p:cNvSpPr>
          <p:nvPr>
            <p:ph type="sldNum" sz="quarter" idx="12"/>
          </p:nvPr>
        </p:nvSpPr>
        <p:spPr/>
        <p:txBody>
          <a:bodyPr/>
          <a:lstStyle/>
          <a:p>
            <a:fld id="{3EC526B6-F861-4D54-BBE9-4BB519D3F342}" type="slidenum">
              <a:rPr lang="en-US" smtClean="0"/>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A110676-4157-D842-A986-8E2438A9F688}" type="datetime1">
              <a:rPr lang="es-ES" smtClean="0"/>
              <a:t>28/05/12</a:t>
            </a:fld>
            <a:endParaRPr lang="en-US"/>
          </a:p>
        </p:txBody>
      </p:sp>
      <p:sp>
        <p:nvSpPr>
          <p:cNvPr id="4" name="Footer Placeholder 3"/>
          <p:cNvSpPr>
            <a:spLocks noGrp="1"/>
          </p:cNvSpPr>
          <p:nvPr>
            <p:ph type="ftr" sz="quarter" idx="11"/>
          </p:nvPr>
        </p:nvSpPr>
        <p:spPr/>
        <p:txBody>
          <a:bodyPr/>
          <a:lstStyle/>
          <a:p>
            <a:r>
              <a:rPr lang="en-US" smtClean="0"/>
              <a:t>Marisa Aranda - May 2012</a:t>
            </a:r>
            <a:endParaRPr lang="en-US"/>
          </a:p>
        </p:txBody>
      </p:sp>
      <p:sp>
        <p:nvSpPr>
          <p:cNvPr id="5" name="Slide Number Placeholder 4"/>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2D9AEC94-319F-6E43-BC78-CD3F2BE258DF}" type="datetime1">
              <a:rPr lang="es-ES" smtClean="0"/>
              <a:t>28/05/12</a:t>
            </a:fld>
            <a:endParaRPr lang="en-US"/>
          </a:p>
        </p:txBody>
      </p:sp>
      <p:sp>
        <p:nvSpPr>
          <p:cNvPr id="3" name="Footer Placeholder 2"/>
          <p:cNvSpPr>
            <a:spLocks noGrp="1"/>
          </p:cNvSpPr>
          <p:nvPr>
            <p:ph type="ftr" sz="quarter" idx="11"/>
          </p:nvPr>
        </p:nvSpPr>
        <p:spPr/>
        <p:txBody>
          <a:bodyPr/>
          <a:lstStyle/>
          <a:p>
            <a:r>
              <a:rPr lang="en-US" smtClean="0"/>
              <a:t>Marisa Aranda - May 2012</a:t>
            </a:r>
            <a:endParaRPr lang="en-US"/>
          </a:p>
        </p:txBody>
      </p:sp>
      <p:sp>
        <p:nvSpPr>
          <p:cNvPr id="4" name="Slide Number Placeholder 3"/>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C8C6EC7F-9868-2D4B-ABB4-364FEE18935A}" type="datetime1">
              <a:rPr lang="es-ES" smtClean="0"/>
              <a:t>28/05/12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Marisa Aranda - May 2012</a:t>
            </a:r>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3EC526B6-F861-4D54-BBE9-4BB519D3F34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4.xml"/><Relationship Id="rId12" Type="http://schemas.openxmlformats.org/officeDocument/2006/relationships/theme" Target="../theme/theme2.xml"/><Relationship Id="rId13" Type="http://schemas.openxmlformats.org/officeDocument/2006/relationships/image" Target="../media/image10.jpeg"/><Relationship Id="rId14" Type="http://schemas.openxmlformats.org/officeDocument/2006/relationships/image" Target="../media/image11.jpeg"/><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 Id="rId9" Type="http://schemas.openxmlformats.org/officeDocument/2006/relationships/slideLayout" Target="../slideLayouts/slideLayout22.xml"/><Relationship Id="rId10"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C35DB0ED-9AE5-8347-A42B-42A03B58D099}" type="datetime1">
              <a:rPr lang="es-ES" smtClean="0"/>
              <a:t>28/05/12</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3EC526B6-F861-4D54-BBE9-4BB519D3F342}" type="slidenum">
              <a:rPr lang="en-US" smtClean="0"/>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r>
              <a:rPr lang="en-US" smtClean="0"/>
              <a:t>Marisa Aranda - May 2012</a:t>
            </a: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477838"/>
            <a:ext cx="5545138"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de-DE"/>
              <a:t>Click to edit Master title style</a:t>
            </a:r>
          </a:p>
        </p:txBody>
      </p:sp>
      <p:sp>
        <p:nvSpPr>
          <p:cNvPr id="1027" name="Rectangle 3"/>
          <p:cNvSpPr>
            <a:spLocks noGrp="1" noChangeArrowheads="1"/>
          </p:cNvSpPr>
          <p:nvPr>
            <p:ph type="body" idx="1"/>
          </p:nvPr>
        </p:nvSpPr>
        <p:spPr bwMode="auto">
          <a:xfrm>
            <a:off x="457200" y="1268413"/>
            <a:ext cx="8229600" cy="485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de-DE"/>
              <a:t>Click to edit Master text styles</a:t>
            </a:r>
          </a:p>
          <a:p>
            <a:pPr lvl="1"/>
            <a:r>
              <a:rPr lang="de-DE"/>
              <a:t>Second level</a:t>
            </a:r>
          </a:p>
          <a:p>
            <a:pPr lvl="2"/>
            <a:r>
              <a:rPr lang="de-DE"/>
              <a:t>Third level</a:t>
            </a:r>
          </a:p>
          <a:p>
            <a:pPr lvl="3"/>
            <a:r>
              <a:rPr lang="de-DE"/>
              <a:t>Fourth level</a:t>
            </a:r>
          </a:p>
          <a:p>
            <a:pPr lvl="4"/>
            <a:r>
              <a:rPr lang="de-DE"/>
              <a:t>Fifth level</a:t>
            </a:r>
          </a:p>
        </p:txBody>
      </p:sp>
      <p:sp>
        <p:nvSpPr>
          <p:cNvPr id="11269" name="Rectangle 5"/>
          <p:cNvSpPr>
            <a:spLocks noGrp="1" noChangeArrowheads="1"/>
          </p:cNvSpPr>
          <p:nvPr>
            <p:ph type="ftr" sz="quarter" idx="3"/>
          </p:nvPr>
        </p:nvSpPr>
        <p:spPr bwMode="auto">
          <a:xfrm>
            <a:off x="8389938" y="6265863"/>
            <a:ext cx="50323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cs typeface="+mn-cs"/>
              </a:defRPr>
            </a:lvl1pPr>
          </a:lstStyle>
          <a:p>
            <a:pPr fontAlgn="base">
              <a:spcBef>
                <a:spcPct val="0"/>
              </a:spcBef>
              <a:spcAft>
                <a:spcPct val="0"/>
              </a:spcAft>
              <a:defRPr/>
            </a:pPr>
            <a:r>
              <a:rPr lang="de-DE" smtClean="0">
                <a:solidFill>
                  <a:srgbClr val="000000"/>
                </a:solidFill>
                <a:latin typeface="Arial" charset="0"/>
                <a:ea typeface="ＭＳ Ｐゴシック" charset="0"/>
              </a:rPr>
              <a:t>Marisa Aranda - May 2012</a:t>
            </a:r>
            <a:endParaRPr lang="de-DE">
              <a:solidFill>
                <a:srgbClr val="000000"/>
              </a:solidFill>
              <a:latin typeface="Arial" charset="0"/>
              <a:ea typeface="ＭＳ Ｐゴシック" charset="0"/>
            </a:endParaRPr>
          </a:p>
        </p:txBody>
      </p:sp>
      <p:sp>
        <p:nvSpPr>
          <p:cNvPr id="1029" name="Rectangle 15"/>
          <p:cNvSpPr>
            <a:spLocks noChangeArrowheads="1"/>
          </p:cNvSpPr>
          <p:nvPr userDrawn="1"/>
        </p:nvSpPr>
        <p:spPr bwMode="auto">
          <a:xfrm>
            <a:off x="8856663" y="3933825"/>
            <a:ext cx="287337" cy="287338"/>
          </a:xfrm>
          <a:prstGeom prst="rect">
            <a:avLst/>
          </a:prstGeom>
          <a:solidFill>
            <a:srgbClr val="40AEC4">
              <a:alpha val="3019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07763" dir="18900000" algn="ctr"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charset="0"/>
              <a:ea typeface="ＭＳ Ｐゴシック" charset="0"/>
              <a:cs typeface="ＭＳ Ｐゴシック" charset="0"/>
            </a:endParaRPr>
          </a:p>
        </p:txBody>
      </p:sp>
      <p:sp>
        <p:nvSpPr>
          <p:cNvPr id="1030" name="Rectangle 16"/>
          <p:cNvSpPr>
            <a:spLocks noChangeArrowheads="1"/>
          </p:cNvSpPr>
          <p:nvPr userDrawn="1"/>
        </p:nvSpPr>
        <p:spPr bwMode="auto">
          <a:xfrm>
            <a:off x="0" y="1125538"/>
            <a:ext cx="287338" cy="287337"/>
          </a:xfrm>
          <a:prstGeom prst="rect">
            <a:avLst/>
          </a:prstGeom>
          <a:solidFill>
            <a:srgbClr val="36ACBC">
              <a:alpha val="8196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07763" dir="18900000" algn="ctr"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charset="0"/>
              <a:ea typeface="ＭＳ Ｐゴシック" charset="0"/>
              <a:cs typeface="ＭＳ Ｐゴシック" charset="0"/>
            </a:endParaRPr>
          </a:p>
        </p:txBody>
      </p:sp>
      <p:sp>
        <p:nvSpPr>
          <p:cNvPr id="1031" name="Rectangle 18"/>
          <p:cNvSpPr>
            <a:spLocks noChangeArrowheads="1"/>
          </p:cNvSpPr>
          <p:nvPr userDrawn="1"/>
        </p:nvSpPr>
        <p:spPr bwMode="auto">
          <a:xfrm>
            <a:off x="2484438" y="6570663"/>
            <a:ext cx="287337" cy="287337"/>
          </a:xfrm>
          <a:prstGeom prst="rect">
            <a:avLst/>
          </a:prstGeom>
          <a:solidFill>
            <a:srgbClr val="1CA1CA">
              <a:alpha val="38823"/>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07763" dir="18900000" algn="ctr"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charset="0"/>
              <a:ea typeface="ＭＳ Ｐゴシック" charset="0"/>
              <a:cs typeface="ＭＳ Ｐゴシック" charset="0"/>
            </a:endParaRPr>
          </a:p>
        </p:txBody>
      </p:sp>
      <p:pic>
        <p:nvPicPr>
          <p:cNvPr id="1032" name="Picture 29" descr="miplc_farbig_pos"/>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983288" y="0"/>
            <a:ext cx="3160712"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9"/>
          <p:cNvSpPr>
            <a:spLocks noChangeShapeType="1"/>
          </p:cNvSpPr>
          <p:nvPr userDrawn="1"/>
        </p:nvSpPr>
        <p:spPr bwMode="auto">
          <a:xfrm>
            <a:off x="0" y="981075"/>
            <a:ext cx="9144000" cy="0"/>
          </a:xfrm>
          <a:prstGeom prst="line">
            <a:avLst/>
          </a:prstGeom>
          <a:noFill/>
          <a:ln w="9525">
            <a:solidFill>
              <a:srgbClr val="278B9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07763" dir="18900000" algn="ctr" rotWithShape="0">
                    <a:schemeClr val="bg2">
                      <a:alpha val="50000"/>
                    </a:schemeClr>
                  </a:outerShdw>
                </a:effectLst>
              </a14:hiddenEffects>
            </a:ext>
          </a:extLst>
        </p:spPr>
        <p:txBody>
          <a:bodyPr wrap="none" anchor="ctr"/>
          <a:lstStyle/>
          <a:p>
            <a:pPr fontAlgn="base">
              <a:spcBef>
                <a:spcPct val="0"/>
              </a:spcBef>
              <a:spcAft>
                <a:spcPct val="0"/>
              </a:spcAft>
              <a:defRPr/>
            </a:pPr>
            <a:endParaRPr lang="en-US">
              <a:solidFill>
                <a:srgbClr val="000000"/>
              </a:solidFill>
              <a:latin typeface="Arial" charset="0"/>
              <a:ea typeface="ＭＳ Ｐゴシック" charset="0"/>
              <a:cs typeface="ＭＳ Ｐゴシック" charset="0"/>
            </a:endParaRPr>
          </a:p>
        </p:txBody>
      </p:sp>
      <p:pic>
        <p:nvPicPr>
          <p:cNvPr id="1034" name="Picture 30" descr="partnerz"/>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565650" y="6105525"/>
            <a:ext cx="29591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dt="0"/>
  <p:txStyles>
    <p:titleStyle>
      <a:lvl1pPr algn="l" rtl="0" eaLnBrk="0" fontAlgn="base" hangingPunct="0">
        <a:spcBef>
          <a:spcPct val="0"/>
        </a:spcBef>
        <a:spcAft>
          <a:spcPct val="0"/>
        </a:spcAft>
        <a:defRPr>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a:solidFill>
            <a:schemeClr val="tx2"/>
          </a:solidFill>
          <a:latin typeface="Arial" charset="0"/>
        </a:defRPr>
      </a:lvl6pPr>
      <a:lvl7pPr marL="914400" algn="l" rtl="0" fontAlgn="base">
        <a:spcBef>
          <a:spcPct val="0"/>
        </a:spcBef>
        <a:spcAft>
          <a:spcPct val="0"/>
        </a:spcAft>
        <a:defRPr>
          <a:solidFill>
            <a:schemeClr val="tx2"/>
          </a:solidFill>
          <a:latin typeface="Arial" charset="0"/>
        </a:defRPr>
      </a:lvl7pPr>
      <a:lvl8pPr marL="1371600" algn="l" rtl="0" fontAlgn="base">
        <a:spcBef>
          <a:spcPct val="0"/>
        </a:spcBef>
        <a:spcAft>
          <a:spcPct val="0"/>
        </a:spcAft>
        <a:defRPr>
          <a:solidFill>
            <a:schemeClr val="tx2"/>
          </a:solidFill>
          <a:latin typeface="Arial" charset="0"/>
        </a:defRPr>
      </a:lvl8pPr>
      <a:lvl9pPr marL="1828800" algn="l" rtl="0" fontAlgn="base">
        <a:spcBef>
          <a:spcPct val="0"/>
        </a:spcBef>
        <a:spcAft>
          <a:spcPct val="0"/>
        </a:spcAft>
        <a:defRPr>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4925" y="620713"/>
            <a:ext cx="5173663"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17088" dir="19163922" algn="ctr" rotWithShape="0">
                    <a:schemeClr val="bg2">
                      <a:alpha val="50000"/>
                    </a:schemeClr>
                  </a:outerShdw>
                </a:effectLst>
              </a14:hiddenEffects>
            </a:ext>
          </a:extLst>
        </p:spPr>
        <p:txBody>
          <a:bodyPr wrap="none">
            <a:spAutoFit/>
          </a:bodyPr>
          <a:lstStyle/>
          <a:p>
            <a:pPr fontAlgn="base">
              <a:spcBef>
                <a:spcPct val="0"/>
              </a:spcBef>
              <a:spcAft>
                <a:spcPct val="0"/>
              </a:spcAft>
              <a:defRPr/>
            </a:pPr>
            <a:r>
              <a:rPr lang="en-US" sz="1700" b="1">
                <a:solidFill>
                  <a:srgbClr val="00879E"/>
                </a:solidFill>
                <a:latin typeface="Arial" charset="0"/>
                <a:ea typeface="ＭＳ Ｐゴシック" charset="0"/>
                <a:cs typeface="ＭＳ Ｐゴシック" charset="0"/>
              </a:rPr>
              <a:t>Munich Intellectual Property Law Center (MIPLC)</a:t>
            </a:r>
            <a:endParaRPr lang="de-DE" sz="1700" b="1">
              <a:solidFill>
                <a:srgbClr val="00879E"/>
              </a:solidFill>
              <a:latin typeface="Arial" charset="0"/>
              <a:ea typeface="ＭＳ Ｐゴシック" charset="0"/>
              <a:cs typeface="ＭＳ Ｐゴシック" charset="0"/>
            </a:endParaRPr>
          </a:p>
        </p:txBody>
      </p:sp>
      <p:sp>
        <p:nvSpPr>
          <p:cNvPr id="2051" name="Rectangle 3"/>
          <p:cNvSpPr>
            <a:spLocks noGrp="1" noChangeArrowheads="1"/>
          </p:cNvSpPr>
          <p:nvPr>
            <p:ph type="ctrTitle"/>
          </p:nvPr>
        </p:nvSpPr>
        <p:spPr>
          <a:xfrm>
            <a:off x="611188" y="1989138"/>
            <a:ext cx="7772400" cy="2885538"/>
          </a:xfrm>
        </p:spPr>
        <p:txBody>
          <a:bodyPr anchor="t">
            <a:normAutofit fontScale="90000"/>
          </a:bodyPr>
          <a:lstStyle/>
          <a:p>
            <a:pPr algn="ctr" eaLnBrk="1" hangingPunct="1">
              <a:defRPr/>
            </a:pPr>
            <a:r>
              <a:rPr lang="en-US" sz="3100" b="1" dirty="0" smtClean="0">
                <a:latin typeface="Times New Roman" charset="0"/>
                <a:cs typeface="Times New Roman" charset="0"/>
              </a:rPr>
              <a:t>Intellectual Property and Clean Technology </a:t>
            </a:r>
            <a:br>
              <a:rPr lang="en-US" sz="3100" b="1" dirty="0" smtClean="0">
                <a:latin typeface="Times New Roman" charset="0"/>
                <a:cs typeface="Times New Roman" charset="0"/>
              </a:rPr>
            </a:br>
            <a:r>
              <a:rPr lang="en-US" sz="3100" b="1" dirty="0" smtClean="0">
                <a:latin typeface="Times New Roman" charset="0"/>
                <a:cs typeface="Times New Roman" charset="0"/>
              </a:rPr>
              <a:t>in the context of the European </a:t>
            </a:r>
            <a:r>
              <a:rPr lang="en-US" sz="3100" b="1" dirty="0">
                <a:latin typeface="Times New Roman" charset="0"/>
                <a:cs typeface="Times New Roman" charset="0"/>
              </a:rPr>
              <a:t>L</a:t>
            </a:r>
            <a:r>
              <a:rPr lang="en-US" sz="3100" b="1" dirty="0" smtClean="0">
                <a:latin typeface="Times New Roman" charset="0"/>
                <a:cs typeface="Times New Roman" charset="0"/>
              </a:rPr>
              <a:t>egal </a:t>
            </a:r>
            <a:r>
              <a:rPr lang="en-US" sz="3100" b="1" dirty="0">
                <a:latin typeface="Times New Roman" charset="0"/>
                <a:cs typeface="Times New Roman" charset="0"/>
              </a:rPr>
              <a:t>F</a:t>
            </a:r>
            <a:r>
              <a:rPr lang="en-US" sz="3100" b="1" dirty="0" smtClean="0">
                <a:latin typeface="Times New Roman" charset="0"/>
                <a:cs typeface="Times New Roman" charset="0"/>
              </a:rPr>
              <a:t>ramework</a:t>
            </a:r>
            <a:r>
              <a:rPr lang="en-US" sz="3100" b="1" dirty="0">
                <a:latin typeface="Arial" charset="0"/>
                <a:cs typeface="+mj-cs"/>
              </a:rPr>
              <a:t/>
            </a:r>
            <a:br>
              <a:rPr lang="en-US" sz="3100" b="1" dirty="0">
                <a:latin typeface="Arial" charset="0"/>
                <a:cs typeface="+mj-cs"/>
              </a:rPr>
            </a:br>
            <a:r>
              <a:rPr lang="en-US" sz="3100" b="1" dirty="0" smtClean="0">
                <a:latin typeface="Arial" charset="0"/>
                <a:cs typeface="+mj-cs"/>
              </a:rPr>
              <a:t> </a:t>
            </a:r>
            <a:r>
              <a:rPr lang="en-US" sz="3100" i="1" dirty="0" smtClean="0">
                <a:latin typeface="Times New Roman" charset="0"/>
                <a:cs typeface="Times New Roman" charset="0"/>
              </a:rPr>
              <a:t>Marisa Aranda</a:t>
            </a:r>
            <a:r>
              <a:rPr lang="en-US" sz="3100" i="1" dirty="0">
                <a:latin typeface="Times New Roman" charset="0"/>
                <a:cs typeface="Times New Roman" charset="0"/>
              </a:rPr>
              <a:t/>
            </a:r>
            <a:br>
              <a:rPr lang="en-US" sz="3100" i="1" dirty="0">
                <a:latin typeface="Times New Roman" charset="0"/>
                <a:cs typeface="Times New Roman" charset="0"/>
              </a:rPr>
            </a:br>
            <a:r>
              <a:rPr lang="en-US" sz="3200" i="1" dirty="0" smtClean="0">
                <a:latin typeface="Times New Roman" charset="0"/>
                <a:cs typeface="Times New Roman" charset="0"/>
              </a:rPr>
              <a:t/>
            </a:r>
            <a:br>
              <a:rPr lang="en-US" sz="3200" i="1" dirty="0" smtClean="0">
                <a:latin typeface="Times New Roman" charset="0"/>
                <a:cs typeface="Times New Roman" charset="0"/>
              </a:rPr>
            </a:br>
            <a:r>
              <a:rPr lang="en-US" sz="2400" i="1" dirty="0" smtClean="0">
                <a:latin typeface="Times New Roman" charset="0"/>
                <a:cs typeface="Times New Roman" charset="0"/>
              </a:rPr>
              <a:t>MIPLC PhD Candidate</a:t>
            </a:r>
            <a:r>
              <a:rPr lang="en-US" sz="4800" b="1" dirty="0" smtClean="0">
                <a:latin typeface="Arial" charset="0"/>
                <a:cs typeface="+mj-cs"/>
              </a:rPr>
              <a:t/>
            </a:r>
            <a:br>
              <a:rPr lang="en-US" sz="4800" b="1" dirty="0" smtClean="0">
                <a:latin typeface="Arial" charset="0"/>
                <a:cs typeface="+mj-cs"/>
              </a:rPr>
            </a:br>
            <a:r>
              <a:rPr lang="en-US" sz="2400" i="1" dirty="0" smtClean="0">
                <a:latin typeface="Times New Roman"/>
                <a:cs typeface="Times New Roman"/>
              </a:rPr>
              <a:t>Max </a:t>
            </a:r>
            <a:r>
              <a:rPr lang="en-US" sz="2400" i="1" dirty="0">
                <a:latin typeface="Times New Roman"/>
                <a:cs typeface="Times New Roman"/>
              </a:rPr>
              <a:t>Planck Institute Scholarship </a:t>
            </a:r>
            <a:r>
              <a:rPr lang="en-US" sz="2400" i="1" dirty="0" smtClean="0">
                <a:latin typeface="Times New Roman"/>
                <a:cs typeface="Times New Roman"/>
              </a:rPr>
              <a:t>Holder</a:t>
            </a:r>
            <a:r>
              <a:rPr lang="en-US" sz="2400" b="1" dirty="0" smtClean="0">
                <a:latin typeface="Times New Roman"/>
                <a:cs typeface="Times New Roman"/>
              </a:rPr>
              <a:t> </a:t>
            </a:r>
            <a:r>
              <a:rPr lang="en-US" sz="2400" b="1" dirty="0">
                <a:latin typeface="Times New Roman"/>
                <a:cs typeface="Times New Roman"/>
              </a:rPr>
              <a:t/>
            </a:r>
            <a:br>
              <a:rPr lang="en-US" sz="2400" b="1" dirty="0">
                <a:latin typeface="Times New Roman"/>
                <a:cs typeface="Times New Roman"/>
              </a:rPr>
            </a:br>
            <a:r>
              <a:rPr lang="en-US" sz="2400" b="1" dirty="0" smtClean="0">
                <a:latin typeface="Times New Roman"/>
                <a:cs typeface="Times New Roman"/>
              </a:rPr>
              <a:t/>
            </a:r>
            <a:br>
              <a:rPr lang="en-US" sz="2400" b="1" dirty="0" smtClean="0">
                <a:latin typeface="Times New Roman"/>
                <a:cs typeface="Times New Roman"/>
              </a:rPr>
            </a:br>
            <a:r>
              <a:rPr lang="en-US" sz="2400" b="1" dirty="0">
                <a:latin typeface="Times New Roman"/>
                <a:cs typeface="Times New Roman"/>
              </a:rPr>
              <a:t/>
            </a:r>
            <a:br>
              <a:rPr lang="en-US" sz="2400" b="1" dirty="0">
                <a:latin typeface="Times New Roman"/>
                <a:cs typeface="Times New Roman"/>
              </a:rPr>
            </a:br>
            <a:r>
              <a:rPr lang="en-US" sz="2000" b="1" dirty="0" smtClean="0">
                <a:latin typeface="Times New Roman" charset="0"/>
                <a:cs typeface="Times New Roman" charset="0"/>
              </a:rPr>
              <a:t>Sixth </a:t>
            </a:r>
            <a:r>
              <a:rPr lang="en-US" sz="2000" b="1" dirty="0">
                <a:latin typeface="Times New Roman" charset="0"/>
                <a:cs typeface="Times New Roman" charset="0"/>
              </a:rPr>
              <a:t>Advanced Research Forum on Intellectual Property Rights </a:t>
            </a:r>
            <a:br>
              <a:rPr lang="en-US" sz="2000" b="1" dirty="0">
                <a:latin typeface="Times New Roman" charset="0"/>
                <a:cs typeface="Times New Roman" charset="0"/>
              </a:rPr>
            </a:br>
            <a:r>
              <a:rPr lang="en-US" sz="2000" b="1" dirty="0">
                <a:latin typeface="Times New Roman" charset="0"/>
                <a:cs typeface="Times New Roman" charset="0"/>
              </a:rPr>
              <a:t>WIPO, 2012</a:t>
            </a:r>
          </a:p>
        </p:txBody>
      </p:sp>
    </p:spTree>
  </p:cSld>
  <p:clrMapOvr>
    <a:masterClrMapping/>
  </p:clrMapOvr>
  <p:transition xmlns:p14="http://schemas.microsoft.com/office/powerpoint/2010/main" advTm="8000"/>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162" y="40341"/>
            <a:ext cx="8070195" cy="1411941"/>
          </a:xfrm>
        </p:spPr>
        <p:txBody>
          <a:bodyPr/>
          <a:lstStyle/>
          <a:p>
            <a:pPr algn="l">
              <a:lnSpc>
                <a:spcPct val="100000"/>
              </a:lnSpc>
            </a:pPr>
            <a:r>
              <a:rPr lang="en-US" sz="2600" b="1" dirty="0" smtClean="0">
                <a:solidFill>
                  <a:srgbClr val="08236C"/>
                </a:solidFill>
                <a:latin typeface="Arial"/>
                <a:cs typeface="Arial"/>
              </a:rPr>
              <a:t>4.3. </a:t>
            </a:r>
            <a:r>
              <a:rPr lang="en-US" sz="2600" b="1" dirty="0">
                <a:solidFill>
                  <a:srgbClr val="08236C"/>
                </a:solidFill>
                <a:latin typeface="Arial"/>
                <a:cs typeface="Arial"/>
              </a:rPr>
              <a:t>I</a:t>
            </a:r>
            <a:r>
              <a:rPr lang="en-US" sz="2600" b="1" dirty="0" smtClean="0">
                <a:solidFill>
                  <a:srgbClr val="08236C"/>
                </a:solidFill>
                <a:latin typeface="Arial"/>
                <a:cs typeface="Arial"/>
              </a:rPr>
              <a:t>n Practice: What role does Environmental    </a:t>
            </a:r>
            <a:br>
              <a:rPr lang="en-US" sz="2600" b="1" dirty="0" smtClean="0">
                <a:solidFill>
                  <a:srgbClr val="08236C"/>
                </a:solidFill>
                <a:latin typeface="Arial"/>
                <a:cs typeface="Arial"/>
              </a:rPr>
            </a:br>
            <a:r>
              <a:rPr lang="en-US" sz="2600" b="1" dirty="0">
                <a:solidFill>
                  <a:srgbClr val="08236C"/>
                </a:solidFill>
                <a:latin typeface="Arial"/>
                <a:cs typeface="Arial"/>
              </a:rPr>
              <a:t> </a:t>
            </a:r>
            <a:r>
              <a:rPr lang="en-US" sz="2600" b="1" dirty="0" smtClean="0">
                <a:solidFill>
                  <a:srgbClr val="08236C"/>
                </a:solidFill>
                <a:latin typeface="Arial"/>
                <a:cs typeface="Arial"/>
              </a:rPr>
              <a:t>      Protection play in European IP Law &amp; Policy?</a:t>
            </a:r>
            <a:endParaRPr lang="en-US" sz="2600" b="1" dirty="0">
              <a:solidFill>
                <a:srgbClr val="08236C"/>
              </a:solidFill>
              <a:latin typeface="Arial"/>
              <a:cs typeface="Arial"/>
            </a:endParaRPr>
          </a:p>
        </p:txBody>
      </p:sp>
      <p:sp>
        <p:nvSpPr>
          <p:cNvPr id="3" name="Content Placeholder 2"/>
          <p:cNvSpPr>
            <a:spLocks noGrp="1"/>
          </p:cNvSpPr>
          <p:nvPr>
            <p:ph idx="1"/>
          </p:nvPr>
        </p:nvSpPr>
        <p:spPr>
          <a:xfrm>
            <a:off x="792162" y="1707444"/>
            <a:ext cx="8070195" cy="4532687"/>
          </a:xfrm>
        </p:spPr>
        <p:txBody>
          <a:bodyPr>
            <a:normAutofit fontScale="70000" lnSpcReduction="20000"/>
          </a:bodyPr>
          <a:lstStyle/>
          <a:p>
            <a:pPr marL="457200" indent="-457200">
              <a:lnSpc>
                <a:spcPct val="110000"/>
              </a:lnSpc>
              <a:buClr>
                <a:schemeClr val="tx1"/>
              </a:buClr>
              <a:buFont typeface="+mj-lt"/>
              <a:buAutoNum type="alphaUcPeriod"/>
            </a:pPr>
            <a:r>
              <a:rPr lang="en-US" b="1" dirty="0" smtClean="0">
                <a:solidFill>
                  <a:srgbClr val="000000"/>
                </a:solidFill>
                <a:latin typeface="Arial"/>
                <a:cs typeface="Arial"/>
              </a:rPr>
              <a:t>Is IP </a:t>
            </a:r>
            <a:r>
              <a:rPr lang="en-US" b="1" dirty="0" smtClean="0">
                <a:solidFill>
                  <a:srgbClr val="000000"/>
                </a:solidFill>
                <a:latin typeface="Arial"/>
                <a:cs typeface="Arial"/>
              </a:rPr>
              <a:t>Law an </a:t>
            </a:r>
            <a:r>
              <a:rPr lang="en-US" b="1" dirty="0" smtClean="0">
                <a:solidFill>
                  <a:srgbClr val="000000"/>
                </a:solidFill>
                <a:latin typeface="Arial"/>
                <a:cs typeface="Arial"/>
              </a:rPr>
              <a:t>Incentive or a Barrier?</a:t>
            </a:r>
          </a:p>
          <a:p>
            <a:pPr lvl="2">
              <a:lnSpc>
                <a:spcPct val="110000"/>
              </a:lnSpc>
              <a:buClr>
                <a:schemeClr val="tx1"/>
              </a:buClr>
              <a:buFont typeface="Arial"/>
              <a:buChar char="•"/>
            </a:pPr>
            <a:r>
              <a:rPr lang="en-US" sz="2300" dirty="0" smtClean="0">
                <a:solidFill>
                  <a:srgbClr val="000000"/>
                </a:solidFill>
                <a:latin typeface="Arial"/>
                <a:cs typeface="Arial"/>
              </a:rPr>
              <a:t>Relevant IPRs: </a:t>
            </a:r>
            <a:r>
              <a:rPr lang="en-US" sz="2300" dirty="0" smtClean="0">
                <a:solidFill>
                  <a:srgbClr val="000000"/>
                </a:solidFill>
                <a:latin typeface="Arial"/>
                <a:cs typeface="Arial"/>
              </a:rPr>
              <a:t>Patents &amp; Trade Secrets.</a:t>
            </a:r>
          </a:p>
          <a:p>
            <a:pPr lvl="2">
              <a:lnSpc>
                <a:spcPct val="110000"/>
              </a:lnSpc>
              <a:buClr>
                <a:schemeClr val="tx1"/>
              </a:buClr>
              <a:buFont typeface="Arial"/>
              <a:buChar char="•"/>
            </a:pPr>
            <a:r>
              <a:rPr lang="en-US" sz="2300" dirty="0" smtClean="0">
                <a:solidFill>
                  <a:srgbClr val="000000"/>
                </a:solidFill>
                <a:latin typeface="Arial"/>
                <a:cs typeface="Arial"/>
              </a:rPr>
              <a:t>Conflicting views on the role of IPRs.</a:t>
            </a:r>
          </a:p>
          <a:p>
            <a:pPr marL="457200" indent="-457200">
              <a:lnSpc>
                <a:spcPct val="110000"/>
              </a:lnSpc>
              <a:buClr>
                <a:schemeClr val="tx1"/>
              </a:buClr>
              <a:buFont typeface="+mj-lt"/>
              <a:buAutoNum type="alphaUcPeriod"/>
            </a:pPr>
            <a:r>
              <a:rPr lang="en-US" b="1" dirty="0" smtClean="0">
                <a:solidFill>
                  <a:srgbClr val="000000"/>
                </a:solidFill>
                <a:latin typeface="Arial"/>
                <a:cs typeface="Arial"/>
              </a:rPr>
              <a:t>The Patent System: Encouraging Innovation?</a:t>
            </a:r>
          </a:p>
          <a:p>
            <a:pPr lvl="2">
              <a:lnSpc>
                <a:spcPct val="110000"/>
              </a:lnSpc>
              <a:buClr>
                <a:schemeClr val="tx1"/>
              </a:buClr>
              <a:buFont typeface="Arial"/>
              <a:buChar char="•"/>
            </a:pPr>
            <a:r>
              <a:rPr lang="en-US" sz="2300" dirty="0" smtClean="0">
                <a:solidFill>
                  <a:srgbClr val="000000"/>
                </a:solidFill>
                <a:latin typeface="Arial"/>
                <a:cs typeface="Arial"/>
              </a:rPr>
              <a:t>Administrative Patent </a:t>
            </a:r>
            <a:r>
              <a:rPr lang="en-US" sz="2300" dirty="0">
                <a:solidFill>
                  <a:srgbClr val="000000"/>
                </a:solidFill>
                <a:latin typeface="Arial"/>
                <a:cs typeface="Arial"/>
              </a:rPr>
              <a:t>P</a:t>
            </a:r>
            <a:r>
              <a:rPr lang="en-US" sz="2300" dirty="0" smtClean="0">
                <a:solidFill>
                  <a:srgbClr val="000000"/>
                </a:solidFill>
                <a:latin typeface="Arial"/>
                <a:cs typeface="Arial"/>
              </a:rPr>
              <a:t>olicy.</a:t>
            </a:r>
          </a:p>
          <a:p>
            <a:pPr lvl="2">
              <a:lnSpc>
                <a:spcPct val="110000"/>
              </a:lnSpc>
              <a:buClr>
                <a:schemeClr val="tx1"/>
              </a:buClr>
              <a:buFont typeface="Arial"/>
              <a:buChar char="•"/>
            </a:pPr>
            <a:r>
              <a:rPr lang="en-US" sz="2300" dirty="0" smtClean="0">
                <a:solidFill>
                  <a:srgbClr val="000000"/>
                </a:solidFill>
                <a:latin typeface="Arial"/>
                <a:cs typeface="Arial"/>
              </a:rPr>
              <a:t>Substantive Patent Law</a:t>
            </a:r>
            <a:r>
              <a:rPr lang="en-US" sz="2300" dirty="0" smtClean="0">
                <a:solidFill>
                  <a:srgbClr val="000000"/>
                </a:solidFill>
                <a:latin typeface="Arial"/>
                <a:cs typeface="Arial"/>
              </a:rPr>
              <a:t>.</a:t>
            </a:r>
          </a:p>
          <a:p>
            <a:pPr lvl="2">
              <a:lnSpc>
                <a:spcPct val="110000"/>
              </a:lnSpc>
              <a:buClr>
                <a:schemeClr val="tx1"/>
              </a:buClr>
              <a:buFont typeface="Arial"/>
              <a:buChar char="•"/>
            </a:pPr>
            <a:r>
              <a:rPr lang="en-US" sz="2300" dirty="0" smtClean="0">
                <a:solidFill>
                  <a:srgbClr val="000000"/>
                </a:solidFill>
                <a:latin typeface="Arial"/>
                <a:cs typeface="Arial"/>
              </a:rPr>
              <a:t>Non-discrimination under Article 27(1) TRIPS.</a:t>
            </a:r>
            <a:endParaRPr lang="en-US" sz="2300" dirty="0" smtClean="0">
              <a:solidFill>
                <a:srgbClr val="000000"/>
              </a:solidFill>
              <a:latin typeface="Arial"/>
              <a:cs typeface="Arial"/>
            </a:endParaRPr>
          </a:p>
          <a:p>
            <a:pPr marL="457200" indent="-457200">
              <a:lnSpc>
                <a:spcPct val="120000"/>
              </a:lnSpc>
              <a:buClr>
                <a:schemeClr val="tx1"/>
              </a:buClr>
              <a:buFont typeface="+mj-lt"/>
              <a:buAutoNum type="alphaUcPeriod"/>
            </a:pPr>
            <a:r>
              <a:rPr lang="en-US" b="1" dirty="0" smtClean="0">
                <a:solidFill>
                  <a:srgbClr val="000000"/>
                </a:solidFill>
                <a:latin typeface="Arial"/>
                <a:cs typeface="Arial"/>
              </a:rPr>
              <a:t>Licensing Structures &amp; Collaborative IP Mechanisms: Appropriate to foster incentives &amp; promote access?</a:t>
            </a:r>
          </a:p>
          <a:p>
            <a:pPr lvl="2">
              <a:lnSpc>
                <a:spcPct val="110000"/>
              </a:lnSpc>
              <a:buClr>
                <a:schemeClr val="tx1"/>
              </a:buClr>
              <a:buFont typeface="Arial"/>
              <a:buChar char="•"/>
            </a:pPr>
            <a:r>
              <a:rPr lang="en-US" sz="2300" dirty="0" smtClean="0">
                <a:solidFill>
                  <a:srgbClr val="000000"/>
                </a:solidFill>
                <a:latin typeface="Arial"/>
                <a:cs typeface="Arial"/>
              </a:rPr>
              <a:t>Private Public </a:t>
            </a:r>
            <a:r>
              <a:rPr lang="en-US" sz="2300" dirty="0" smtClean="0">
                <a:solidFill>
                  <a:srgbClr val="000000"/>
                </a:solidFill>
                <a:latin typeface="Arial"/>
                <a:cs typeface="Arial"/>
              </a:rPr>
              <a:t>Partnerships </a:t>
            </a:r>
            <a:r>
              <a:rPr lang="en-US" sz="2300" i="1" dirty="0" smtClean="0">
                <a:solidFill>
                  <a:srgbClr val="000000"/>
                </a:solidFill>
                <a:latin typeface="Arial"/>
                <a:cs typeface="Arial"/>
              </a:rPr>
              <a:t>(i.e. SET-Plan)</a:t>
            </a:r>
            <a:endParaRPr lang="en-US" sz="2300" i="1" dirty="0" smtClean="0">
              <a:solidFill>
                <a:srgbClr val="000000"/>
              </a:solidFill>
              <a:latin typeface="Arial"/>
              <a:cs typeface="Arial"/>
            </a:endParaRPr>
          </a:p>
          <a:p>
            <a:pPr lvl="2">
              <a:lnSpc>
                <a:spcPct val="110000"/>
              </a:lnSpc>
              <a:buClr>
                <a:schemeClr val="tx1"/>
              </a:buClr>
              <a:buFont typeface="Arial"/>
              <a:buChar char="•"/>
            </a:pPr>
            <a:r>
              <a:rPr lang="en-US" sz="2300" dirty="0" smtClean="0">
                <a:solidFill>
                  <a:srgbClr val="000000"/>
                </a:solidFill>
                <a:latin typeface="Arial"/>
                <a:cs typeface="Arial"/>
              </a:rPr>
              <a:t>Patent </a:t>
            </a:r>
            <a:r>
              <a:rPr lang="en-US" sz="2300" dirty="0" smtClean="0">
                <a:solidFill>
                  <a:srgbClr val="000000"/>
                </a:solidFill>
                <a:latin typeface="Arial"/>
                <a:cs typeface="Arial"/>
              </a:rPr>
              <a:t>Pools </a:t>
            </a:r>
            <a:r>
              <a:rPr lang="en-US" sz="2300" i="1" dirty="0" smtClean="0">
                <a:solidFill>
                  <a:srgbClr val="000000"/>
                </a:solidFill>
                <a:latin typeface="Arial"/>
                <a:cs typeface="Arial"/>
              </a:rPr>
              <a:t>(i.e. </a:t>
            </a:r>
            <a:r>
              <a:rPr lang="en-US" sz="2300" i="1" dirty="0" err="1" smtClean="0">
                <a:solidFill>
                  <a:srgbClr val="000000"/>
                </a:solidFill>
                <a:latin typeface="Arial"/>
                <a:cs typeface="Arial"/>
              </a:rPr>
              <a:t>Desertec</a:t>
            </a:r>
            <a:r>
              <a:rPr lang="en-US" sz="2300" i="1" dirty="0" smtClean="0">
                <a:solidFill>
                  <a:srgbClr val="000000"/>
                </a:solidFill>
                <a:latin typeface="Arial"/>
                <a:cs typeface="Arial"/>
              </a:rPr>
              <a:t> Industrial Initiative)</a:t>
            </a:r>
            <a:endParaRPr lang="en-US" sz="2300" i="1" dirty="0" smtClean="0">
              <a:solidFill>
                <a:srgbClr val="000000"/>
              </a:solidFill>
              <a:latin typeface="Arial"/>
              <a:cs typeface="Arial"/>
            </a:endParaRPr>
          </a:p>
          <a:p>
            <a:pPr lvl="2">
              <a:lnSpc>
                <a:spcPct val="110000"/>
              </a:lnSpc>
              <a:buClr>
                <a:schemeClr val="tx1"/>
              </a:buClr>
              <a:buFont typeface="Arial"/>
              <a:buChar char="•"/>
            </a:pPr>
            <a:r>
              <a:rPr lang="en-US" sz="2300" dirty="0" smtClean="0">
                <a:solidFill>
                  <a:srgbClr val="000000"/>
                </a:solidFill>
                <a:latin typeface="Arial"/>
                <a:cs typeface="Arial"/>
              </a:rPr>
              <a:t>Standards </a:t>
            </a:r>
            <a:r>
              <a:rPr lang="en-US" sz="2300" dirty="0" smtClean="0">
                <a:solidFill>
                  <a:srgbClr val="000000"/>
                </a:solidFill>
                <a:latin typeface="Arial"/>
                <a:cs typeface="Arial"/>
              </a:rPr>
              <a:t>Agreements </a:t>
            </a:r>
            <a:r>
              <a:rPr lang="en-US" sz="2300" i="1" dirty="0" smtClean="0">
                <a:solidFill>
                  <a:srgbClr val="000000"/>
                </a:solidFill>
                <a:latin typeface="Arial"/>
                <a:cs typeface="Arial"/>
              </a:rPr>
              <a:t>(i.e. EU Smart Grid Standardization)</a:t>
            </a:r>
            <a:endParaRPr lang="en-US" sz="2300" i="1" dirty="0" smtClean="0">
              <a:solidFill>
                <a:srgbClr val="000000"/>
              </a:solidFill>
              <a:latin typeface="Arial"/>
              <a:cs typeface="Arial"/>
            </a:endParaRPr>
          </a:p>
          <a:p>
            <a:pPr lvl="2">
              <a:lnSpc>
                <a:spcPct val="110000"/>
              </a:lnSpc>
              <a:buClr>
                <a:schemeClr val="tx1"/>
              </a:buClr>
              <a:buFont typeface="Arial"/>
              <a:buChar char="•"/>
            </a:pPr>
            <a:r>
              <a:rPr lang="en-US" sz="2300" dirty="0" smtClean="0">
                <a:solidFill>
                  <a:srgbClr val="000000"/>
                </a:solidFill>
                <a:latin typeface="Arial"/>
                <a:cs typeface="Arial"/>
              </a:rPr>
              <a:t>Open </a:t>
            </a:r>
            <a:r>
              <a:rPr lang="en-US" sz="2300" dirty="0" smtClean="0">
                <a:solidFill>
                  <a:srgbClr val="000000"/>
                </a:solidFill>
                <a:latin typeface="Arial"/>
                <a:cs typeface="Arial"/>
              </a:rPr>
              <a:t>Innovation </a:t>
            </a:r>
            <a:r>
              <a:rPr lang="en-US" sz="2300" i="1" dirty="0" smtClean="0">
                <a:solidFill>
                  <a:srgbClr val="000000"/>
                </a:solidFill>
                <a:latin typeface="Arial"/>
                <a:cs typeface="Arial"/>
              </a:rPr>
              <a:t>(i.e. Concentrated Solar Power Open Source Initiative)</a:t>
            </a:r>
            <a:endParaRPr lang="en-US" sz="2300" i="1" dirty="0">
              <a:solidFill>
                <a:srgbClr val="000000"/>
              </a:solidFill>
              <a:latin typeface="Arial"/>
              <a:cs typeface="Arial"/>
            </a:endParaRPr>
          </a:p>
        </p:txBody>
      </p:sp>
      <p:sp>
        <p:nvSpPr>
          <p:cNvPr id="4" name="Footer Placeholder 3"/>
          <p:cNvSpPr>
            <a:spLocks noGrp="1"/>
          </p:cNvSpPr>
          <p:nvPr>
            <p:ph type="ftr" sz="quarter" idx="11"/>
          </p:nvPr>
        </p:nvSpPr>
        <p:spPr/>
        <p:txBody>
          <a:bodyPr/>
          <a:lstStyle/>
          <a:p>
            <a:r>
              <a:rPr lang="en-US" dirty="0">
                <a:solidFill>
                  <a:srgbClr val="7F7F7F"/>
                </a:solidFill>
                <a:latin typeface="Arial"/>
                <a:ea typeface="+mj-ea"/>
                <a:cs typeface="Arial"/>
              </a:rPr>
              <a:t>Marisa</a:t>
            </a:r>
            <a:r>
              <a:rPr lang="en-US" sz="1400" dirty="0" smtClean="0">
                <a:solidFill>
                  <a:srgbClr val="7F7F7F"/>
                </a:solidFill>
                <a:latin typeface="Arial"/>
                <a:cs typeface="Arial"/>
              </a:rPr>
              <a:t> </a:t>
            </a:r>
            <a:r>
              <a:rPr lang="en-US" dirty="0">
                <a:solidFill>
                  <a:srgbClr val="7F7F7F"/>
                </a:solidFill>
                <a:latin typeface="Arial"/>
                <a:ea typeface="+mj-ea"/>
                <a:cs typeface="Arial"/>
              </a:rPr>
              <a:t>Aranda - May 2012</a:t>
            </a:r>
          </a:p>
        </p:txBody>
      </p:sp>
      <p:sp>
        <p:nvSpPr>
          <p:cNvPr id="5" name="Slide Number Placeholder 4"/>
          <p:cNvSpPr>
            <a:spLocks noGrp="1"/>
          </p:cNvSpPr>
          <p:nvPr>
            <p:ph type="sldNum" sz="quarter" idx="12"/>
          </p:nvPr>
        </p:nvSpPr>
        <p:spPr/>
        <p:txBody>
          <a:bodyPr/>
          <a:lstStyle/>
          <a:p>
            <a:r>
              <a:rPr lang="en-US" dirty="0" smtClean="0">
                <a:solidFill>
                  <a:srgbClr val="7F7F7F"/>
                </a:solidFill>
                <a:latin typeface="Arial"/>
                <a:ea typeface="+mj-ea"/>
                <a:cs typeface="Arial"/>
              </a:rPr>
              <a:t>9</a:t>
            </a:r>
            <a:endParaRPr lang="en-US" dirty="0">
              <a:solidFill>
                <a:srgbClr val="7F7F7F"/>
              </a:solidFill>
              <a:latin typeface="Arial"/>
              <a:ea typeface="+mj-ea"/>
              <a:cs typeface="Arial"/>
            </a:endParaRPr>
          </a:p>
        </p:txBody>
      </p:sp>
    </p:spTree>
    <p:extLst>
      <p:ext uri="{BB962C8B-B14F-4D97-AF65-F5344CB8AC3E}">
        <p14:creationId xmlns:p14="http://schemas.microsoft.com/office/powerpoint/2010/main" val="68848340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lnSpc>
                <a:spcPct val="100000"/>
              </a:lnSpc>
            </a:pPr>
            <a:r>
              <a:rPr lang="en-US" sz="2900" b="1" dirty="0" smtClean="0">
                <a:solidFill>
                  <a:srgbClr val="08236C"/>
                </a:solidFill>
                <a:latin typeface="Arial"/>
                <a:cs typeface="Arial"/>
              </a:rPr>
              <a:t>4.4.</a:t>
            </a:r>
            <a:r>
              <a:rPr lang="en-US" sz="2900" dirty="0" smtClean="0">
                <a:latin typeface="Arial"/>
                <a:cs typeface="Arial"/>
              </a:rPr>
              <a:t> </a:t>
            </a:r>
            <a:r>
              <a:rPr lang="en-US" sz="2900" b="1" dirty="0">
                <a:solidFill>
                  <a:srgbClr val="08236C"/>
                </a:solidFill>
                <a:latin typeface="Arial"/>
                <a:cs typeface="Arial"/>
              </a:rPr>
              <a:t>Patent Law </a:t>
            </a:r>
            <a:r>
              <a:rPr lang="en-US" sz="2900" b="1" dirty="0" smtClean="0">
                <a:solidFill>
                  <a:srgbClr val="08236C"/>
                </a:solidFill>
                <a:latin typeface="Arial"/>
                <a:cs typeface="Arial"/>
              </a:rPr>
              <a:t>and Government </a:t>
            </a:r>
            <a:br>
              <a:rPr lang="en-US" sz="2900" b="1" dirty="0" smtClean="0">
                <a:solidFill>
                  <a:srgbClr val="08236C"/>
                </a:solidFill>
                <a:latin typeface="Arial"/>
                <a:cs typeface="Arial"/>
              </a:rPr>
            </a:br>
            <a:r>
              <a:rPr lang="en-US" sz="2900" b="1" dirty="0">
                <a:solidFill>
                  <a:srgbClr val="08236C"/>
                </a:solidFill>
                <a:latin typeface="Arial"/>
                <a:cs typeface="Arial"/>
              </a:rPr>
              <a:t> </a:t>
            </a:r>
            <a:r>
              <a:rPr lang="en-US" sz="2900" b="1" dirty="0" smtClean="0">
                <a:solidFill>
                  <a:srgbClr val="08236C"/>
                </a:solidFill>
                <a:latin typeface="Arial"/>
                <a:cs typeface="Arial"/>
              </a:rPr>
              <a:t>      Support Mechanisms</a:t>
            </a:r>
            <a:endParaRPr lang="en-US" sz="2900" b="1" dirty="0">
              <a:solidFill>
                <a:srgbClr val="08236C"/>
              </a:solidFill>
              <a:latin typeface="Arial"/>
              <a:cs typeface="Arial"/>
            </a:endParaRPr>
          </a:p>
        </p:txBody>
      </p:sp>
      <p:sp>
        <p:nvSpPr>
          <p:cNvPr id="3" name="Content Placeholder 2"/>
          <p:cNvSpPr>
            <a:spLocks noGrp="1"/>
          </p:cNvSpPr>
          <p:nvPr>
            <p:ph idx="1"/>
          </p:nvPr>
        </p:nvSpPr>
        <p:spPr>
          <a:xfrm>
            <a:off x="792162" y="1761565"/>
            <a:ext cx="7570787" cy="4492221"/>
          </a:xfrm>
        </p:spPr>
        <p:txBody>
          <a:bodyPr>
            <a:normAutofit fontScale="70000" lnSpcReduction="20000"/>
          </a:bodyPr>
          <a:lstStyle/>
          <a:p>
            <a:pPr marL="457200" indent="-457200">
              <a:lnSpc>
                <a:spcPct val="120000"/>
              </a:lnSpc>
              <a:buClr>
                <a:schemeClr val="tx1"/>
              </a:buClr>
              <a:buFont typeface="+mj-lt"/>
              <a:buAutoNum type="alphaUcPeriod"/>
            </a:pPr>
            <a:r>
              <a:rPr lang="en-US" sz="3400" b="1" dirty="0" smtClean="0">
                <a:solidFill>
                  <a:srgbClr val="000000"/>
                </a:solidFill>
                <a:latin typeface="Arial"/>
                <a:ea typeface="+mj-ea"/>
                <a:cs typeface="Arial"/>
              </a:rPr>
              <a:t>State Aid for Environmental Protection.</a:t>
            </a:r>
          </a:p>
          <a:p>
            <a:pPr lvl="2">
              <a:lnSpc>
                <a:spcPct val="120000"/>
              </a:lnSpc>
              <a:buClr>
                <a:schemeClr val="tx1"/>
              </a:buClr>
              <a:buFont typeface="Arial"/>
              <a:buChar char="•"/>
            </a:pPr>
            <a:r>
              <a:rPr lang="en-US" sz="2600" dirty="0" smtClean="0">
                <a:solidFill>
                  <a:srgbClr val="000000"/>
                </a:solidFill>
                <a:latin typeface="Arial"/>
                <a:ea typeface="+mj-ea"/>
                <a:cs typeface="Arial"/>
              </a:rPr>
              <a:t>State Aid: Article 107(1) TFEU</a:t>
            </a:r>
          </a:p>
          <a:p>
            <a:pPr lvl="2">
              <a:lnSpc>
                <a:spcPct val="120000"/>
              </a:lnSpc>
              <a:buClr>
                <a:schemeClr val="tx1"/>
              </a:buClr>
              <a:buFont typeface="Arial"/>
              <a:buChar char="•"/>
            </a:pPr>
            <a:r>
              <a:rPr lang="en-US" sz="2600" dirty="0" smtClean="0">
                <a:solidFill>
                  <a:srgbClr val="000000"/>
                </a:solidFill>
                <a:latin typeface="Arial"/>
                <a:ea typeface="+mj-ea"/>
                <a:cs typeface="Arial"/>
              </a:rPr>
              <a:t>Environmental Aid Exemption: Articles 107(3)(b) &amp; (c) TFEU</a:t>
            </a:r>
          </a:p>
          <a:p>
            <a:pPr lvl="3">
              <a:lnSpc>
                <a:spcPct val="120000"/>
              </a:lnSpc>
              <a:buClr>
                <a:schemeClr val="tx1"/>
              </a:buClr>
              <a:buFont typeface="Wingdings" charset="2"/>
              <a:buChar char="ü"/>
            </a:pPr>
            <a:r>
              <a:rPr lang="en-US" sz="2600" dirty="0" smtClean="0">
                <a:solidFill>
                  <a:srgbClr val="000000"/>
                </a:solidFill>
                <a:latin typeface="Arial"/>
                <a:ea typeface="+mj-ea"/>
                <a:cs typeface="Arial"/>
              </a:rPr>
              <a:t>General Block Exemption Regulation (Environmental Aid)</a:t>
            </a:r>
          </a:p>
          <a:p>
            <a:pPr lvl="3">
              <a:lnSpc>
                <a:spcPct val="120000"/>
              </a:lnSpc>
              <a:buClr>
                <a:schemeClr val="tx1"/>
              </a:buClr>
              <a:buFont typeface="Wingdings" charset="2"/>
              <a:buChar char="ü"/>
            </a:pPr>
            <a:r>
              <a:rPr lang="en-US" sz="2600" dirty="0" smtClean="0">
                <a:solidFill>
                  <a:srgbClr val="000000"/>
                </a:solidFill>
                <a:latin typeface="Arial"/>
                <a:ea typeface="+mj-ea"/>
                <a:cs typeface="Arial"/>
              </a:rPr>
              <a:t>Community Guidelines on State Aid for Environ. Protection</a:t>
            </a:r>
          </a:p>
          <a:p>
            <a:pPr marL="457200" indent="-457200">
              <a:lnSpc>
                <a:spcPct val="120000"/>
              </a:lnSpc>
              <a:buClr>
                <a:schemeClr val="tx1"/>
              </a:buClr>
              <a:buFont typeface="+mj-lt"/>
              <a:buAutoNum type="alphaUcPeriod"/>
            </a:pPr>
            <a:r>
              <a:rPr lang="en-US" sz="3400" b="1" dirty="0" smtClean="0">
                <a:solidFill>
                  <a:srgbClr val="000000"/>
                </a:solidFill>
                <a:latin typeface="Arial"/>
                <a:ea typeface="+mj-ea"/>
                <a:cs typeface="Arial"/>
              </a:rPr>
              <a:t>Relationship between Patent Law &amp; Support Mechanisms introduced by Environmental Law.</a:t>
            </a:r>
          </a:p>
          <a:p>
            <a:pPr lvl="2">
              <a:lnSpc>
                <a:spcPct val="120000"/>
              </a:lnSpc>
              <a:buClr>
                <a:schemeClr val="tx1"/>
              </a:buClr>
              <a:buFont typeface="Arial"/>
              <a:buChar char="•"/>
            </a:pPr>
            <a:r>
              <a:rPr lang="en-US" sz="2600" i="1" dirty="0" smtClean="0">
                <a:solidFill>
                  <a:srgbClr val="000000"/>
                </a:solidFill>
                <a:latin typeface="Arial"/>
                <a:ea typeface="+mj-ea"/>
                <a:cs typeface="Arial"/>
              </a:rPr>
              <a:t>i.e. </a:t>
            </a:r>
            <a:r>
              <a:rPr lang="en-US" sz="2600" dirty="0" smtClean="0">
                <a:solidFill>
                  <a:srgbClr val="000000"/>
                </a:solidFill>
                <a:latin typeface="Arial"/>
                <a:ea typeface="+mj-ea"/>
                <a:cs typeface="Arial"/>
              </a:rPr>
              <a:t>R&amp;D grants:</a:t>
            </a:r>
          </a:p>
          <a:p>
            <a:pPr marL="685800" lvl="2" indent="0">
              <a:lnSpc>
                <a:spcPct val="120000"/>
              </a:lnSpc>
              <a:buClr>
                <a:schemeClr val="tx1"/>
              </a:buClr>
              <a:buNone/>
            </a:pPr>
            <a:r>
              <a:rPr lang="en-US" sz="2600" dirty="0" smtClean="0">
                <a:solidFill>
                  <a:srgbClr val="000000"/>
                </a:solidFill>
                <a:latin typeface="Arial"/>
                <a:ea typeface="+mj-ea"/>
                <a:cs typeface="Arial"/>
              </a:rPr>
              <a:t>	               Proposal: </a:t>
            </a:r>
            <a:r>
              <a:rPr lang="en-US" sz="2600" i="1" dirty="0" smtClean="0">
                <a:solidFill>
                  <a:srgbClr val="000000"/>
                </a:solidFill>
                <a:latin typeface="Arial"/>
                <a:ea typeface="+mj-ea"/>
                <a:cs typeface="Arial"/>
              </a:rPr>
              <a:t>Government authorities to oblige “non-		               exclusive” licensing with publicly funded innovations?</a:t>
            </a:r>
            <a:endParaRPr lang="en-US" sz="2600" i="1" dirty="0" smtClean="0">
              <a:solidFill>
                <a:srgbClr val="000000"/>
              </a:solidFill>
              <a:latin typeface="Arial"/>
              <a:ea typeface="+mj-ea"/>
              <a:cs typeface="Arial"/>
            </a:endParaRPr>
          </a:p>
        </p:txBody>
      </p:sp>
      <p:sp>
        <p:nvSpPr>
          <p:cNvPr id="4" name="Footer Placeholder 3"/>
          <p:cNvSpPr>
            <a:spLocks noGrp="1"/>
          </p:cNvSpPr>
          <p:nvPr>
            <p:ph type="ftr" sz="quarter" idx="11"/>
          </p:nvPr>
        </p:nvSpPr>
        <p:spPr/>
        <p:txBody>
          <a:bodyPr/>
          <a:lstStyle/>
          <a:p>
            <a:r>
              <a:rPr lang="en-US" dirty="0">
                <a:solidFill>
                  <a:srgbClr val="7F7F7F"/>
                </a:solidFill>
                <a:latin typeface="Arial"/>
                <a:ea typeface="+mj-ea"/>
                <a:cs typeface="Arial"/>
              </a:rPr>
              <a:t>Marisa</a:t>
            </a:r>
            <a:r>
              <a:rPr lang="en-US" sz="1400" dirty="0" smtClean="0">
                <a:solidFill>
                  <a:srgbClr val="7F7F7F"/>
                </a:solidFill>
                <a:latin typeface="Arial"/>
                <a:cs typeface="Arial"/>
              </a:rPr>
              <a:t> </a:t>
            </a:r>
            <a:r>
              <a:rPr lang="en-US" dirty="0">
                <a:solidFill>
                  <a:srgbClr val="7F7F7F"/>
                </a:solidFill>
                <a:latin typeface="Arial"/>
                <a:ea typeface="+mj-ea"/>
                <a:cs typeface="Arial"/>
              </a:rPr>
              <a:t>Aranda - May 2012</a:t>
            </a:r>
          </a:p>
        </p:txBody>
      </p:sp>
      <p:sp>
        <p:nvSpPr>
          <p:cNvPr id="5" name="Slide Number Placeholder 4"/>
          <p:cNvSpPr>
            <a:spLocks noGrp="1"/>
          </p:cNvSpPr>
          <p:nvPr>
            <p:ph type="sldNum" sz="quarter" idx="12"/>
          </p:nvPr>
        </p:nvSpPr>
        <p:spPr/>
        <p:txBody>
          <a:bodyPr/>
          <a:lstStyle/>
          <a:p>
            <a:r>
              <a:rPr lang="en-US" dirty="0" smtClean="0">
                <a:solidFill>
                  <a:srgbClr val="7F7F7F"/>
                </a:solidFill>
                <a:latin typeface="Arial"/>
                <a:ea typeface="+mj-ea"/>
                <a:cs typeface="Arial"/>
              </a:rPr>
              <a:t>10</a:t>
            </a:r>
            <a:endParaRPr lang="en-US" dirty="0">
              <a:solidFill>
                <a:srgbClr val="7F7F7F"/>
              </a:solidFill>
              <a:latin typeface="Arial"/>
              <a:ea typeface="+mj-ea"/>
              <a:cs typeface="Arial"/>
            </a:endParaRPr>
          </a:p>
        </p:txBody>
      </p:sp>
    </p:spTree>
    <p:extLst>
      <p:ext uri="{BB962C8B-B14F-4D97-AF65-F5344CB8AC3E}">
        <p14:creationId xmlns:p14="http://schemas.microsoft.com/office/powerpoint/2010/main" val="49251444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b="1" dirty="0" smtClean="0">
                <a:solidFill>
                  <a:srgbClr val="08236C"/>
                </a:solidFill>
                <a:latin typeface="Arial"/>
                <a:cs typeface="Arial"/>
              </a:rPr>
              <a:t>5. Methodology</a:t>
            </a:r>
            <a:endParaRPr lang="en-US" sz="3600" b="1" dirty="0">
              <a:solidFill>
                <a:srgbClr val="08236C"/>
              </a:solidFill>
              <a:latin typeface="Arial"/>
              <a:cs typeface="Arial"/>
            </a:endParaRPr>
          </a:p>
        </p:txBody>
      </p:sp>
      <p:sp>
        <p:nvSpPr>
          <p:cNvPr id="3" name="Content Placeholder 2"/>
          <p:cNvSpPr>
            <a:spLocks noGrp="1"/>
          </p:cNvSpPr>
          <p:nvPr>
            <p:ph idx="1"/>
          </p:nvPr>
        </p:nvSpPr>
        <p:spPr>
          <a:xfrm>
            <a:off x="792162" y="1682538"/>
            <a:ext cx="7570787" cy="4601584"/>
          </a:xfrm>
        </p:spPr>
        <p:txBody>
          <a:bodyPr>
            <a:normAutofit fontScale="92500" lnSpcReduction="10000"/>
          </a:bodyPr>
          <a:lstStyle/>
          <a:p>
            <a:pPr>
              <a:lnSpc>
                <a:spcPct val="110000"/>
              </a:lnSpc>
              <a:buClr>
                <a:schemeClr val="tx1"/>
              </a:buClr>
              <a:buSzPct val="80000"/>
              <a:buFont typeface="Arial"/>
              <a:buChar char="•"/>
            </a:pPr>
            <a:r>
              <a:rPr lang="en-US" sz="2600" dirty="0" smtClean="0">
                <a:solidFill>
                  <a:srgbClr val="000000"/>
                </a:solidFill>
                <a:latin typeface="Arial"/>
                <a:cs typeface="Arial"/>
              </a:rPr>
              <a:t>Analysis of </a:t>
            </a:r>
            <a:r>
              <a:rPr lang="en-US" sz="2600" b="1" dirty="0" smtClean="0">
                <a:solidFill>
                  <a:srgbClr val="000000"/>
                </a:solidFill>
                <a:latin typeface="Arial"/>
                <a:cs typeface="Arial"/>
              </a:rPr>
              <a:t>Legislation</a:t>
            </a:r>
            <a:r>
              <a:rPr lang="en-US" sz="2600" dirty="0" smtClean="0">
                <a:solidFill>
                  <a:srgbClr val="000000"/>
                </a:solidFill>
                <a:latin typeface="Arial"/>
                <a:cs typeface="Arial"/>
              </a:rPr>
              <a:t>: International, EU, Intellectual Property &amp; Competition</a:t>
            </a:r>
            <a:r>
              <a:rPr lang="en-US" sz="2400" dirty="0" smtClean="0">
                <a:solidFill>
                  <a:srgbClr val="000000"/>
                </a:solidFill>
                <a:latin typeface="Arial"/>
                <a:cs typeface="Arial"/>
              </a:rPr>
              <a:t>.</a:t>
            </a:r>
          </a:p>
          <a:p>
            <a:pPr>
              <a:lnSpc>
                <a:spcPct val="110000"/>
              </a:lnSpc>
              <a:buClr>
                <a:schemeClr val="tx1"/>
              </a:buClr>
              <a:buSzPct val="80000"/>
              <a:buFont typeface="Arial"/>
              <a:buChar char="•"/>
            </a:pPr>
            <a:r>
              <a:rPr lang="en-US" sz="2600" dirty="0" smtClean="0">
                <a:solidFill>
                  <a:srgbClr val="000000"/>
                </a:solidFill>
                <a:latin typeface="Arial"/>
                <a:cs typeface="Arial"/>
              </a:rPr>
              <a:t>Study of </a:t>
            </a:r>
            <a:r>
              <a:rPr lang="en-US" sz="2600" b="1" dirty="0" smtClean="0">
                <a:solidFill>
                  <a:srgbClr val="000000"/>
                </a:solidFill>
                <a:latin typeface="Arial"/>
                <a:cs typeface="Arial"/>
              </a:rPr>
              <a:t>Literature</a:t>
            </a:r>
            <a:r>
              <a:rPr lang="en-US" sz="2600" dirty="0" smtClean="0">
                <a:solidFill>
                  <a:srgbClr val="000000"/>
                </a:solidFill>
                <a:latin typeface="Arial"/>
                <a:cs typeface="Arial"/>
              </a:rPr>
              <a:t>: Books, Articles, etc.</a:t>
            </a:r>
          </a:p>
          <a:p>
            <a:pPr>
              <a:lnSpc>
                <a:spcPct val="110000"/>
              </a:lnSpc>
              <a:buClr>
                <a:schemeClr val="tx1"/>
              </a:buClr>
              <a:buSzPct val="80000"/>
              <a:buFont typeface="Arial"/>
              <a:buChar char="•"/>
            </a:pPr>
            <a:r>
              <a:rPr lang="en-US" sz="2600" dirty="0" smtClean="0">
                <a:solidFill>
                  <a:srgbClr val="000000"/>
                </a:solidFill>
                <a:latin typeface="Arial"/>
                <a:cs typeface="Arial"/>
              </a:rPr>
              <a:t>Examination of existing </a:t>
            </a:r>
            <a:r>
              <a:rPr lang="en-US" sz="2600" b="1" dirty="0" smtClean="0">
                <a:solidFill>
                  <a:srgbClr val="000000"/>
                </a:solidFill>
                <a:latin typeface="Arial"/>
                <a:cs typeface="Arial"/>
              </a:rPr>
              <a:t>EU Case Studies</a:t>
            </a:r>
            <a:r>
              <a:rPr lang="en-US" sz="2600" dirty="0" smtClean="0">
                <a:solidFill>
                  <a:srgbClr val="000000"/>
                </a:solidFill>
                <a:latin typeface="Arial"/>
                <a:cs typeface="Arial"/>
              </a:rPr>
              <a:t>:               </a:t>
            </a:r>
            <a:r>
              <a:rPr lang="en-US" sz="2400" dirty="0" smtClean="0">
                <a:solidFill>
                  <a:srgbClr val="000000"/>
                </a:solidFill>
                <a:latin typeface="Arial"/>
                <a:cs typeface="Arial"/>
              </a:rPr>
              <a:t>	</a:t>
            </a:r>
            <a:r>
              <a:rPr lang="en-US" sz="2100" i="1" dirty="0" smtClean="0">
                <a:solidFill>
                  <a:srgbClr val="000000"/>
                </a:solidFill>
                <a:latin typeface="Arial"/>
                <a:cs typeface="Arial"/>
              </a:rPr>
              <a:t>i.e. SET-Plan, </a:t>
            </a:r>
            <a:r>
              <a:rPr lang="en-US" sz="2100" i="1" dirty="0" err="1" smtClean="0">
                <a:solidFill>
                  <a:srgbClr val="000000"/>
                </a:solidFill>
                <a:latin typeface="Arial"/>
                <a:cs typeface="Arial"/>
              </a:rPr>
              <a:t>Desertec</a:t>
            </a:r>
            <a:r>
              <a:rPr lang="en-US" sz="2100" i="1" dirty="0" smtClean="0">
                <a:solidFill>
                  <a:srgbClr val="000000"/>
                </a:solidFill>
                <a:latin typeface="Arial"/>
                <a:cs typeface="Arial"/>
              </a:rPr>
              <a:t>, EU Smart Grid Standardization,                                                           	Concentrated Solar Power Open Source Initiative,...</a:t>
            </a:r>
          </a:p>
          <a:p>
            <a:pPr>
              <a:lnSpc>
                <a:spcPct val="110000"/>
              </a:lnSpc>
              <a:buClr>
                <a:schemeClr val="tx1"/>
              </a:buClr>
              <a:buSzPct val="80000"/>
              <a:buFont typeface="Arial"/>
              <a:buChar char="•"/>
            </a:pPr>
            <a:r>
              <a:rPr lang="en-US" sz="2600" dirty="0" smtClean="0">
                <a:solidFill>
                  <a:srgbClr val="000000"/>
                </a:solidFill>
                <a:latin typeface="Arial"/>
                <a:cs typeface="Arial"/>
              </a:rPr>
              <a:t>Conducting </a:t>
            </a:r>
            <a:r>
              <a:rPr lang="en-US" sz="2600" b="1" dirty="0" smtClean="0">
                <a:solidFill>
                  <a:srgbClr val="000000"/>
                </a:solidFill>
                <a:latin typeface="Arial"/>
                <a:cs typeface="Arial"/>
              </a:rPr>
              <a:t>Interviews </a:t>
            </a:r>
            <a:r>
              <a:rPr lang="en-US" sz="2600" dirty="0" smtClean="0">
                <a:solidFill>
                  <a:srgbClr val="000000"/>
                </a:solidFill>
                <a:latin typeface="Arial"/>
                <a:cs typeface="Arial"/>
              </a:rPr>
              <a:t>with relevant authorities and enterprises in the field.</a:t>
            </a:r>
          </a:p>
          <a:p>
            <a:pPr>
              <a:lnSpc>
                <a:spcPct val="110000"/>
              </a:lnSpc>
              <a:buClr>
                <a:schemeClr val="tx1"/>
              </a:buClr>
              <a:buSzPct val="80000"/>
              <a:buFont typeface="Arial"/>
              <a:buChar char="•"/>
            </a:pPr>
            <a:r>
              <a:rPr lang="en-US" sz="2600" dirty="0" smtClean="0">
                <a:solidFill>
                  <a:srgbClr val="000000"/>
                </a:solidFill>
                <a:latin typeface="Arial"/>
                <a:cs typeface="Arial"/>
              </a:rPr>
              <a:t>Attendance at </a:t>
            </a:r>
            <a:r>
              <a:rPr lang="en-US" sz="2600" b="1" dirty="0" smtClean="0">
                <a:solidFill>
                  <a:srgbClr val="000000"/>
                </a:solidFill>
                <a:latin typeface="Arial"/>
                <a:cs typeface="Arial"/>
              </a:rPr>
              <a:t>Workshops &amp; Conferences</a:t>
            </a:r>
            <a:r>
              <a:rPr lang="en-US" sz="2400" dirty="0" smtClean="0">
                <a:solidFill>
                  <a:srgbClr val="000000"/>
                </a:solidFill>
                <a:latin typeface="Arial"/>
                <a:cs typeface="Arial"/>
              </a:rPr>
              <a:t>.</a:t>
            </a:r>
            <a:endParaRPr lang="en-US" sz="2400" dirty="0">
              <a:solidFill>
                <a:srgbClr val="000000"/>
              </a:solidFill>
              <a:latin typeface="Arial"/>
              <a:cs typeface="Arial"/>
            </a:endParaRPr>
          </a:p>
        </p:txBody>
      </p:sp>
      <p:sp>
        <p:nvSpPr>
          <p:cNvPr id="4" name="Footer Placeholder 3"/>
          <p:cNvSpPr>
            <a:spLocks noGrp="1"/>
          </p:cNvSpPr>
          <p:nvPr>
            <p:ph type="ftr" sz="quarter" idx="11"/>
          </p:nvPr>
        </p:nvSpPr>
        <p:spPr/>
        <p:txBody>
          <a:bodyPr/>
          <a:lstStyle/>
          <a:p>
            <a:r>
              <a:rPr lang="en-US" dirty="0">
                <a:solidFill>
                  <a:srgbClr val="7F7F7F"/>
                </a:solidFill>
                <a:latin typeface="Arial"/>
                <a:ea typeface="+mj-ea"/>
                <a:cs typeface="Arial"/>
              </a:rPr>
              <a:t>Marisa Aranda - May 2012</a:t>
            </a:r>
          </a:p>
        </p:txBody>
      </p:sp>
      <p:sp>
        <p:nvSpPr>
          <p:cNvPr id="5" name="Slide Number Placeholder 4"/>
          <p:cNvSpPr>
            <a:spLocks noGrp="1"/>
          </p:cNvSpPr>
          <p:nvPr>
            <p:ph type="sldNum" sz="quarter" idx="12"/>
          </p:nvPr>
        </p:nvSpPr>
        <p:spPr/>
        <p:txBody>
          <a:bodyPr/>
          <a:lstStyle/>
          <a:p>
            <a:r>
              <a:rPr lang="en-US" dirty="0" smtClean="0">
                <a:solidFill>
                  <a:srgbClr val="7F7F7F"/>
                </a:solidFill>
                <a:latin typeface="Arial"/>
                <a:ea typeface="+mj-ea"/>
                <a:cs typeface="Arial"/>
              </a:rPr>
              <a:t>11</a:t>
            </a:r>
            <a:endParaRPr lang="en-US" dirty="0">
              <a:solidFill>
                <a:srgbClr val="7F7F7F"/>
              </a:solidFill>
              <a:latin typeface="Arial"/>
              <a:ea typeface="+mj-ea"/>
              <a:cs typeface="Arial"/>
            </a:endParaRPr>
          </a:p>
        </p:txBody>
      </p:sp>
    </p:spTree>
    <p:extLst>
      <p:ext uri="{BB962C8B-B14F-4D97-AF65-F5344CB8AC3E}">
        <p14:creationId xmlns:p14="http://schemas.microsoft.com/office/powerpoint/2010/main" val="99883793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endParaRPr lang="en-US" sz="3600" dirty="0">
              <a:solidFill>
                <a:srgbClr val="08236C"/>
              </a:solidFill>
              <a:latin typeface="Arial"/>
              <a:cs typeface="Arial"/>
            </a:endParaRPr>
          </a:p>
          <a:p>
            <a:pPr marL="0" indent="0" algn="ctr">
              <a:buNone/>
            </a:pPr>
            <a:r>
              <a:rPr lang="en-US" sz="3600" b="1" dirty="0" smtClean="0">
                <a:solidFill>
                  <a:srgbClr val="000000"/>
                </a:solidFill>
                <a:latin typeface="Arial"/>
                <a:cs typeface="Arial"/>
              </a:rPr>
              <a:t>THANK YOU</a:t>
            </a:r>
          </a:p>
          <a:p>
            <a:pPr marL="0" indent="0" algn="ctr">
              <a:buNone/>
            </a:pPr>
            <a:r>
              <a:rPr lang="en-US" sz="3600" b="1" dirty="0" smtClean="0">
                <a:solidFill>
                  <a:srgbClr val="000000"/>
                </a:solidFill>
                <a:latin typeface="Arial"/>
                <a:cs typeface="Arial"/>
              </a:rPr>
              <a:t>FOR YOUR ATTENTION!!!</a:t>
            </a:r>
          </a:p>
          <a:p>
            <a:pPr marL="0" indent="0" algn="ctr">
              <a:buNone/>
            </a:pPr>
            <a:endParaRPr lang="en-US" sz="2000" b="1" dirty="0" smtClean="0">
              <a:solidFill>
                <a:srgbClr val="000000"/>
              </a:solidFill>
              <a:latin typeface="Arial"/>
              <a:cs typeface="Arial"/>
            </a:endParaRPr>
          </a:p>
          <a:p>
            <a:pPr marL="0" indent="0" algn="r">
              <a:buNone/>
            </a:pPr>
            <a:r>
              <a:rPr lang="en-US" sz="2000" b="1" i="1" dirty="0" err="1" smtClean="0">
                <a:solidFill>
                  <a:srgbClr val="000000"/>
                </a:solidFill>
                <a:latin typeface="Arial"/>
                <a:cs typeface="Arial"/>
              </a:rPr>
              <a:t>marisa.aranda@miplc.de</a:t>
            </a:r>
            <a:endParaRPr lang="en-US" sz="2000" b="1" i="1" dirty="0">
              <a:solidFill>
                <a:srgbClr val="000000"/>
              </a:solidFill>
              <a:latin typeface="Arial"/>
              <a:cs typeface="Arial"/>
            </a:endParaRPr>
          </a:p>
        </p:txBody>
      </p:sp>
      <p:sp>
        <p:nvSpPr>
          <p:cNvPr id="4" name="Footer Placeholder 3"/>
          <p:cNvSpPr>
            <a:spLocks noGrp="1"/>
          </p:cNvSpPr>
          <p:nvPr>
            <p:ph type="ftr" sz="quarter" idx="11"/>
          </p:nvPr>
        </p:nvSpPr>
        <p:spPr/>
        <p:txBody>
          <a:bodyPr/>
          <a:lstStyle/>
          <a:p>
            <a:r>
              <a:rPr lang="en-US" dirty="0">
                <a:solidFill>
                  <a:srgbClr val="7F7F7F"/>
                </a:solidFill>
                <a:latin typeface="Arial"/>
                <a:ea typeface="+mj-ea"/>
                <a:cs typeface="Arial"/>
              </a:rPr>
              <a:t>Marisa Aranda - May 2012</a:t>
            </a:r>
          </a:p>
        </p:txBody>
      </p:sp>
      <p:sp>
        <p:nvSpPr>
          <p:cNvPr id="5" name="Slide Number Placeholder 4"/>
          <p:cNvSpPr>
            <a:spLocks noGrp="1"/>
          </p:cNvSpPr>
          <p:nvPr>
            <p:ph type="sldNum" sz="quarter" idx="12"/>
          </p:nvPr>
        </p:nvSpPr>
        <p:spPr/>
        <p:txBody>
          <a:bodyPr/>
          <a:lstStyle/>
          <a:p>
            <a:endParaRPr lang="en-US" dirty="0" smtClean="0">
              <a:solidFill>
                <a:srgbClr val="7F7F7F"/>
              </a:solidFill>
              <a:latin typeface="Arial"/>
              <a:ea typeface="+mj-ea"/>
              <a:cs typeface="Arial"/>
            </a:endParaRPr>
          </a:p>
          <a:p>
            <a:endParaRPr lang="en-US" dirty="0">
              <a:solidFill>
                <a:srgbClr val="7F7F7F"/>
              </a:solidFill>
              <a:latin typeface="Arial"/>
              <a:ea typeface="+mj-ea"/>
              <a:cs typeface="Arial"/>
            </a:endParaRPr>
          </a:p>
        </p:txBody>
      </p:sp>
    </p:spTree>
    <p:extLst>
      <p:ext uri="{BB962C8B-B14F-4D97-AF65-F5344CB8AC3E}">
        <p14:creationId xmlns:p14="http://schemas.microsoft.com/office/powerpoint/2010/main" val="55323854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b="1" dirty="0" smtClean="0">
                <a:solidFill>
                  <a:srgbClr val="08236C"/>
                </a:solidFill>
                <a:latin typeface="Arial (Headings)"/>
                <a:cs typeface="Arial (Headings)"/>
              </a:rPr>
              <a:t>Outline </a:t>
            </a:r>
            <a:endParaRPr lang="en-US" sz="3600" b="1" dirty="0">
              <a:solidFill>
                <a:srgbClr val="08236C"/>
              </a:solidFill>
              <a:latin typeface="Arial (Headings)"/>
              <a:cs typeface="Arial (Headings)"/>
            </a:endParaRPr>
          </a:p>
        </p:txBody>
      </p:sp>
      <p:sp>
        <p:nvSpPr>
          <p:cNvPr id="3" name="Content Placeholder 2"/>
          <p:cNvSpPr>
            <a:spLocks noGrp="1"/>
          </p:cNvSpPr>
          <p:nvPr>
            <p:ph idx="1"/>
          </p:nvPr>
        </p:nvSpPr>
        <p:spPr/>
        <p:txBody>
          <a:bodyPr>
            <a:normAutofit/>
          </a:bodyPr>
          <a:lstStyle/>
          <a:p>
            <a:pPr marL="0" indent="0">
              <a:buClrTx/>
              <a:buNone/>
            </a:pPr>
            <a:endParaRPr lang="en-US" sz="300" dirty="0" smtClean="0">
              <a:solidFill>
                <a:schemeClr val="tx1"/>
              </a:solidFill>
              <a:latin typeface="Arial"/>
              <a:cs typeface="Arial"/>
            </a:endParaRPr>
          </a:p>
          <a:p>
            <a:pPr marL="514350" indent="-514350">
              <a:buClrTx/>
              <a:buFont typeface="+mj-lt"/>
              <a:buAutoNum type="arabicPeriod"/>
            </a:pPr>
            <a:r>
              <a:rPr lang="en-US" dirty="0" smtClean="0">
                <a:solidFill>
                  <a:schemeClr val="tx1"/>
                </a:solidFill>
                <a:latin typeface="Arial"/>
                <a:cs typeface="Arial"/>
              </a:rPr>
              <a:t>Introduction</a:t>
            </a:r>
          </a:p>
          <a:p>
            <a:pPr marL="514350" indent="-514350">
              <a:buClrTx/>
              <a:buFont typeface="+mj-lt"/>
              <a:buAutoNum type="arabicPeriod"/>
            </a:pPr>
            <a:r>
              <a:rPr lang="en-US" dirty="0" smtClean="0">
                <a:solidFill>
                  <a:schemeClr val="tx1"/>
                </a:solidFill>
                <a:latin typeface="Arial"/>
                <a:cs typeface="Arial"/>
              </a:rPr>
              <a:t>Statement of Problem</a:t>
            </a:r>
          </a:p>
          <a:p>
            <a:pPr marL="514350" indent="-514350">
              <a:buClrTx/>
              <a:buFont typeface="+mj-lt"/>
              <a:buAutoNum type="arabicPeriod"/>
            </a:pPr>
            <a:r>
              <a:rPr lang="en-US" dirty="0" smtClean="0">
                <a:solidFill>
                  <a:schemeClr val="tx1"/>
                </a:solidFill>
                <a:latin typeface="Arial"/>
                <a:cs typeface="Arial"/>
              </a:rPr>
              <a:t>Research Questions</a:t>
            </a:r>
          </a:p>
          <a:p>
            <a:pPr marL="514350" indent="-514350">
              <a:buClrTx/>
              <a:buFont typeface="+mj-lt"/>
              <a:buAutoNum type="arabicPeriod"/>
            </a:pPr>
            <a:r>
              <a:rPr lang="en-US" dirty="0" smtClean="0">
                <a:solidFill>
                  <a:schemeClr val="tx1"/>
                </a:solidFill>
                <a:latin typeface="Arial"/>
                <a:cs typeface="Arial"/>
              </a:rPr>
              <a:t>Structure of the Project</a:t>
            </a:r>
          </a:p>
          <a:p>
            <a:pPr marL="514350" indent="-514350">
              <a:buClrTx/>
              <a:buFont typeface="+mj-lt"/>
              <a:buAutoNum type="arabicPeriod"/>
            </a:pPr>
            <a:r>
              <a:rPr lang="en-US" dirty="0" smtClean="0">
                <a:solidFill>
                  <a:schemeClr val="tx1"/>
                </a:solidFill>
                <a:latin typeface="Arial"/>
                <a:cs typeface="Arial"/>
              </a:rPr>
              <a:t>Methodology</a:t>
            </a:r>
            <a:endParaRPr lang="en-US" dirty="0">
              <a:solidFill>
                <a:schemeClr val="tx1"/>
              </a:solidFill>
              <a:latin typeface="Arial"/>
              <a:cs typeface="Arial"/>
            </a:endParaRPr>
          </a:p>
        </p:txBody>
      </p:sp>
      <p:sp>
        <p:nvSpPr>
          <p:cNvPr id="4" name="Footer Placeholder 3"/>
          <p:cNvSpPr>
            <a:spLocks noGrp="1"/>
          </p:cNvSpPr>
          <p:nvPr>
            <p:ph type="ftr" sz="quarter" idx="11"/>
          </p:nvPr>
        </p:nvSpPr>
        <p:spPr/>
        <p:txBody>
          <a:bodyPr/>
          <a:lstStyle/>
          <a:p>
            <a:r>
              <a:rPr lang="en-US" sz="1400" dirty="0" smtClean="0">
                <a:solidFill>
                  <a:srgbClr val="7F7F7F"/>
                </a:solidFill>
                <a:latin typeface="Arial"/>
                <a:cs typeface="Arial"/>
              </a:rPr>
              <a:t>Marisa Aranda - May 2012 </a:t>
            </a:r>
            <a:endParaRPr lang="en-US" sz="1400" dirty="0">
              <a:solidFill>
                <a:srgbClr val="7F7F7F"/>
              </a:solidFill>
              <a:latin typeface="Arial"/>
              <a:cs typeface="Arial"/>
            </a:endParaRPr>
          </a:p>
        </p:txBody>
      </p:sp>
      <p:sp>
        <p:nvSpPr>
          <p:cNvPr id="5" name="Slide Number Placeholder 4"/>
          <p:cNvSpPr>
            <a:spLocks noGrp="1"/>
          </p:cNvSpPr>
          <p:nvPr>
            <p:ph type="sldNum" sz="quarter" idx="12"/>
          </p:nvPr>
        </p:nvSpPr>
        <p:spPr/>
        <p:txBody>
          <a:bodyPr/>
          <a:lstStyle/>
          <a:p>
            <a:r>
              <a:rPr lang="en-US" dirty="0">
                <a:solidFill>
                  <a:srgbClr val="7F7F7F"/>
                </a:solidFill>
                <a:latin typeface="Arial"/>
                <a:cs typeface="Arial"/>
              </a:rPr>
              <a:t>1</a:t>
            </a:r>
          </a:p>
        </p:txBody>
      </p:sp>
    </p:spTree>
    <p:extLst>
      <p:ext uri="{BB962C8B-B14F-4D97-AF65-F5344CB8AC3E}">
        <p14:creationId xmlns:p14="http://schemas.microsoft.com/office/powerpoint/2010/main" val="257958519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162" y="40341"/>
            <a:ext cx="8054571" cy="1411941"/>
          </a:xfrm>
        </p:spPr>
        <p:txBody>
          <a:bodyPr/>
          <a:lstStyle/>
          <a:p>
            <a:pPr algn="l">
              <a:lnSpc>
                <a:spcPct val="100000"/>
              </a:lnSpc>
            </a:pPr>
            <a:r>
              <a:rPr lang="en-US" sz="3600" b="1" dirty="0" smtClean="0">
                <a:solidFill>
                  <a:srgbClr val="08236C"/>
                </a:solidFill>
                <a:latin typeface="Arial"/>
                <a:cs typeface="Arial"/>
              </a:rPr>
              <a:t>1</a:t>
            </a:r>
            <a:r>
              <a:rPr lang="en-US" sz="3100" b="1" dirty="0" smtClean="0">
                <a:solidFill>
                  <a:srgbClr val="08236C"/>
                </a:solidFill>
                <a:latin typeface="Arial"/>
                <a:cs typeface="Arial"/>
              </a:rPr>
              <a:t>. </a:t>
            </a:r>
            <a:r>
              <a:rPr lang="en-US" sz="3600" b="1" dirty="0" smtClean="0">
                <a:solidFill>
                  <a:srgbClr val="08236C"/>
                </a:solidFill>
                <a:latin typeface="Arial"/>
                <a:cs typeface="Arial"/>
              </a:rPr>
              <a:t>Introduction</a:t>
            </a:r>
            <a:br>
              <a:rPr lang="en-US" sz="3600" b="1" dirty="0" smtClean="0">
                <a:solidFill>
                  <a:srgbClr val="08236C"/>
                </a:solidFill>
                <a:latin typeface="Arial"/>
                <a:cs typeface="Arial"/>
              </a:rPr>
            </a:br>
            <a:r>
              <a:rPr lang="en-US" sz="3100" b="1" dirty="0">
                <a:solidFill>
                  <a:srgbClr val="08236C"/>
                </a:solidFill>
                <a:latin typeface="Arial"/>
                <a:cs typeface="Arial"/>
              </a:rPr>
              <a:t> </a:t>
            </a:r>
            <a:r>
              <a:rPr lang="en-US" sz="3100" b="1" dirty="0" smtClean="0">
                <a:solidFill>
                  <a:srgbClr val="08236C"/>
                </a:solidFill>
                <a:latin typeface="Arial"/>
                <a:cs typeface="Arial"/>
              </a:rPr>
              <a:t>  </a:t>
            </a:r>
            <a:r>
              <a:rPr lang="en-US" sz="2600" b="1" i="1" dirty="0" smtClean="0">
                <a:solidFill>
                  <a:srgbClr val="08236C"/>
                </a:solidFill>
                <a:latin typeface="Arial"/>
                <a:cs typeface="Arial"/>
              </a:rPr>
              <a:t>Concentrated Solar-Thermal </a:t>
            </a:r>
            <a:r>
              <a:rPr lang="en-US" sz="2600" b="1" i="1" dirty="0" smtClean="0">
                <a:solidFill>
                  <a:srgbClr val="08236C"/>
                </a:solidFill>
                <a:latin typeface="Arial"/>
                <a:cs typeface="Arial"/>
              </a:rPr>
              <a:t>Power (CSP) Plant</a:t>
            </a:r>
            <a:endParaRPr lang="en-US" sz="2600" b="1" i="1" dirty="0">
              <a:solidFill>
                <a:srgbClr val="08236C"/>
              </a:solidFill>
              <a:latin typeface="Arial"/>
              <a:cs typeface="Arial"/>
            </a:endParaRPr>
          </a:p>
        </p:txBody>
      </p:sp>
      <p:pic>
        <p:nvPicPr>
          <p:cNvPr id="10" name="Content Placeholder 9" descr="SCHOTT (1)-2.jpg"/>
          <p:cNvPicPr>
            <a:picLocks noGrp="1" noChangeAspect="1"/>
          </p:cNvPicPr>
          <p:nvPr>
            <p:ph idx="1"/>
          </p:nvPr>
        </p:nvPicPr>
        <p:blipFill>
          <a:blip r:embed="rId3">
            <a:extLst>
              <a:ext uri="{28A0092B-C50C-407E-A947-70E740481C1C}">
                <a14:useLocalDpi xmlns:a14="http://schemas.microsoft.com/office/drawing/2010/main" val="0"/>
              </a:ext>
            </a:extLst>
          </a:blip>
          <a:srcRect t="11193" b="11193"/>
          <a:stretch>
            <a:fillRect/>
          </a:stretch>
        </p:blipFill>
        <p:spPr>
          <a:xfrm>
            <a:off x="792163" y="1762125"/>
            <a:ext cx="7570787" cy="4289425"/>
          </a:xfrm>
        </p:spPr>
      </p:pic>
      <p:sp>
        <p:nvSpPr>
          <p:cNvPr id="6" name="Footer Placeholder 5"/>
          <p:cNvSpPr>
            <a:spLocks noGrp="1"/>
          </p:cNvSpPr>
          <p:nvPr>
            <p:ph type="ftr" sz="quarter" idx="11"/>
          </p:nvPr>
        </p:nvSpPr>
        <p:spPr/>
        <p:txBody>
          <a:bodyPr/>
          <a:lstStyle/>
          <a:p>
            <a:r>
              <a:rPr lang="en-US" dirty="0" smtClean="0">
                <a:solidFill>
                  <a:schemeClr val="tx1">
                    <a:lumMod val="50000"/>
                    <a:lumOff val="50000"/>
                  </a:schemeClr>
                </a:solidFill>
                <a:latin typeface="Arial"/>
                <a:cs typeface="Arial"/>
              </a:rPr>
              <a:t>Marisa Aranda - May 2012</a:t>
            </a:r>
            <a:endParaRPr lang="en-US" dirty="0">
              <a:solidFill>
                <a:schemeClr val="tx1">
                  <a:lumMod val="50000"/>
                  <a:lumOff val="50000"/>
                </a:schemeClr>
              </a:solidFill>
              <a:latin typeface="Arial"/>
              <a:cs typeface="Arial"/>
            </a:endParaRPr>
          </a:p>
        </p:txBody>
      </p:sp>
      <p:sp>
        <p:nvSpPr>
          <p:cNvPr id="7" name="Slide Number Placeholder 6"/>
          <p:cNvSpPr>
            <a:spLocks noGrp="1"/>
          </p:cNvSpPr>
          <p:nvPr>
            <p:ph type="sldNum" sz="quarter" idx="12"/>
          </p:nvPr>
        </p:nvSpPr>
        <p:spPr/>
        <p:txBody>
          <a:bodyPr/>
          <a:lstStyle/>
          <a:p>
            <a:r>
              <a:rPr lang="en-US" dirty="0" smtClean="0">
                <a:solidFill>
                  <a:srgbClr val="7F7F7F"/>
                </a:solidFill>
                <a:latin typeface="Arial"/>
                <a:cs typeface="Arial"/>
              </a:rPr>
              <a:t>2</a:t>
            </a:r>
            <a:endParaRPr lang="en-US" dirty="0">
              <a:solidFill>
                <a:srgbClr val="7F7F7F"/>
              </a:solidFill>
              <a:latin typeface="Arial"/>
              <a:cs typeface="Arial"/>
            </a:endParaRPr>
          </a:p>
        </p:txBody>
      </p:sp>
      <p:sp>
        <p:nvSpPr>
          <p:cNvPr id="11" name="TextBox 10"/>
          <p:cNvSpPr txBox="1"/>
          <p:nvPr/>
        </p:nvSpPr>
        <p:spPr>
          <a:xfrm>
            <a:off x="6634558" y="6051550"/>
            <a:ext cx="2212175" cy="307777"/>
          </a:xfrm>
          <a:prstGeom prst="rect">
            <a:avLst/>
          </a:prstGeom>
          <a:noFill/>
        </p:spPr>
        <p:txBody>
          <a:bodyPr wrap="square" rtlCol="0">
            <a:spAutoFit/>
          </a:bodyPr>
          <a:lstStyle/>
          <a:p>
            <a:r>
              <a:rPr lang="en-US" sz="1400" dirty="0" smtClean="0">
                <a:latin typeface="Arial"/>
                <a:cs typeface="Arial"/>
              </a:rPr>
              <a:t>© SCHOTT Solar AG</a:t>
            </a:r>
            <a:endParaRPr lang="en-US" sz="1400" dirty="0">
              <a:latin typeface="Arial"/>
              <a:cs typeface="Arial"/>
            </a:endParaRPr>
          </a:p>
        </p:txBody>
      </p:sp>
    </p:spTree>
    <p:extLst>
      <p:ext uri="{BB962C8B-B14F-4D97-AF65-F5344CB8AC3E}">
        <p14:creationId xmlns:p14="http://schemas.microsoft.com/office/powerpoint/2010/main" val="6162203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b="1" dirty="0">
                <a:solidFill>
                  <a:srgbClr val="08236C"/>
                </a:solidFill>
                <a:latin typeface="Arial (Headings)"/>
                <a:cs typeface="Arial (Headings)"/>
              </a:rPr>
              <a:t>2.</a:t>
            </a:r>
            <a:r>
              <a:rPr lang="en-US" sz="3600" dirty="0" smtClean="0">
                <a:latin typeface="Arial"/>
                <a:cs typeface="Arial"/>
              </a:rPr>
              <a:t> </a:t>
            </a:r>
            <a:r>
              <a:rPr lang="en-US" sz="3600" b="1" dirty="0" smtClean="0">
                <a:solidFill>
                  <a:srgbClr val="08236C"/>
                </a:solidFill>
                <a:latin typeface="Arial (Headings)"/>
                <a:cs typeface="Arial (Headings)"/>
              </a:rPr>
              <a:t>Statement of Problem</a:t>
            </a:r>
            <a:endParaRPr lang="en-US" sz="3600" dirty="0">
              <a:latin typeface="Arial"/>
              <a:cs typeface="Arial"/>
            </a:endParaRPr>
          </a:p>
        </p:txBody>
      </p:sp>
      <p:sp>
        <p:nvSpPr>
          <p:cNvPr id="3" name="Content Placeholder 2"/>
          <p:cNvSpPr>
            <a:spLocks noGrp="1"/>
          </p:cNvSpPr>
          <p:nvPr>
            <p:ph idx="1"/>
          </p:nvPr>
        </p:nvSpPr>
        <p:spPr>
          <a:xfrm>
            <a:off x="792162" y="1761565"/>
            <a:ext cx="7570787" cy="4492221"/>
          </a:xfrm>
        </p:spPr>
        <p:txBody>
          <a:bodyPr>
            <a:normAutofit/>
          </a:bodyPr>
          <a:lstStyle/>
          <a:p>
            <a:pPr algn="just">
              <a:buClr>
                <a:schemeClr val="tx1"/>
              </a:buClr>
              <a:buSzPct val="80000"/>
              <a:buFont typeface="Arial"/>
              <a:buChar char="•"/>
            </a:pPr>
            <a:r>
              <a:rPr lang="en-US" sz="2200" dirty="0" smtClean="0">
                <a:solidFill>
                  <a:schemeClr val="tx1"/>
                </a:solidFill>
                <a:latin typeface="Arial"/>
                <a:cs typeface="Arial"/>
              </a:rPr>
              <a:t>The </a:t>
            </a:r>
            <a:r>
              <a:rPr lang="en-US" sz="2200" b="1" dirty="0" smtClean="0">
                <a:solidFill>
                  <a:schemeClr val="tx1"/>
                </a:solidFill>
                <a:latin typeface="Arial"/>
                <a:cs typeface="Arial"/>
              </a:rPr>
              <a:t>promotion of environmental sustainability </a:t>
            </a:r>
            <a:r>
              <a:rPr lang="en-US" sz="2200" dirty="0" smtClean="0">
                <a:solidFill>
                  <a:schemeClr val="tx1"/>
                </a:solidFill>
                <a:latin typeface="Arial"/>
                <a:cs typeface="Arial"/>
              </a:rPr>
              <a:t>and </a:t>
            </a:r>
            <a:r>
              <a:rPr lang="en-US" sz="2200" b="1" dirty="0" smtClean="0">
                <a:solidFill>
                  <a:schemeClr val="tx1"/>
                </a:solidFill>
                <a:latin typeface="Arial"/>
                <a:cs typeface="Arial"/>
              </a:rPr>
              <a:t>mitigation of climate change </a:t>
            </a:r>
            <a:r>
              <a:rPr lang="en-US" sz="2200" dirty="0" smtClean="0">
                <a:solidFill>
                  <a:schemeClr val="tx1"/>
                </a:solidFill>
                <a:latin typeface="Arial"/>
                <a:cs typeface="Arial"/>
              </a:rPr>
              <a:t>has been </a:t>
            </a:r>
            <a:r>
              <a:rPr lang="en-US" sz="2200" b="1" dirty="0" smtClean="0">
                <a:solidFill>
                  <a:schemeClr val="tx1"/>
                </a:solidFill>
                <a:latin typeface="Arial"/>
                <a:cs typeface="Arial"/>
              </a:rPr>
              <a:t>integrated </a:t>
            </a:r>
            <a:r>
              <a:rPr lang="en-US" sz="2200" dirty="0" smtClean="0">
                <a:solidFill>
                  <a:schemeClr val="tx1"/>
                </a:solidFill>
                <a:latin typeface="Arial"/>
                <a:cs typeface="Arial"/>
              </a:rPr>
              <a:t>within the </a:t>
            </a:r>
            <a:r>
              <a:rPr lang="en-US" sz="2200" b="1" dirty="0" smtClean="0">
                <a:solidFill>
                  <a:schemeClr val="tx1"/>
                </a:solidFill>
                <a:latin typeface="Arial"/>
                <a:cs typeface="Arial"/>
              </a:rPr>
              <a:t>EU Energy Policy</a:t>
            </a:r>
            <a:r>
              <a:rPr lang="en-US" sz="2200" dirty="0" smtClean="0">
                <a:solidFill>
                  <a:schemeClr val="tx1"/>
                </a:solidFill>
                <a:latin typeface="Arial"/>
                <a:cs typeface="Arial"/>
              </a:rPr>
              <a:t>. However, has it been </a:t>
            </a:r>
            <a:r>
              <a:rPr lang="en-US" sz="2200" b="1" dirty="0" smtClean="0">
                <a:solidFill>
                  <a:schemeClr val="tx1"/>
                </a:solidFill>
                <a:latin typeface="Arial"/>
                <a:cs typeface="Arial"/>
              </a:rPr>
              <a:t>integrated in </a:t>
            </a:r>
            <a:r>
              <a:rPr lang="en-US" sz="2200" b="1" u="sng" dirty="0" smtClean="0">
                <a:solidFill>
                  <a:schemeClr val="tx1"/>
                </a:solidFill>
                <a:latin typeface="Arial"/>
                <a:cs typeface="Arial"/>
              </a:rPr>
              <a:t>other</a:t>
            </a:r>
            <a:r>
              <a:rPr lang="en-US" sz="2200" b="1" dirty="0" smtClean="0">
                <a:solidFill>
                  <a:schemeClr val="tx1"/>
                </a:solidFill>
                <a:latin typeface="Arial"/>
                <a:cs typeface="Arial"/>
              </a:rPr>
              <a:t> Union policies or activities</a:t>
            </a:r>
            <a:r>
              <a:rPr lang="en-US" sz="2200" dirty="0" smtClean="0">
                <a:solidFill>
                  <a:schemeClr val="tx1"/>
                </a:solidFill>
                <a:latin typeface="Arial"/>
                <a:cs typeface="Arial"/>
              </a:rPr>
              <a:t>?        </a:t>
            </a:r>
            <a:r>
              <a:rPr lang="en-US" sz="2100" i="1" dirty="0" smtClean="0">
                <a:solidFill>
                  <a:schemeClr val="tx1"/>
                </a:solidFill>
                <a:latin typeface="Arial"/>
                <a:cs typeface="Arial"/>
              </a:rPr>
              <a:t>i.e. Intellectual Property?</a:t>
            </a:r>
          </a:p>
          <a:p>
            <a:pPr algn="just">
              <a:buClr>
                <a:schemeClr val="tx1"/>
              </a:buClr>
              <a:buSzPct val="80000"/>
              <a:buFont typeface="Arial"/>
              <a:buChar char="•"/>
            </a:pPr>
            <a:r>
              <a:rPr lang="en-US" sz="2200" dirty="0" smtClean="0">
                <a:solidFill>
                  <a:schemeClr val="tx1"/>
                </a:solidFill>
                <a:latin typeface="Arial"/>
                <a:cs typeface="Arial"/>
              </a:rPr>
              <a:t>Need of a </a:t>
            </a:r>
            <a:r>
              <a:rPr lang="en-US" sz="2200" b="1" dirty="0" smtClean="0">
                <a:solidFill>
                  <a:schemeClr val="tx1"/>
                </a:solidFill>
                <a:latin typeface="Arial"/>
                <a:cs typeface="Arial"/>
              </a:rPr>
              <a:t>Clean Technological Revolution</a:t>
            </a:r>
            <a:r>
              <a:rPr lang="en-US" sz="2200" dirty="0" smtClean="0">
                <a:solidFill>
                  <a:schemeClr val="tx1"/>
                </a:solidFill>
                <a:latin typeface="Arial"/>
                <a:cs typeface="Arial"/>
              </a:rPr>
              <a:t>. </a:t>
            </a:r>
          </a:p>
          <a:p>
            <a:pPr lvl="1" algn="just">
              <a:buClr>
                <a:schemeClr val="tx1"/>
              </a:buClr>
              <a:buSzPct val="80000"/>
              <a:buFont typeface="Wingdings" charset="2"/>
              <a:buChar char="ü"/>
            </a:pPr>
            <a:r>
              <a:rPr lang="en-US" sz="2000" dirty="0" smtClean="0">
                <a:solidFill>
                  <a:schemeClr val="tx1"/>
                </a:solidFill>
                <a:latin typeface="Arial"/>
                <a:cs typeface="Arial"/>
              </a:rPr>
              <a:t>Problems associated with </a:t>
            </a:r>
            <a:r>
              <a:rPr lang="en-US" sz="2000" b="1" dirty="0" smtClean="0">
                <a:solidFill>
                  <a:schemeClr val="tx1"/>
                </a:solidFill>
                <a:latin typeface="Arial"/>
                <a:cs typeface="Arial"/>
              </a:rPr>
              <a:t>RD&amp;D</a:t>
            </a:r>
            <a:r>
              <a:rPr lang="en-US" sz="2000" dirty="0" smtClean="0">
                <a:solidFill>
                  <a:schemeClr val="tx1"/>
                </a:solidFill>
                <a:latin typeface="Arial"/>
                <a:cs typeface="Arial"/>
              </a:rPr>
              <a:t> in this field: (</a:t>
            </a:r>
            <a:r>
              <a:rPr lang="en-US" sz="2000" dirty="0" err="1" smtClean="0">
                <a:solidFill>
                  <a:schemeClr val="tx1"/>
                </a:solidFill>
                <a:latin typeface="Arial"/>
                <a:cs typeface="Arial"/>
              </a:rPr>
              <a:t>i</a:t>
            </a:r>
            <a:r>
              <a:rPr lang="en-US" sz="2000" dirty="0" smtClean="0">
                <a:solidFill>
                  <a:schemeClr val="tx1"/>
                </a:solidFill>
                <a:latin typeface="Arial"/>
                <a:cs typeface="Arial"/>
              </a:rPr>
              <a:t>) requires </a:t>
            </a:r>
            <a:r>
              <a:rPr lang="en-US" sz="2000" u="sng" dirty="0" smtClean="0">
                <a:solidFill>
                  <a:schemeClr val="tx1"/>
                </a:solidFill>
                <a:latin typeface="Arial"/>
                <a:cs typeface="Arial"/>
              </a:rPr>
              <a:t>substantial investment</a:t>
            </a:r>
            <a:r>
              <a:rPr lang="en-US" sz="2000" dirty="0" smtClean="0">
                <a:solidFill>
                  <a:schemeClr val="tx1"/>
                </a:solidFill>
                <a:latin typeface="Arial"/>
                <a:cs typeface="Arial"/>
              </a:rPr>
              <a:t>, (ii) </a:t>
            </a:r>
            <a:r>
              <a:rPr lang="en-US" sz="2000" u="sng" dirty="0" smtClean="0">
                <a:solidFill>
                  <a:schemeClr val="tx1"/>
                </a:solidFill>
                <a:latin typeface="Arial"/>
                <a:cs typeface="Arial"/>
              </a:rPr>
              <a:t>public subsidies</a:t>
            </a:r>
            <a:r>
              <a:rPr lang="en-US" sz="2000" dirty="0" smtClean="0">
                <a:solidFill>
                  <a:schemeClr val="tx1"/>
                </a:solidFill>
                <a:latin typeface="Arial"/>
                <a:cs typeface="Arial"/>
              </a:rPr>
              <a:t> (funding shortfall?), (iii) </a:t>
            </a:r>
            <a:r>
              <a:rPr lang="en-US" sz="2000" u="sng" dirty="0" smtClean="0">
                <a:solidFill>
                  <a:schemeClr val="tx1"/>
                </a:solidFill>
                <a:latin typeface="Arial"/>
                <a:cs typeface="Arial"/>
              </a:rPr>
              <a:t>private sector enough incentivized</a:t>
            </a:r>
            <a:r>
              <a:rPr lang="en-US" sz="2000" dirty="0" smtClean="0">
                <a:solidFill>
                  <a:schemeClr val="tx1"/>
                </a:solidFill>
                <a:latin typeface="Arial"/>
                <a:cs typeface="Arial"/>
              </a:rPr>
              <a:t>?</a:t>
            </a:r>
          </a:p>
          <a:p>
            <a:pPr lvl="1" algn="just">
              <a:buClr>
                <a:schemeClr val="tx1"/>
              </a:buClr>
              <a:buSzPct val="80000"/>
              <a:buFont typeface="Wingdings" charset="2"/>
              <a:buChar char="ü"/>
            </a:pPr>
            <a:r>
              <a:rPr lang="en-US" sz="2000" dirty="0" smtClean="0">
                <a:solidFill>
                  <a:schemeClr val="tx1"/>
                </a:solidFill>
                <a:latin typeface="Arial"/>
                <a:cs typeface="Arial"/>
              </a:rPr>
              <a:t>Balance: </a:t>
            </a:r>
            <a:r>
              <a:rPr lang="en-US" sz="2000" b="1" dirty="0" smtClean="0">
                <a:solidFill>
                  <a:schemeClr val="tx1"/>
                </a:solidFill>
                <a:latin typeface="Arial"/>
                <a:cs typeface="Arial"/>
              </a:rPr>
              <a:t>Incentives – Dissemination/Access</a:t>
            </a:r>
          </a:p>
          <a:p>
            <a:pPr lvl="1" algn="just">
              <a:buClr>
                <a:schemeClr val="tx1"/>
              </a:buClr>
              <a:buSzPct val="80000"/>
              <a:buFont typeface="Wingdings" charset="2"/>
              <a:buChar char="ü"/>
            </a:pPr>
            <a:r>
              <a:rPr lang="en-US" sz="2000" dirty="0" smtClean="0">
                <a:solidFill>
                  <a:schemeClr val="tx1"/>
                </a:solidFill>
                <a:latin typeface="Arial"/>
                <a:cs typeface="Arial"/>
              </a:rPr>
              <a:t>Diversification of </a:t>
            </a:r>
            <a:r>
              <a:rPr lang="en-US" sz="2000" b="1" dirty="0" smtClean="0">
                <a:solidFill>
                  <a:schemeClr val="tx1"/>
                </a:solidFill>
                <a:latin typeface="Arial"/>
                <a:cs typeface="Arial"/>
              </a:rPr>
              <a:t>EU Portfolio </a:t>
            </a:r>
            <a:r>
              <a:rPr lang="en-US" sz="2000" dirty="0" smtClean="0">
                <a:solidFill>
                  <a:schemeClr val="tx1"/>
                </a:solidFill>
                <a:latin typeface="Arial"/>
                <a:cs typeface="Arial"/>
              </a:rPr>
              <a:t>by</a:t>
            </a:r>
            <a:r>
              <a:rPr lang="en-US" sz="2000" b="1" dirty="0" smtClean="0">
                <a:solidFill>
                  <a:schemeClr val="tx1"/>
                </a:solidFill>
                <a:latin typeface="Arial"/>
                <a:cs typeface="Arial"/>
              </a:rPr>
              <a:t> Stimulating Innovation </a:t>
            </a:r>
            <a:r>
              <a:rPr lang="en-US" sz="1600" dirty="0" smtClean="0">
                <a:solidFill>
                  <a:srgbClr val="000000"/>
                </a:solidFill>
                <a:latin typeface="Arial"/>
                <a:ea typeface="Wingdings"/>
                <a:cs typeface="Arial"/>
                <a:sym typeface="Wingdings"/>
              </a:rPr>
              <a:t></a:t>
            </a:r>
            <a:r>
              <a:rPr lang="en-US" sz="2000" dirty="0" smtClean="0">
                <a:solidFill>
                  <a:srgbClr val="000000"/>
                </a:solidFill>
                <a:latin typeface="Arial"/>
                <a:ea typeface="Wingdings"/>
                <a:cs typeface="Arial"/>
                <a:sym typeface="Wingdings"/>
              </a:rPr>
              <a:t> How best to achieve it?...</a:t>
            </a:r>
            <a:endParaRPr lang="en-US" sz="2000" dirty="0" smtClean="0">
              <a:solidFill>
                <a:srgbClr val="000000"/>
              </a:solidFill>
              <a:latin typeface="Arial"/>
              <a:cs typeface="Arial"/>
            </a:endParaRPr>
          </a:p>
          <a:p>
            <a:pPr lvl="1" algn="just">
              <a:buClr>
                <a:schemeClr val="tx1"/>
              </a:buClr>
              <a:buSzPct val="80000"/>
              <a:buFont typeface="Wingdings" charset="2"/>
              <a:buChar char="ü"/>
            </a:pPr>
            <a:endParaRPr lang="en-US" sz="2200" dirty="0" smtClean="0">
              <a:solidFill>
                <a:schemeClr val="tx1"/>
              </a:solidFill>
              <a:latin typeface="Arial"/>
              <a:cs typeface="Arial"/>
            </a:endParaRPr>
          </a:p>
          <a:p>
            <a:pPr>
              <a:buClr>
                <a:schemeClr val="tx1"/>
              </a:buClr>
              <a:buSzPct val="80000"/>
              <a:buFont typeface="Arial"/>
              <a:buChar char="•"/>
            </a:pPr>
            <a:endParaRPr lang="en-US" sz="2200" dirty="0">
              <a:solidFill>
                <a:schemeClr val="tx1"/>
              </a:solidFill>
            </a:endParaRPr>
          </a:p>
        </p:txBody>
      </p:sp>
      <p:sp>
        <p:nvSpPr>
          <p:cNvPr id="4" name="Footer Placeholder 3"/>
          <p:cNvSpPr>
            <a:spLocks noGrp="1"/>
          </p:cNvSpPr>
          <p:nvPr>
            <p:ph type="ftr" sz="quarter" idx="11"/>
          </p:nvPr>
        </p:nvSpPr>
        <p:spPr/>
        <p:txBody>
          <a:bodyPr/>
          <a:lstStyle/>
          <a:p>
            <a:r>
              <a:rPr lang="en-US" dirty="0" smtClean="0">
                <a:solidFill>
                  <a:srgbClr val="7F7F7F"/>
                </a:solidFill>
                <a:latin typeface="Arial"/>
                <a:cs typeface="Arial"/>
              </a:rPr>
              <a:t>Marisa Aranda - May 2012</a:t>
            </a:r>
            <a:endParaRPr lang="en-US" dirty="0">
              <a:solidFill>
                <a:srgbClr val="7F7F7F"/>
              </a:solidFill>
              <a:latin typeface="Arial"/>
              <a:cs typeface="Arial"/>
            </a:endParaRPr>
          </a:p>
        </p:txBody>
      </p:sp>
      <p:sp>
        <p:nvSpPr>
          <p:cNvPr id="5" name="Slide Number Placeholder 4"/>
          <p:cNvSpPr>
            <a:spLocks noGrp="1"/>
          </p:cNvSpPr>
          <p:nvPr>
            <p:ph type="sldNum" sz="quarter" idx="12"/>
          </p:nvPr>
        </p:nvSpPr>
        <p:spPr/>
        <p:txBody>
          <a:bodyPr/>
          <a:lstStyle/>
          <a:p>
            <a:r>
              <a:rPr lang="en-US" dirty="0" smtClean="0">
                <a:solidFill>
                  <a:srgbClr val="7F7F7F"/>
                </a:solidFill>
                <a:latin typeface="Arial"/>
                <a:cs typeface="Arial"/>
              </a:rPr>
              <a:t>3</a:t>
            </a:r>
            <a:endParaRPr lang="en-US" dirty="0">
              <a:solidFill>
                <a:srgbClr val="7F7F7F"/>
              </a:solidFill>
              <a:latin typeface="Arial"/>
              <a:cs typeface="Arial"/>
            </a:endParaRPr>
          </a:p>
        </p:txBody>
      </p:sp>
    </p:spTree>
    <p:extLst>
      <p:ext uri="{BB962C8B-B14F-4D97-AF65-F5344CB8AC3E}">
        <p14:creationId xmlns:p14="http://schemas.microsoft.com/office/powerpoint/2010/main" val="11028055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b="1" dirty="0" smtClean="0">
                <a:solidFill>
                  <a:srgbClr val="08236C"/>
                </a:solidFill>
                <a:latin typeface="Arial (Headings)"/>
                <a:cs typeface="Arial (Headings)"/>
              </a:rPr>
              <a:t>3. </a:t>
            </a:r>
            <a:r>
              <a:rPr lang="en-US" sz="3600" b="1" dirty="0" smtClean="0">
                <a:solidFill>
                  <a:srgbClr val="08236C"/>
                </a:solidFill>
                <a:latin typeface="Arial"/>
                <a:cs typeface="Arial"/>
              </a:rPr>
              <a:t>Research Questions (</a:t>
            </a:r>
            <a:r>
              <a:rPr lang="en-US" sz="3600" b="1" dirty="0" err="1" smtClean="0">
                <a:solidFill>
                  <a:srgbClr val="08236C"/>
                </a:solidFill>
                <a:latin typeface="Arial"/>
                <a:cs typeface="Arial"/>
              </a:rPr>
              <a:t>i</a:t>
            </a:r>
            <a:r>
              <a:rPr lang="en-US" sz="3600" b="1" dirty="0" smtClean="0">
                <a:solidFill>
                  <a:srgbClr val="08236C"/>
                </a:solidFill>
                <a:latin typeface="Arial"/>
                <a:cs typeface="Arial"/>
              </a:rPr>
              <a:t>) </a:t>
            </a:r>
            <a:endParaRPr lang="en-US" sz="3600" b="1" dirty="0">
              <a:solidFill>
                <a:srgbClr val="08236C"/>
              </a:solidFill>
              <a:latin typeface="Arial"/>
              <a:cs typeface="Arial"/>
            </a:endParaRPr>
          </a:p>
        </p:txBody>
      </p:sp>
      <p:sp>
        <p:nvSpPr>
          <p:cNvPr id="3" name="Content Placeholder 2"/>
          <p:cNvSpPr>
            <a:spLocks noGrp="1"/>
          </p:cNvSpPr>
          <p:nvPr>
            <p:ph idx="1"/>
          </p:nvPr>
        </p:nvSpPr>
        <p:spPr>
          <a:xfrm>
            <a:off x="792162" y="1611237"/>
            <a:ext cx="7570787" cy="4745113"/>
          </a:xfrm>
        </p:spPr>
        <p:txBody>
          <a:bodyPr>
            <a:normAutofit fontScale="47500" lnSpcReduction="20000"/>
          </a:bodyPr>
          <a:lstStyle/>
          <a:p>
            <a:pPr marL="514350" indent="-514350" algn="just">
              <a:lnSpc>
                <a:spcPct val="120000"/>
              </a:lnSpc>
              <a:buClr>
                <a:schemeClr val="tx1"/>
              </a:buClr>
              <a:buFont typeface="+mj-lt"/>
              <a:buAutoNum type="alphaUcPeriod"/>
            </a:pPr>
            <a:r>
              <a:rPr lang="en-US" sz="5100" b="1" dirty="0" smtClean="0">
                <a:solidFill>
                  <a:srgbClr val="000000"/>
                </a:solidFill>
                <a:latin typeface="Arial"/>
                <a:cs typeface="Arial"/>
              </a:rPr>
              <a:t>Should the </a:t>
            </a:r>
            <a:r>
              <a:rPr lang="en-US" sz="5100" b="1" u="sng" dirty="0" smtClean="0">
                <a:solidFill>
                  <a:srgbClr val="000000"/>
                </a:solidFill>
                <a:latin typeface="Arial"/>
                <a:cs typeface="Arial"/>
              </a:rPr>
              <a:t>Environmental Integration Obligation</a:t>
            </a:r>
            <a:r>
              <a:rPr lang="en-US" sz="5100" b="1" dirty="0" smtClean="0">
                <a:solidFill>
                  <a:srgbClr val="000000"/>
                </a:solidFill>
                <a:latin typeface="Arial"/>
                <a:cs typeface="Arial"/>
              </a:rPr>
              <a:t>, imposed by Article 11 TFEU and Article 37 CFREU, have an </a:t>
            </a:r>
            <a:r>
              <a:rPr lang="en-US" sz="5100" b="1" u="sng" dirty="0" smtClean="0">
                <a:solidFill>
                  <a:srgbClr val="000000"/>
                </a:solidFill>
                <a:latin typeface="Arial"/>
                <a:cs typeface="Arial"/>
              </a:rPr>
              <a:t>impact</a:t>
            </a:r>
            <a:r>
              <a:rPr lang="en-US" sz="5100" b="1" dirty="0" smtClean="0">
                <a:solidFill>
                  <a:srgbClr val="000000"/>
                </a:solidFill>
                <a:latin typeface="Arial"/>
                <a:cs typeface="Arial"/>
              </a:rPr>
              <a:t> on </a:t>
            </a:r>
            <a:r>
              <a:rPr lang="en-US" sz="5100" b="1" u="sng" dirty="0" smtClean="0">
                <a:solidFill>
                  <a:srgbClr val="000000"/>
                </a:solidFill>
                <a:latin typeface="Arial"/>
                <a:cs typeface="Arial"/>
              </a:rPr>
              <a:t>European Intellectual Property Law and Policy</a:t>
            </a:r>
            <a:r>
              <a:rPr lang="en-US" sz="5100" b="1" dirty="0" smtClean="0">
                <a:solidFill>
                  <a:srgbClr val="000000"/>
                </a:solidFill>
                <a:latin typeface="Arial"/>
                <a:cs typeface="Arial"/>
              </a:rPr>
              <a:t>?</a:t>
            </a:r>
          </a:p>
          <a:p>
            <a:pPr marL="0" indent="0" algn="just">
              <a:lnSpc>
                <a:spcPct val="120000"/>
              </a:lnSpc>
              <a:buClr>
                <a:schemeClr val="tx1"/>
              </a:buClr>
              <a:buNone/>
            </a:pPr>
            <a:endParaRPr lang="en-US" sz="100" b="1" dirty="0" smtClean="0">
              <a:solidFill>
                <a:srgbClr val="000000"/>
              </a:solidFill>
              <a:latin typeface="Arial"/>
              <a:cs typeface="Arial"/>
            </a:endParaRPr>
          </a:p>
          <a:p>
            <a:pPr lvl="2" algn="just">
              <a:lnSpc>
                <a:spcPct val="120000"/>
              </a:lnSpc>
              <a:buClr>
                <a:schemeClr val="tx1"/>
              </a:buClr>
              <a:buFont typeface="Arial"/>
              <a:buChar char="•"/>
            </a:pPr>
            <a:r>
              <a:rPr lang="en-US" sz="3600" b="1" dirty="0" smtClean="0">
                <a:solidFill>
                  <a:srgbClr val="000000"/>
                </a:solidFill>
                <a:latin typeface="Arial"/>
                <a:cs typeface="Arial"/>
              </a:rPr>
              <a:t>Art.</a:t>
            </a:r>
            <a:r>
              <a:rPr lang="en-US" sz="3600" b="1" dirty="0">
                <a:solidFill>
                  <a:srgbClr val="000000"/>
                </a:solidFill>
                <a:latin typeface="Arial"/>
                <a:cs typeface="Arial"/>
              </a:rPr>
              <a:t> 11</a:t>
            </a:r>
            <a:r>
              <a:rPr lang="en-US" sz="3600" b="1" dirty="0" smtClean="0">
                <a:solidFill>
                  <a:srgbClr val="000000"/>
                </a:solidFill>
                <a:latin typeface="Arial"/>
                <a:cs typeface="Arial"/>
              </a:rPr>
              <a:t> TFEU</a:t>
            </a:r>
            <a:r>
              <a:rPr lang="en-US" sz="3600" b="1" i="1" dirty="0" smtClean="0">
                <a:solidFill>
                  <a:srgbClr val="000000"/>
                </a:solidFill>
                <a:latin typeface="Arial"/>
                <a:cs typeface="Arial"/>
              </a:rPr>
              <a:t>: </a:t>
            </a:r>
            <a:r>
              <a:rPr lang="en-US" sz="3600" i="1" dirty="0" smtClean="0">
                <a:solidFill>
                  <a:srgbClr val="000000"/>
                </a:solidFill>
                <a:latin typeface="Arial"/>
                <a:cs typeface="Arial"/>
              </a:rPr>
              <a:t>“</a:t>
            </a:r>
            <a:r>
              <a:rPr lang="en-US" sz="3600" b="1" i="1" dirty="0" smtClean="0">
                <a:solidFill>
                  <a:srgbClr val="000000"/>
                </a:solidFill>
                <a:latin typeface="Arial"/>
                <a:cs typeface="Arial"/>
              </a:rPr>
              <a:t>ENVIRONMENTAL PROTECTION </a:t>
            </a:r>
            <a:r>
              <a:rPr lang="en-US" sz="3600" i="1" dirty="0" smtClean="0">
                <a:solidFill>
                  <a:srgbClr val="000000"/>
                </a:solidFill>
                <a:latin typeface="Arial"/>
                <a:cs typeface="Arial"/>
              </a:rPr>
              <a:t>requirements </a:t>
            </a:r>
            <a:r>
              <a:rPr lang="en-US" sz="3600" b="1" i="1" u="sng" dirty="0" smtClean="0">
                <a:solidFill>
                  <a:srgbClr val="000000"/>
                </a:solidFill>
                <a:latin typeface="Arial"/>
                <a:cs typeface="Arial"/>
              </a:rPr>
              <a:t>MUST BE INTEGRATED</a:t>
            </a:r>
            <a:r>
              <a:rPr lang="en-US" sz="3600" b="1" i="1" dirty="0" smtClean="0">
                <a:solidFill>
                  <a:srgbClr val="000000"/>
                </a:solidFill>
                <a:latin typeface="Arial"/>
                <a:cs typeface="Arial"/>
              </a:rPr>
              <a:t> into</a:t>
            </a:r>
            <a:r>
              <a:rPr lang="en-US" sz="3600" b="1" dirty="0" smtClean="0">
                <a:solidFill>
                  <a:srgbClr val="000000"/>
                </a:solidFill>
                <a:latin typeface="Arial"/>
                <a:cs typeface="Arial"/>
              </a:rPr>
              <a:t> </a:t>
            </a:r>
            <a:r>
              <a:rPr lang="en-US" sz="3600" i="1" dirty="0" smtClean="0">
                <a:solidFill>
                  <a:srgbClr val="000000"/>
                </a:solidFill>
                <a:latin typeface="Arial"/>
                <a:cs typeface="Arial"/>
              </a:rPr>
              <a:t>the </a:t>
            </a:r>
            <a:r>
              <a:rPr lang="en-US" sz="3600" i="1" dirty="0">
                <a:solidFill>
                  <a:srgbClr val="000000"/>
                </a:solidFill>
                <a:latin typeface="Arial"/>
                <a:cs typeface="Arial"/>
              </a:rPr>
              <a:t>definition and implementation of the </a:t>
            </a:r>
            <a:r>
              <a:rPr lang="en-US" sz="3600" b="1" i="1" dirty="0" smtClean="0">
                <a:solidFill>
                  <a:srgbClr val="000000"/>
                </a:solidFill>
                <a:latin typeface="Arial"/>
                <a:cs typeface="Arial"/>
              </a:rPr>
              <a:t>UNION’S POLICIES AND ACTIVITIES</a:t>
            </a:r>
            <a:r>
              <a:rPr lang="en-US" sz="3600" i="1" dirty="0" smtClean="0">
                <a:solidFill>
                  <a:srgbClr val="000000"/>
                </a:solidFill>
                <a:latin typeface="Arial"/>
                <a:cs typeface="Arial"/>
              </a:rPr>
              <a:t>, </a:t>
            </a:r>
            <a:r>
              <a:rPr lang="en-US" sz="3600" i="1" dirty="0">
                <a:solidFill>
                  <a:srgbClr val="000000"/>
                </a:solidFill>
                <a:latin typeface="Arial"/>
                <a:cs typeface="Arial"/>
              </a:rPr>
              <a:t>in particular with a view to promoting sustainable </a:t>
            </a:r>
            <a:r>
              <a:rPr lang="en-US" sz="3600" i="1" dirty="0" smtClean="0">
                <a:solidFill>
                  <a:srgbClr val="000000"/>
                </a:solidFill>
                <a:latin typeface="Arial"/>
                <a:cs typeface="Arial"/>
              </a:rPr>
              <a:t>development”.</a:t>
            </a:r>
          </a:p>
          <a:p>
            <a:pPr marL="685800" lvl="2" indent="0" algn="just">
              <a:lnSpc>
                <a:spcPct val="120000"/>
              </a:lnSpc>
              <a:buClr>
                <a:schemeClr val="tx1"/>
              </a:buClr>
              <a:buNone/>
            </a:pPr>
            <a:endParaRPr lang="en-US" sz="1900" i="1" dirty="0" smtClean="0">
              <a:solidFill>
                <a:srgbClr val="000000"/>
              </a:solidFill>
              <a:latin typeface="Arial"/>
              <a:cs typeface="Arial"/>
            </a:endParaRPr>
          </a:p>
          <a:p>
            <a:pPr lvl="2" algn="just">
              <a:lnSpc>
                <a:spcPct val="120000"/>
              </a:lnSpc>
              <a:buClr>
                <a:schemeClr val="tx1"/>
              </a:buClr>
              <a:buFont typeface="Arial"/>
              <a:buChar char="•"/>
            </a:pPr>
            <a:r>
              <a:rPr lang="en-US" sz="3600" b="1" dirty="0" smtClean="0">
                <a:solidFill>
                  <a:srgbClr val="000000"/>
                </a:solidFill>
                <a:latin typeface="Arial"/>
                <a:cs typeface="Arial"/>
              </a:rPr>
              <a:t>Art. 37 CFREU</a:t>
            </a:r>
            <a:r>
              <a:rPr lang="en-US" sz="3600" dirty="0" smtClean="0">
                <a:solidFill>
                  <a:srgbClr val="000000"/>
                </a:solidFill>
                <a:latin typeface="Arial"/>
                <a:cs typeface="Arial"/>
              </a:rPr>
              <a:t>: </a:t>
            </a:r>
            <a:r>
              <a:rPr lang="en-US" sz="3600" i="1" dirty="0" smtClean="0">
                <a:solidFill>
                  <a:srgbClr val="000000"/>
                </a:solidFill>
                <a:latin typeface="Arial"/>
                <a:cs typeface="Arial"/>
              </a:rPr>
              <a:t>“A </a:t>
            </a:r>
            <a:r>
              <a:rPr lang="en-US" sz="3600" i="1" dirty="0">
                <a:solidFill>
                  <a:srgbClr val="000000"/>
                </a:solidFill>
                <a:latin typeface="Arial"/>
                <a:cs typeface="Arial"/>
              </a:rPr>
              <a:t>high level of </a:t>
            </a:r>
            <a:r>
              <a:rPr lang="en-US" sz="3600" b="1" i="1" dirty="0" smtClean="0">
                <a:solidFill>
                  <a:srgbClr val="000000"/>
                </a:solidFill>
                <a:latin typeface="Arial"/>
                <a:cs typeface="Arial"/>
              </a:rPr>
              <a:t>ENVIRONMENTAL PROTECTION </a:t>
            </a:r>
            <a:r>
              <a:rPr lang="en-US" sz="3600" i="1" dirty="0" smtClean="0">
                <a:solidFill>
                  <a:srgbClr val="000000"/>
                </a:solidFill>
                <a:latin typeface="Arial"/>
                <a:cs typeface="Arial"/>
              </a:rPr>
              <a:t>and </a:t>
            </a:r>
            <a:r>
              <a:rPr lang="en-US" sz="3600" i="1" dirty="0">
                <a:solidFill>
                  <a:srgbClr val="000000"/>
                </a:solidFill>
                <a:latin typeface="Arial"/>
                <a:cs typeface="Arial"/>
              </a:rPr>
              <a:t>the improvement of the quality of the environment </a:t>
            </a:r>
            <a:r>
              <a:rPr lang="en-US" sz="3600" b="1" i="1" u="sng" dirty="0" smtClean="0">
                <a:solidFill>
                  <a:srgbClr val="000000"/>
                </a:solidFill>
                <a:latin typeface="Arial"/>
                <a:cs typeface="Arial"/>
              </a:rPr>
              <a:t>MUST BE INTEGRATED</a:t>
            </a:r>
            <a:r>
              <a:rPr lang="en-US" sz="3600" b="1" i="1" dirty="0" smtClean="0">
                <a:solidFill>
                  <a:srgbClr val="000000"/>
                </a:solidFill>
                <a:latin typeface="Arial"/>
                <a:cs typeface="Arial"/>
              </a:rPr>
              <a:t> </a:t>
            </a:r>
            <a:r>
              <a:rPr lang="en-US" sz="3600" b="1" i="1" dirty="0">
                <a:solidFill>
                  <a:srgbClr val="000000"/>
                </a:solidFill>
                <a:latin typeface="Arial"/>
                <a:cs typeface="Arial"/>
              </a:rPr>
              <a:t>into the </a:t>
            </a:r>
            <a:r>
              <a:rPr lang="en-US" sz="3600" b="1" i="1" dirty="0" smtClean="0">
                <a:solidFill>
                  <a:srgbClr val="000000"/>
                </a:solidFill>
                <a:latin typeface="Arial"/>
                <a:cs typeface="Arial"/>
              </a:rPr>
              <a:t>POLICIES OF THE UNION </a:t>
            </a:r>
            <a:r>
              <a:rPr lang="en-US" sz="3600" i="1" dirty="0" smtClean="0">
                <a:solidFill>
                  <a:srgbClr val="000000"/>
                </a:solidFill>
                <a:latin typeface="Arial"/>
                <a:cs typeface="Arial"/>
              </a:rPr>
              <a:t>and </a:t>
            </a:r>
            <a:r>
              <a:rPr lang="en-US" sz="3600" i="1" dirty="0">
                <a:solidFill>
                  <a:srgbClr val="000000"/>
                </a:solidFill>
                <a:latin typeface="Arial"/>
                <a:cs typeface="Arial"/>
              </a:rPr>
              <a:t>ensured in accordance with the principle of sustainable </a:t>
            </a:r>
            <a:r>
              <a:rPr lang="en-US" sz="3600" i="1" dirty="0" smtClean="0">
                <a:solidFill>
                  <a:srgbClr val="000000"/>
                </a:solidFill>
                <a:latin typeface="Arial"/>
                <a:cs typeface="Arial"/>
              </a:rPr>
              <a:t>development.” </a:t>
            </a:r>
          </a:p>
          <a:p>
            <a:pPr marL="685800" lvl="2" indent="0" algn="just">
              <a:lnSpc>
                <a:spcPct val="120000"/>
              </a:lnSpc>
              <a:buClr>
                <a:schemeClr val="tx1"/>
              </a:buClr>
              <a:buNone/>
            </a:pPr>
            <a:endParaRPr lang="en-US" sz="3300" dirty="0" smtClean="0">
              <a:solidFill>
                <a:srgbClr val="000000"/>
              </a:solidFill>
              <a:latin typeface="Arial"/>
              <a:cs typeface="Arial"/>
            </a:endParaRPr>
          </a:p>
        </p:txBody>
      </p:sp>
      <p:sp>
        <p:nvSpPr>
          <p:cNvPr id="4" name="Footer Placeholder 3"/>
          <p:cNvSpPr>
            <a:spLocks noGrp="1"/>
          </p:cNvSpPr>
          <p:nvPr>
            <p:ph type="ftr" sz="quarter" idx="11"/>
          </p:nvPr>
        </p:nvSpPr>
        <p:spPr/>
        <p:txBody>
          <a:bodyPr/>
          <a:lstStyle/>
          <a:p>
            <a:r>
              <a:rPr lang="en-US" dirty="0">
                <a:solidFill>
                  <a:srgbClr val="7F7F7F"/>
                </a:solidFill>
                <a:latin typeface="Arial"/>
                <a:ea typeface="+mj-ea"/>
                <a:cs typeface="Arial"/>
              </a:rPr>
              <a:t>Marisa Aranda - May 2012</a:t>
            </a:r>
          </a:p>
        </p:txBody>
      </p:sp>
      <p:sp>
        <p:nvSpPr>
          <p:cNvPr id="5" name="Slide Number Placeholder 4"/>
          <p:cNvSpPr>
            <a:spLocks noGrp="1"/>
          </p:cNvSpPr>
          <p:nvPr>
            <p:ph type="sldNum" sz="quarter" idx="12"/>
          </p:nvPr>
        </p:nvSpPr>
        <p:spPr/>
        <p:txBody>
          <a:bodyPr/>
          <a:lstStyle/>
          <a:p>
            <a:r>
              <a:rPr lang="en-US" dirty="0" smtClean="0">
                <a:solidFill>
                  <a:srgbClr val="7F7F7F"/>
                </a:solidFill>
                <a:latin typeface="Arial"/>
                <a:ea typeface="+mj-ea"/>
                <a:cs typeface="Arial"/>
              </a:rPr>
              <a:t>4</a:t>
            </a:r>
            <a:endParaRPr lang="en-US" dirty="0">
              <a:solidFill>
                <a:srgbClr val="7F7F7F"/>
              </a:solidFill>
              <a:latin typeface="Arial"/>
              <a:ea typeface="+mj-ea"/>
              <a:cs typeface="Arial"/>
            </a:endParaRPr>
          </a:p>
        </p:txBody>
      </p:sp>
    </p:spTree>
    <p:extLst>
      <p:ext uri="{BB962C8B-B14F-4D97-AF65-F5344CB8AC3E}">
        <p14:creationId xmlns:p14="http://schemas.microsoft.com/office/powerpoint/2010/main" val="54468965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b="1" dirty="0" smtClean="0">
                <a:solidFill>
                  <a:srgbClr val="08236C"/>
                </a:solidFill>
                <a:latin typeface="Arial"/>
                <a:cs typeface="Arial"/>
              </a:rPr>
              <a:t>3. Research Questions (ii)</a:t>
            </a:r>
            <a:endParaRPr lang="en-US" sz="3600" b="1" dirty="0">
              <a:solidFill>
                <a:srgbClr val="08236C"/>
              </a:solidFill>
              <a:latin typeface="Arial"/>
              <a:cs typeface="Arial"/>
            </a:endParaRPr>
          </a:p>
        </p:txBody>
      </p:sp>
      <p:sp>
        <p:nvSpPr>
          <p:cNvPr id="3" name="Content Placeholder 2"/>
          <p:cNvSpPr>
            <a:spLocks noGrp="1"/>
          </p:cNvSpPr>
          <p:nvPr>
            <p:ph idx="1"/>
          </p:nvPr>
        </p:nvSpPr>
        <p:spPr>
          <a:xfrm>
            <a:off x="792162" y="1761565"/>
            <a:ext cx="7879020" cy="4289611"/>
          </a:xfrm>
        </p:spPr>
        <p:txBody>
          <a:bodyPr>
            <a:normAutofit/>
          </a:bodyPr>
          <a:lstStyle/>
          <a:p>
            <a:pPr marL="0" indent="0" algn="just">
              <a:buClr>
                <a:schemeClr val="tx1"/>
              </a:buClr>
              <a:buNone/>
            </a:pPr>
            <a:endParaRPr lang="en-US" sz="100" b="1" dirty="0" smtClean="0">
              <a:solidFill>
                <a:srgbClr val="000000"/>
              </a:solidFill>
              <a:latin typeface="Arial"/>
              <a:cs typeface="Arial"/>
            </a:endParaRPr>
          </a:p>
          <a:p>
            <a:pPr marL="457200" indent="-457200" algn="just">
              <a:lnSpc>
                <a:spcPct val="110000"/>
              </a:lnSpc>
              <a:buClr>
                <a:schemeClr val="tx1"/>
              </a:buClr>
              <a:buFont typeface="+mj-lt"/>
              <a:buAutoNum type="alphaUcPeriod" startAt="2"/>
            </a:pPr>
            <a:r>
              <a:rPr lang="en-US" sz="2300" b="1" dirty="0" smtClean="0">
                <a:solidFill>
                  <a:srgbClr val="000000"/>
                </a:solidFill>
                <a:latin typeface="Arial"/>
                <a:cs typeface="Arial"/>
              </a:rPr>
              <a:t>Is </a:t>
            </a:r>
            <a:r>
              <a:rPr lang="en-US" sz="2300" b="1" dirty="0">
                <a:solidFill>
                  <a:srgbClr val="000000"/>
                </a:solidFill>
                <a:latin typeface="Arial"/>
                <a:cs typeface="Arial"/>
              </a:rPr>
              <a:t>the current </a:t>
            </a:r>
            <a:r>
              <a:rPr lang="en-US" sz="2300" b="1" u="sng" dirty="0">
                <a:solidFill>
                  <a:srgbClr val="000000"/>
                </a:solidFill>
                <a:latin typeface="Arial"/>
                <a:cs typeface="Arial"/>
              </a:rPr>
              <a:t>Patent System</a:t>
            </a:r>
            <a:r>
              <a:rPr lang="en-US" sz="2300" b="1" dirty="0">
                <a:solidFill>
                  <a:srgbClr val="000000"/>
                </a:solidFill>
                <a:latin typeface="Arial"/>
                <a:cs typeface="Arial"/>
              </a:rPr>
              <a:t> fit for this </a:t>
            </a:r>
            <a:r>
              <a:rPr lang="en-US" sz="2300" b="1" dirty="0" smtClean="0">
                <a:solidFill>
                  <a:srgbClr val="000000"/>
                </a:solidFill>
                <a:latin typeface="Arial"/>
                <a:cs typeface="Arial"/>
              </a:rPr>
              <a:t>purpose? How </a:t>
            </a:r>
            <a:r>
              <a:rPr lang="en-US" sz="2300" b="1" dirty="0">
                <a:solidFill>
                  <a:srgbClr val="000000"/>
                </a:solidFill>
                <a:latin typeface="Arial"/>
                <a:cs typeface="Arial"/>
              </a:rPr>
              <a:t>can appropriate </a:t>
            </a:r>
            <a:r>
              <a:rPr lang="en-US" sz="2300" b="1" u="sng" dirty="0">
                <a:solidFill>
                  <a:srgbClr val="000000"/>
                </a:solidFill>
                <a:latin typeface="Arial"/>
                <a:cs typeface="Arial"/>
              </a:rPr>
              <a:t>Collaborative IP Mechanisms</a:t>
            </a:r>
            <a:r>
              <a:rPr lang="en-US" sz="2300" b="1" dirty="0">
                <a:solidFill>
                  <a:srgbClr val="000000"/>
                </a:solidFill>
                <a:latin typeface="Arial"/>
                <a:cs typeface="Arial"/>
              </a:rPr>
              <a:t> be implemented to foster incentives and </a:t>
            </a:r>
            <a:r>
              <a:rPr lang="en-US" sz="2300" b="1" dirty="0" smtClean="0">
                <a:solidFill>
                  <a:srgbClr val="000000"/>
                </a:solidFill>
                <a:latin typeface="Arial"/>
                <a:cs typeface="Arial"/>
              </a:rPr>
              <a:t>to promote </a:t>
            </a:r>
            <a:r>
              <a:rPr lang="en-US" sz="2300" b="1" dirty="0">
                <a:solidFill>
                  <a:srgbClr val="000000"/>
                </a:solidFill>
                <a:latin typeface="Arial"/>
                <a:cs typeface="Arial"/>
              </a:rPr>
              <a:t>access in this </a:t>
            </a:r>
            <a:r>
              <a:rPr lang="en-US" sz="2300" b="1" dirty="0" smtClean="0">
                <a:solidFill>
                  <a:srgbClr val="000000"/>
                </a:solidFill>
                <a:latin typeface="Arial"/>
                <a:cs typeface="Arial"/>
              </a:rPr>
              <a:t>field?</a:t>
            </a:r>
          </a:p>
          <a:p>
            <a:pPr marL="0" indent="0" algn="just">
              <a:lnSpc>
                <a:spcPct val="110000"/>
              </a:lnSpc>
              <a:buClr>
                <a:schemeClr val="tx1"/>
              </a:buClr>
              <a:buNone/>
            </a:pPr>
            <a:endParaRPr lang="en-US" sz="100" b="1" dirty="0">
              <a:solidFill>
                <a:srgbClr val="000000"/>
              </a:solidFill>
              <a:latin typeface="Arial"/>
              <a:cs typeface="Arial"/>
            </a:endParaRPr>
          </a:p>
          <a:p>
            <a:pPr marL="457200" indent="-457200" algn="just">
              <a:lnSpc>
                <a:spcPct val="110000"/>
              </a:lnSpc>
              <a:buClr>
                <a:schemeClr val="tx1"/>
              </a:buClr>
              <a:buFont typeface="+mj-lt"/>
              <a:buAutoNum type="alphaUcPeriod" startAt="2"/>
            </a:pPr>
            <a:r>
              <a:rPr lang="en-US" sz="2300" b="1" dirty="0" smtClean="0">
                <a:solidFill>
                  <a:srgbClr val="000000"/>
                </a:solidFill>
                <a:latin typeface="Arial"/>
                <a:cs typeface="Arial"/>
              </a:rPr>
              <a:t>What </a:t>
            </a:r>
            <a:r>
              <a:rPr lang="en-US" sz="2300" b="1" dirty="0">
                <a:solidFill>
                  <a:srgbClr val="000000"/>
                </a:solidFill>
                <a:latin typeface="Arial"/>
                <a:cs typeface="Arial"/>
              </a:rPr>
              <a:t>is the relationship between </a:t>
            </a:r>
            <a:r>
              <a:rPr lang="en-US" sz="2300" b="1" u="sng" dirty="0">
                <a:solidFill>
                  <a:srgbClr val="000000"/>
                </a:solidFill>
                <a:latin typeface="Arial"/>
                <a:cs typeface="Arial"/>
              </a:rPr>
              <a:t>Patent Law</a:t>
            </a:r>
            <a:r>
              <a:rPr lang="en-US" sz="2300" b="1" dirty="0">
                <a:solidFill>
                  <a:srgbClr val="000000"/>
                </a:solidFill>
                <a:latin typeface="Arial"/>
                <a:cs typeface="Arial"/>
              </a:rPr>
              <a:t> and several </a:t>
            </a:r>
            <a:r>
              <a:rPr lang="en-US" sz="2300" b="1" u="sng" dirty="0">
                <a:solidFill>
                  <a:srgbClr val="000000"/>
                </a:solidFill>
                <a:latin typeface="Arial"/>
                <a:cs typeface="Arial"/>
              </a:rPr>
              <a:t>Government Support Mechanisms</a:t>
            </a:r>
            <a:r>
              <a:rPr lang="en-US" sz="2300" b="1" dirty="0">
                <a:solidFill>
                  <a:srgbClr val="000000"/>
                </a:solidFill>
                <a:latin typeface="Arial"/>
                <a:cs typeface="Arial"/>
              </a:rPr>
              <a:t> geared towards developing clean technologies?</a:t>
            </a:r>
          </a:p>
          <a:p>
            <a:pPr marL="0" indent="0">
              <a:buClr>
                <a:schemeClr val="tx1"/>
              </a:buClr>
              <a:buNone/>
            </a:pPr>
            <a:endParaRPr lang="en-US" sz="2400" b="1" dirty="0">
              <a:solidFill>
                <a:srgbClr val="08236C"/>
              </a:solidFill>
              <a:latin typeface="Arial"/>
              <a:ea typeface="+mj-ea"/>
              <a:cs typeface="Arial"/>
            </a:endParaRPr>
          </a:p>
        </p:txBody>
      </p:sp>
      <p:sp>
        <p:nvSpPr>
          <p:cNvPr id="4" name="Footer Placeholder 3"/>
          <p:cNvSpPr>
            <a:spLocks noGrp="1"/>
          </p:cNvSpPr>
          <p:nvPr>
            <p:ph type="ftr" sz="quarter" idx="11"/>
          </p:nvPr>
        </p:nvSpPr>
        <p:spPr/>
        <p:txBody>
          <a:bodyPr/>
          <a:lstStyle/>
          <a:p>
            <a:r>
              <a:rPr lang="en-US" dirty="0" smtClean="0">
                <a:solidFill>
                  <a:schemeClr val="tx1">
                    <a:lumMod val="50000"/>
                    <a:lumOff val="50000"/>
                  </a:schemeClr>
                </a:solidFill>
                <a:latin typeface="Arial"/>
                <a:cs typeface="Arial"/>
              </a:rPr>
              <a:t>Marisa Aranda - May 2012</a:t>
            </a:r>
            <a:endParaRPr lang="en-US" dirty="0">
              <a:solidFill>
                <a:schemeClr val="tx1">
                  <a:lumMod val="50000"/>
                  <a:lumOff val="50000"/>
                </a:schemeClr>
              </a:solidFill>
              <a:latin typeface="Arial"/>
              <a:cs typeface="Arial"/>
            </a:endParaRPr>
          </a:p>
        </p:txBody>
      </p:sp>
      <p:sp>
        <p:nvSpPr>
          <p:cNvPr id="5" name="Slide Number Placeholder 4"/>
          <p:cNvSpPr>
            <a:spLocks noGrp="1"/>
          </p:cNvSpPr>
          <p:nvPr>
            <p:ph type="sldNum" sz="quarter" idx="12"/>
          </p:nvPr>
        </p:nvSpPr>
        <p:spPr/>
        <p:txBody>
          <a:bodyPr/>
          <a:lstStyle/>
          <a:p>
            <a:r>
              <a:rPr lang="en-US" dirty="0">
                <a:solidFill>
                  <a:srgbClr val="7F7F7F"/>
                </a:solidFill>
                <a:latin typeface="Arial"/>
                <a:cs typeface="Arial"/>
              </a:rPr>
              <a:t>5</a:t>
            </a:r>
          </a:p>
        </p:txBody>
      </p:sp>
    </p:spTree>
    <p:extLst>
      <p:ext uri="{BB962C8B-B14F-4D97-AF65-F5344CB8AC3E}">
        <p14:creationId xmlns:p14="http://schemas.microsoft.com/office/powerpoint/2010/main" val="27189786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b="1" dirty="0" smtClean="0">
                <a:solidFill>
                  <a:srgbClr val="08236C"/>
                </a:solidFill>
                <a:latin typeface="Arial (Headings)"/>
                <a:cs typeface="Arial (Headings)"/>
              </a:rPr>
              <a:t>4. </a:t>
            </a:r>
            <a:r>
              <a:rPr lang="en-US" sz="3600" b="1" dirty="0" smtClean="0">
                <a:solidFill>
                  <a:srgbClr val="08236C"/>
                </a:solidFill>
                <a:latin typeface="Arial"/>
                <a:cs typeface="Arial"/>
              </a:rPr>
              <a:t>Structure of the Project</a:t>
            </a:r>
            <a:endParaRPr lang="en-US" sz="3600" b="1" dirty="0">
              <a:solidFill>
                <a:srgbClr val="08236C"/>
              </a:solidFill>
              <a:latin typeface="Arial"/>
              <a:cs typeface="Arial"/>
            </a:endParaRPr>
          </a:p>
        </p:txBody>
      </p:sp>
      <p:sp>
        <p:nvSpPr>
          <p:cNvPr id="3" name="Content Placeholder 2"/>
          <p:cNvSpPr>
            <a:spLocks noGrp="1"/>
          </p:cNvSpPr>
          <p:nvPr>
            <p:ph idx="1"/>
          </p:nvPr>
        </p:nvSpPr>
        <p:spPr/>
        <p:txBody>
          <a:bodyPr>
            <a:normAutofit fontScale="77500" lnSpcReduction="20000"/>
          </a:bodyPr>
          <a:lstStyle/>
          <a:p>
            <a:pPr marL="0" indent="0">
              <a:lnSpc>
                <a:spcPct val="110000"/>
              </a:lnSpc>
              <a:spcBef>
                <a:spcPts val="648"/>
              </a:spcBef>
              <a:buClr>
                <a:schemeClr val="tx1"/>
              </a:buClr>
              <a:buNone/>
            </a:pPr>
            <a:endParaRPr lang="en-US" sz="100" dirty="0" smtClean="0">
              <a:solidFill>
                <a:srgbClr val="000000"/>
              </a:solidFill>
              <a:latin typeface="Arial"/>
              <a:cs typeface="Arial"/>
            </a:endParaRPr>
          </a:p>
          <a:p>
            <a:pPr marL="514350" indent="-514350">
              <a:lnSpc>
                <a:spcPct val="120000"/>
              </a:lnSpc>
              <a:spcBef>
                <a:spcPts val="648"/>
              </a:spcBef>
              <a:buClr>
                <a:schemeClr val="tx1"/>
              </a:buClr>
              <a:buFont typeface="+mj-lt"/>
              <a:buAutoNum type="arabicPeriod"/>
            </a:pPr>
            <a:r>
              <a:rPr lang="en-US" sz="3100" dirty="0" smtClean="0">
                <a:solidFill>
                  <a:srgbClr val="000000"/>
                </a:solidFill>
                <a:latin typeface="Arial"/>
                <a:cs typeface="Arial"/>
              </a:rPr>
              <a:t>Environmental Protection and Decrease of GHG: The Restricted Realm of Environmental Law?</a:t>
            </a:r>
          </a:p>
          <a:p>
            <a:pPr marL="0" indent="0">
              <a:lnSpc>
                <a:spcPct val="110000"/>
              </a:lnSpc>
              <a:spcBef>
                <a:spcPts val="648"/>
              </a:spcBef>
              <a:buClr>
                <a:schemeClr val="tx1"/>
              </a:buClr>
              <a:buNone/>
            </a:pPr>
            <a:endParaRPr lang="en-US" sz="600" dirty="0" smtClean="0">
              <a:solidFill>
                <a:srgbClr val="000000"/>
              </a:solidFill>
              <a:latin typeface="Arial"/>
              <a:cs typeface="Arial"/>
            </a:endParaRPr>
          </a:p>
          <a:p>
            <a:pPr marL="514350" indent="-514350">
              <a:lnSpc>
                <a:spcPct val="120000"/>
              </a:lnSpc>
              <a:spcBef>
                <a:spcPts val="648"/>
              </a:spcBef>
              <a:buClr>
                <a:schemeClr val="tx1"/>
              </a:buClr>
              <a:buFont typeface="+mj-lt"/>
              <a:buAutoNum type="arabicPeriod"/>
            </a:pPr>
            <a:r>
              <a:rPr lang="en-US" sz="3100" dirty="0">
                <a:solidFill>
                  <a:srgbClr val="000000"/>
                </a:solidFill>
                <a:latin typeface="Arial"/>
                <a:cs typeface="Arial"/>
              </a:rPr>
              <a:t>Should the Environmental Integration Obligation have an impact on </a:t>
            </a:r>
            <a:r>
              <a:rPr lang="en-US" sz="3100" dirty="0" smtClean="0">
                <a:solidFill>
                  <a:srgbClr val="000000"/>
                </a:solidFill>
                <a:latin typeface="Arial"/>
                <a:cs typeface="Arial"/>
              </a:rPr>
              <a:t>European IP </a:t>
            </a:r>
            <a:r>
              <a:rPr lang="en-US" sz="3100" dirty="0">
                <a:solidFill>
                  <a:srgbClr val="000000"/>
                </a:solidFill>
                <a:latin typeface="Arial"/>
                <a:cs typeface="Arial"/>
              </a:rPr>
              <a:t>Law </a:t>
            </a:r>
            <a:r>
              <a:rPr lang="en-US" sz="3100" dirty="0" smtClean="0">
                <a:solidFill>
                  <a:srgbClr val="000000"/>
                </a:solidFill>
                <a:latin typeface="Arial"/>
                <a:cs typeface="Arial"/>
              </a:rPr>
              <a:t>and </a:t>
            </a:r>
            <a:r>
              <a:rPr lang="en-US" sz="3100" dirty="0">
                <a:solidFill>
                  <a:srgbClr val="000000"/>
                </a:solidFill>
                <a:latin typeface="Arial"/>
                <a:cs typeface="Arial"/>
              </a:rPr>
              <a:t>Policy</a:t>
            </a:r>
            <a:r>
              <a:rPr lang="en-US" sz="3100" dirty="0" smtClean="0">
                <a:solidFill>
                  <a:srgbClr val="000000"/>
                </a:solidFill>
                <a:latin typeface="Arial"/>
                <a:cs typeface="Arial"/>
              </a:rPr>
              <a:t>?</a:t>
            </a:r>
          </a:p>
          <a:p>
            <a:pPr marL="0" indent="0">
              <a:lnSpc>
                <a:spcPct val="110000"/>
              </a:lnSpc>
              <a:spcBef>
                <a:spcPts val="648"/>
              </a:spcBef>
              <a:buClr>
                <a:schemeClr val="tx1"/>
              </a:buClr>
              <a:buNone/>
            </a:pPr>
            <a:endParaRPr lang="en-US" sz="600" dirty="0" smtClean="0">
              <a:solidFill>
                <a:srgbClr val="000000"/>
              </a:solidFill>
              <a:latin typeface="Arial"/>
              <a:cs typeface="Arial"/>
            </a:endParaRPr>
          </a:p>
          <a:p>
            <a:pPr marL="514350" indent="-514350">
              <a:lnSpc>
                <a:spcPct val="120000"/>
              </a:lnSpc>
              <a:spcBef>
                <a:spcPts val="648"/>
              </a:spcBef>
              <a:buClr>
                <a:schemeClr val="tx1"/>
              </a:buClr>
              <a:buFont typeface="+mj-lt"/>
              <a:buAutoNum type="arabicPeriod"/>
            </a:pPr>
            <a:r>
              <a:rPr lang="en-US" sz="3100" dirty="0" smtClean="0">
                <a:solidFill>
                  <a:srgbClr val="000000"/>
                </a:solidFill>
                <a:latin typeface="Arial"/>
                <a:cs typeface="Arial"/>
              </a:rPr>
              <a:t>In practice: What role does Environmental </a:t>
            </a:r>
            <a:r>
              <a:rPr lang="en-US" sz="3100" dirty="0">
                <a:solidFill>
                  <a:srgbClr val="000000"/>
                </a:solidFill>
                <a:latin typeface="Arial"/>
                <a:cs typeface="Arial"/>
              </a:rPr>
              <a:t>Protection </a:t>
            </a:r>
            <a:r>
              <a:rPr lang="en-US" sz="3100" dirty="0" smtClean="0">
                <a:solidFill>
                  <a:srgbClr val="000000"/>
                </a:solidFill>
                <a:latin typeface="Arial"/>
                <a:cs typeface="Arial"/>
              </a:rPr>
              <a:t>play in European </a:t>
            </a:r>
            <a:r>
              <a:rPr lang="en-US" sz="3100" dirty="0">
                <a:solidFill>
                  <a:srgbClr val="000000"/>
                </a:solidFill>
                <a:latin typeface="Arial"/>
                <a:cs typeface="Arial"/>
              </a:rPr>
              <a:t>IP Law </a:t>
            </a:r>
            <a:r>
              <a:rPr lang="en-US" sz="3100" dirty="0" smtClean="0">
                <a:solidFill>
                  <a:srgbClr val="000000"/>
                </a:solidFill>
                <a:latin typeface="Arial"/>
                <a:cs typeface="Arial"/>
              </a:rPr>
              <a:t>and Policy</a:t>
            </a:r>
            <a:r>
              <a:rPr lang="en-US" sz="3100" dirty="0">
                <a:solidFill>
                  <a:srgbClr val="000000"/>
                </a:solidFill>
                <a:latin typeface="Arial"/>
                <a:cs typeface="Arial"/>
              </a:rPr>
              <a:t>?</a:t>
            </a:r>
            <a:endParaRPr lang="en-US" sz="3100" dirty="0" smtClean="0">
              <a:solidFill>
                <a:srgbClr val="000000"/>
              </a:solidFill>
              <a:latin typeface="Arial"/>
              <a:cs typeface="Arial"/>
            </a:endParaRPr>
          </a:p>
          <a:p>
            <a:pPr marL="0" indent="0">
              <a:lnSpc>
                <a:spcPct val="110000"/>
              </a:lnSpc>
              <a:spcBef>
                <a:spcPts val="648"/>
              </a:spcBef>
              <a:buClr>
                <a:schemeClr val="tx1"/>
              </a:buClr>
              <a:buNone/>
            </a:pPr>
            <a:endParaRPr lang="en-US" sz="600" dirty="0" smtClean="0">
              <a:solidFill>
                <a:srgbClr val="000000"/>
              </a:solidFill>
              <a:latin typeface="Arial"/>
              <a:cs typeface="Arial"/>
            </a:endParaRPr>
          </a:p>
          <a:p>
            <a:pPr marL="514350" indent="-514350">
              <a:lnSpc>
                <a:spcPct val="120000"/>
              </a:lnSpc>
              <a:spcBef>
                <a:spcPts val="648"/>
              </a:spcBef>
              <a:buClr>
                <a:schemeClr val="tx1"/>
              </a:buClr>
              <a:buFont typeface="+mj-lt"/>
              <a:buAutoNum type="arabicPeriod"/>
            </a:pPr>
            <a:r>
              <a:rPr lang="en-US" sz="3100" dirty="0">
                <a:solidFill>
                  <a:srgbClr val="000000"/>
                </a:solidFill>
                <a:latin typeface="Arial"/>
                <a:cs typeface="Arial"/>
              </a:rPr>
              <a:t>Patent Law </a:t>
            </a:r>
            <a:r>
              <a:rPr lang="en-US" sz="3100" dirty="0" smtClean="0">
                <a:solidFill>
                  <a:srgbClr val="000000"/>
                </a:solidFill>
                <a:latin typeface="Arial"/>
                <a:cs typeface="Arial"/>
              </a:rPr>
              <a:t>and </a:t>
            </a:r>
            <a:r>
              <a:rPr lang="en-US" sz="3100" dirty="0">
                <a:solidFill>
                  <a:srgbClr val="000000"/>
                </a:solidFill>
                <a:latin typeface="Arial"/>
                <a:cs typeface="Arial"/>
              </a:rPr>
              <a:t>Government Support </a:t>
            </a:r>
            <a:r>
              <a:rPr lang="en-US" sz="3100" dirty="0" smtClean="0">
                <a:solidFill>
                  <a:srgbClr val="000000"/>
                </a:solidFill>
                <a:latin typeface="Arial"/>
                <a:cs typeface="Arial"/>
              </a:rPr>
              <a:t>Mechanisms for Environmental Protection. What is the relationship?</a:t>
            </a:r>
          </a:p>
          <a:p>
            <a:pPr marL="0" indent="0">
              <a:buClr>
                <a:schemeClr val="tx1"/>
              </a:buClr>
              <a:buNone/>
            </a:pPr>
            <a:endParaRPr lang="en-US" dirty="0">
              <a:latin typeface="Arial"/>
              <a:cs typeface="Arial"/>
            </a:endParaRPr>
          </a:p>
          <a:p>
            <a:pPr marL="514350" indent="-514350">
              <a:buClr>
                <a:schemeClr val="tx1"/>
              </a:buClr>
              <a:buFont typeface="+mj-lt"/>
              <a:buAutoNum type="arabicPeriod"/>
            </a:pPr>
            <a:endParaRPr lang="en-US" dirty="0">
              <a:latin typeface="Arial"/>
              <a:cs typeface="Arial"/>
            </a:endParaRPr>
          </a:p>
          <a:p>
            <a:pPr marL="514350" indent="-514350">
              <a:buClr>
                <a:schemeClr val="tx1"/>
              </a:buClr>
              <a:buFont typeface="+mj-lt"/>
              <a:buAutoNum type="arabicPeriod"/>
            </a:pPr>
            <a:endParaRPr lang="en-US" dirty="0" smtClean="0">
              <a:solidFill>
                <a:schemeClr val="tx1"/>
              </a:solidFill>
              <a:latin typeface="Arial"/>
              <a:cs typeface="Arial"/>
            </a:endParaRPr>
          </a:p>
          <a:p>
            <a:pPr marL="0" indent="0">
              <a:buClr>
                <a:schemeClr val="tx1"/>
              </a:buClr>
              <a:buNone/>
            </a:pPr>
            <a:endParaRPr lang="en-US" dirty="0">
              <a:latin typeface="Arial"/>
              <a:cs typeface="Arial"/>
            </a:endParaRPr>
          </a:p>
        </p:txBody>
      </p:sp>
      <p:sp>
        <p:nvSpPr>
          <p:cNvPr id="4" name="Footer Placeholder 3"/>
          <p:cNvSpPr>
            <a:spLocks noGrp="1"/>
          </p:cNvSpPr>
          <p:nvPr>
            <p:ph type="ftr" sz="quarter" idx="11"/>
          </p:nvPr>
        </p:nvSpPr>
        <p:spPr/>
        <p:txBody>
          <a:bodyPr/>
          <a:lstStyle/>
          <a:p>
            <a:r>
              <a:rPr lang="en-US" dirty="0">
                <a:solidFill>
                  <a:srgbClr val="7F7F7F"/>
                </a:solidFill>
                <a:latin typeface="Arial"/>
                <a:ea typeface="+mj-ea"/>
                <a:cs typeface="Arial"/>
              </a:rPr>
              <a:t>Marisa</a:t>
            </a:r>
            <a:r>
              <a:rPr lang="en-US" sz="1400" dirty="0" smtClean="0">
                <a:solidFill>
                  <a:srgbClr val="7F7F7F"/>
                </a:solidFill>
                <a:latin typeface="Arial"/>
                <a:cs typeface="Arial"/>
              </a:rPr>
              <a:t> </a:t>
            </a:r>
            <a:r>
              <a:rPr lang="en-US" dirty="0">
                <a:solidFill>
                  <a:srgbClr val="7F7F7F"/>
                </a:solidFill>
                <a:latin typeface="Arial"/>
                <a:ea typeface="+mj-ea"/>
                <a:cs typeface="Arial"/>
              </a:rPr>
              <a:t>Aranda - May 2012</a:t>
            </a:r>
          </a:p>
        </p:txBody>
      </p:sp>
      <p:sp>
        <p:nvSpPr>
          <p:cNvPr id="5" name="Slide Number Placeholder 4"/>
          <p:cNvSpPr>
            <a:spLocks noGrp="1"/>
          </p:cNvSpPr>
          <p:nvPr>
            <p:ph type="sldNum" sz="quarter" idx="12"/>
          </p:nvPr>
        </p:nvSpPr>
        <p:spPr/>
        <p:txBody>
          <a:bodyPr/>
          <a:lstStyle/>
          <a:p>
            <a:r>
              <a:rPr lang="en-US" dirty="0" smtClean="0">
                <a:solidFill>
                  <a:srgbClr val="7F7F7F"/>
                </a:solidFill>
                <a:latin typeface="Arial"/>
                <a:ea typeface="+mj-ea"/>
                <a:cs typeface="Arial"/>
              </a:rPr>
              <a:t>6</a:t>
            </a:r>
            <a:endParaRPr lang="en-US" dirty="0">
              <a:solidFill>
                <a:srgbClr val="7F7F7F"/>
              </a:solidFill>
              <a:latin typeface="Arial"/>
              <a:ea typeface="+mj-ea"/>
              <a:cs typeface="Arial"/>
            </a:endParaRPr>
          </a:p>
        </p:txBody>
      </p:sp>
    </p:spTree>
    <p:extLst>
      <p:ext uri="{BB962C8B-B14F-4D97-AF65-F5344CB8AC3E}">
        <p14:creationId xmlns:p14="http://schemas.microsoft.com/office/powerpoint/2010/main" val="404994025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161" y="40341"/>
            <a:ext cx="8070196" cy="1411941"/>
          </a:xfrm>
        </p:spPr>
        <p:txBody>
          <a:bodyPr/>
          <a:lstStyle/>
          <a:p>
            <a:pPr algn="l">
              <a:lnSpc>
                <a:spcPct val="100000"/>
              </a:lnSpc>
            </a:pPr>
            <a:r>
              <a:rPr lang="en-US" sz="2900" b="1" dirty="0" smtClean="0">
                <a:solidFill>
                  <a:srgbClr val="08236C"/>
                </a:solidFill>
                <a:latin typeface="Arial"/>
                <a:cs typeface="Arial"/>
              </a:rPr>
              <a:t>4.1. Environmental Protection: The restricted </a:t>
            </a:r>
            <a:br>
              <a:rPr lang="en-US" sz="2900" b="1" dirty="0" smtClean="0">
                <a:solidFill>
                  <a:srgbClr val="08236C"/>
                </a:solidFill>
                <a:latin typeface="Arial"/>
                <a:cs typeface="Arial"/>
              </a:rPr>
            </a:br>
            <a:r>
              <a:rPr lang="en-US" sz="2900" b="1" dirty="0">
                <a:solidFill>
                  <a:srgbClr val="08236C"/>
                </a:solidFill>
                <a:latin typeface="Arial"/>
                <a:cs typeface="Arial"/>
              </a:rPr>
              <a:t> </a:t>
            </a:r>
            <a:r>
              <a:rPr lang="en-US" sz="2900" b="1" dirty="0" smtClean="0">
                <a:solidFill>
                  <a:srgbClr val="08236C"/>
                </a:solidFill>
                <a:latin typeface="Arial"/>
                <a:cs typeface="Arial"/>
              </a:rPr>
              <a:t>      realm of Environmental Law?</a:t>
            </a:r>
            <a:endParaRPr lang="en-US" sz="2900" b="1" dirty="0">
              <a:solidFill>
                <a:srgbClr val="08236C"/>
              </a:solidFill>
              <a:latin typeface="Arial"/>
              <a:cs typeface="Arial"/>
            </a:endParaRPr>
          </a:p>
        </p:txBody>
      </p:sp>
      <p:sp>
        <p:nvSpPr>
          <p:cNvPr id="3" name="Content Placeholder 2"/>
          <p:cNvSpPr>
            <a:spLocks noGrp="1"/>
          </p:cNvSpPr>
          <p:nvPr>
            <p:ph idx="1"/>
          </p:nvPr>
        </p:nvSpPr>
        <p:spPr>
          <a:xfrm>
            <a:off x="792162" y="1761565"/>
            <a:ext cx="7570787" cy="4451257"/>
          </a:xfrm>
        </p:spPr>
        <p:txBody>
          <a:bodyPr>
            <a:normAutofit fontScale="77500" lnSpcReduction="20000"/>
          </a:bodyPr>
          <a:lstStyle/>
          <a:p>
            <a:pPr marL="514350" indent="-514350">
              <a:buClr>
                <a:schemeClr val="tx1"/>
              </a:buClr>
              <a:buSzPct val="80000"/>
              <a:buFont typeface="+mj-lt"/>
              <a:buAutoNum type="alphaUcPeriod"/>
            </a:pPr>
            <a:r>
              <a:rPr lang="en-US" sz="3100" b="1" dirty="0" smtClean="0">
                <a:solidFill>
                  <a:srgbClr val="000000"/>
                </a:solidFill>
                <a:latin typeface="Arial"/>
                <a:cs typeface="Arial"/>
              </a:rPr>
              <a:t>Environmental Law.</a:t>
            </a:r>
          </a:p>
          <a:p>
            <a:pPr lvl="2">
              <a:buClr>
                <a:schemeClr val="tx1"/>
              </a:buClr>
              <a:buSzPct val="80000"/>
              <a:buFont typeface="Arial"/>
              <a:buChar char="•"/>
            </a:pPr>
            <a:r>
              <a:rPr lang="en-US" dirty="0" smtClean="0">
                <a:solidFill>
                  <a:srgbClr val="000000"/>
                </a:solidFill>
                <a:latin typeface="Arial"/>
                <a:cs typeface="Arial"/>
              </a:rPr>
              <a:t>Principle of Sustainable Development.</a:t>
            </a:r>
          </a:p>
          <a:p>
            <a:pPr lvl="2">
              <a:buClr>
                <a:schemeClr val="tx1"/>
              </a:buClr>
              <a:buSzPct val="80000"/>
              <a:buFont typeface="Arial"/>
              <a:buChar char="•"/>
            </a:pPr>
            <a:r>
              <a:rPr lang="en-US" dirty="0" smtClean="0">
                <a:solidFill>
                  <a:srgbClr val="000000"/>
                </a:solidFill>
                <a:latin typeface="Arial"/>
                <a:cs typeface="Arial"/>
              </a:rPr>
              <a:t>Principle of Integration.</a:t>
            </a:r>
          </a:p>
          <a:p>
            <a:pPr marL="514350" indent="-514350">
              <a:buClr>
                <a:schemeClr val="tx1"/>
              </a:buClr>
              <a:buSzPct val="80000"/>
              <a:buFont typeface="+mj-lt"/>
              <a:buAutoNum type="alphaUcPeriod"/>
            </a:pPr>
            <a:r>
              <a:rPr lang="en-US" sz="3100" b="1" dirty="0" smtClean="0">
                <a:solidFill>
                  <a:srgbClr val="000000"/>
                </a:solidFill>
                <a:latin typeface="Arial"/>
                <a:cs typeface="Arial"/>
              </a:rPr>
              <a:t>Legal Framework of GHG Emissions.</a:t>
            </a:r>
          </a:p>
          <a:p>
            <a:pPr lvl="2">
              <a:buClr>
                <a:schemeClr val="tx1"/>
              </a:buClr>
              <a:buSzPct val="80000"/>
              <a:buFont typeface="Arial"/>
              <a:buChar char="•"/>
            </a:pPr>
            <a:r>
              <a:rPr lang="en-US" sz="2500" u="sng" dirty="0" smtClean="0">
                <a:solidFill>
                  <a:srgbClr val="000000"/>
                </a:solidFill>
                <a:latin typeface="Arial"/>
                <a:cs typeface="Arial"/>
              </a:rPr>
              <a:t>International</a:t>
            </a:r>
            <a:r>
              <a:rPr lang="en-US" sz="2500" dirty="0" smtClean="0">
                <a:solidFill>
                  <a:srgbClr val="000000"/>
                </a:solidFill>
                <a:latin typeface="Arial"/>
                <a:cs typeface="Arial"/>
              </a:rPr>
              <a:t>: UNFCCC &amp; Kyoto Protocol.</a:t>
            </a:r>
          </a:p>
          <a:p>
            <a:pPr lvl="2">
              <a:buClr>
                <a:schemeClr val="tx1"/>
              </a:buClr>
              <a:buSzPct val="80000"/>
              <a:buFont typeface="Arial"/>
              <a:buChar char="•"/>
            </a:pPr>
            <a:r>
              <a:rPr lang="en-US" sz="2500" u="sng" dirty="0" smtClean="0">
                <a:solidFill>
                  <a:srgbClr val="000000"/>
                </a:solidFill>
                <a:latin typeface="Arial"/>
                <a:cs typeface="Arial"/>
              </a:rPr>
              <a:t>European</a:t>
            </a:r>
            <a:r>
              <a:rPr lang="en-US" sz="2500" dirty="0" smtClean="0">
                <a:solidFill>
                  <a:srgbClr val="000000"/>
                </a:solidFill>
                <a:latin typeface="Arial"/>
                <a:cs typeface="Arial"/>
              </a:rPr>
              <a:t>: TFEU, CFREU, EU GHG ETS, Renewable</a:t>
            </a:r>
          </a:p>
          <a:p>
            <a:pPr marL="685800" lvl="2" indent="0">
              <a:buClr>
                <a:schemeClr val="tx1"/>
              </a:buClr>
              <a:buSzPct val="80000"/>
              <a:buNone/>
            </a:pPr>
            <a:r>
              <a:rPr lang="en-US" sz="2500" dirty="0" smtClean="0">
                <a:solidFill>
                  <a:srgbClr val="000000"/>
                </a:solidFill>
                <a:latin typeface="Arial"/>
                <a:cs typeface="Arial"/>
              </a:rPr>
              <a:t>	  Energy Sources Directive, Action Plan for EPE: 20-20-20,...</a:t>
            </a:r>
          </a:p>
          <a:p>
            <a:pPr marL="514350" indent="-514350">
              <a:buClr>
                <a:schemeClr val="tx1"/>
              </a:buClr>
              <a:buSzPct val="80000"/>
              <a:buFont typeface="+mj-lt"/>
              <a:buAutoNum type="alphaUcPeriod"/>
            </a:pPr>
            <a:r>
              <a:rPr lang="en-US" sz="3100" b="1" dirty="0" smtClean="0">
                <a:solidFill>
                  <a:srgbClr val="000000"/>
                </a:solidFill>
                <a:latin typeface="Arial"/>
                <a:cs typeface="Arial"/>
              </a:rPr>
              <a:t>Interaction btw. Environmental Law and IP Law. </a:t>
            </a:r>
            <a:endParaRPr lang="en-US" sz="3100" b="1" dirty="0">
              <a:solidFill>
                <a:srgbClr val="000000"/>
              </a:solidFill>
              <a:latin typeface="Arial"/>
              <a:cs typeface="Arial"/>
            </a:endParaRPr>
          </a:p>
          <a:p>
            <a:pPr lvl="2">
              <a:buClr>
                <a:schemeClr val="tx1"/>
              </a:buClr>
              <a:buSzPct val="80000"/>
              <a:buFont typeface="Arial"/>
              <a:buChar char="•"/>
            </a:pPr>
            <a:r>
              <a:rPr lang="en-US" sz="2500" dirty="0" smtClean="0">
                <a:solidFill>
                  <a:srgbClr val="000000"/>
                </a:solidFill>
                <a:latin typeface="Arial"/>
                <a:cs typeface="Arial"/>
              </a:rPr>
              <a:t>Implications of Environmental Law for IP Law.</a:t>
            </a:r>
          </a:p>
          <a:p>
            <a:pPr lvl="2">
              <a:buClr>
                <a:schemeClr val="tx1"/>
              </a:buClr>
              <a:buSzPct val="80000"/>
              <a:buFont typeface="Arial"/>
              <a:buChar char="•"/>
            </a:pPr>
            <a:r>
              <a:rPr lang="en-US" sz="2500" dirty="0" smtClean="0">
                <a:solidFill>
                  <a:srgbClr val="000000"/>
                </a:solidFill>
                <a:latin typeface="Arial"/>
                <a:cs typeface="Arial"/>
              </a:rPr>
              <a:t>Clean Technology: </a:t>
            </a:r>
            <a:r>
              <a:rPr lang="en-US" sz="2500" u="sng" dirty="0" smtClean="0">
                <a:solidFill>
                  <a:srgbClr val="000000"/>
                </a:solidFill>
                <a:latin typeface="Arial"/>
                <a:cs typeface="Arial"/>
              </a:rPr>
              <a:t>No uniform terminology</a:t>
            </a:r>
            <a:r>
              <a:rPr lang="en-US" sz="2500" dirty="0" smtClean="0">
                <a:solidFill>
                  <a:srgbClr val="000000"/>
                </a:solidFill>
                <a:latin typeface="Arial"/>
                <a:cs typeface="Arial"/>
              </a:rPr>
              <a:t>.</a:t>
            </a:r>
          </a:p>
          <a:p>
            <a:pPr marL="685800" lvl="2" indent="0">
              <a:buClr>
                <a:schemeClr val="tx1"/>
              </a:buClr>
              <a:buSzPct val="80000"/>
              <a:buNone/>
            </a:pPr>
            <a:r>
              <a:rPr lang="en-US" sz="2200" i="1" dirty="0" smtClean="0">
                <a:solidFill>
                  <a:srgbClr val="000000"/>
                </a:solidFill>
                <a:latin typeface="Arial"/>
                <a:cs typeface="Arial"/>
              </a:rPr>
              <a:t>	       Renewable Energy and Smart Grid Technologies</a:t>
            </a:r>
          </a:p>
          <a:p>
            <a:pPr lvl="2">
              <a:buClr>
                <a:schemeClr val="tx1"/>
              </a:buClr>
              <a:buSzPct val="80000"/>
              <a:buFont typeface="Arial"/>
              <a:buChar char="•"/>
            </a:pPr>
            <a:r>
              <a:rPr lang="en-US" sz="2500" dirty="0" smtClean="0">
                <a:solidFill>
                  <a:srgbClr val="000000"/>
                </a:solidFill>
                <a:latin typeface="Arial"/>
                <a:cs typeface="Arial"/>
              </a:rPr>
              <a:t>Clean Energy Technological Revolution.</a:t>
            </a:r>
            <a:endParaRPr lang="en-US" sz="2500" dirty="0">
              <a:solidFill>
                <a:srgbClr val="000000"/>
              </a:solidFill>
              <a:latin typeface="Arial"/>
              <a:cs typeface="Arial"/>
            </a:endParaRPr>
          </a:p>
        </p:txBody>
      </p:sp>
      <p:sp>
        <p:nvSpPr>
          <p:cNvPr id="4" name="Footer Placeholder 3"/>
          <p:cNvSpPr>
            <a:spLocks noGrp="1"/>
          </p:cNvSpPr>
          <p:nvPr>
            <p:ph type="ftr" sz="quarter" idx="11"/>
          </p:nvPr>
        </p:nvSpPr>
        <p:spPr/>
        <p:txBody>
          <a:bodyPr/>
          <a:lstStyle/>
          <a:p>
            <a:r>
              <a:rPr lang="en-US" dirty="0">
                <a:solidFill>
                  <a:srgbClr val="7F7F7F"/>
                </a:solidFill>
                <a:latin typeface="Arial"/>
                <a:ea typeface="+mj-ea"/>
                <a:cs typeface="Arial"/>
              </a:rPr>
              <a:t>Marisa</a:t>
            </a:r>
            <a:r>
              <a:rPr lang="en-US" sz="1400" dirty="0" smtClean="0">
                <a:solidFill>
                  <a:srgbClr val="7F7F7F"/>
                </a:solidFill>
                <a:latin typeface="Arial"/>
                <a:cs typeface="Arial"/>
              </a:rPr>
              <a:t> </a:t>
            </a:r>
            <a:r>
              <a:rPr lang="en-US" dirty="0">
                <a:solidFill>
                  <a:srgbClr val="7F7F7F"/>
                </a:solidFill>
                <a:latin typeface="Arial"/>
                <a:ea typeface="+mj-ea"/>
                <a:cs typeface="Arial"/>
              </a:rPr>
              <a:t>Aranda - May 2012</a:t>
            </a:r>
          </a:p>
        </p:txBody>
      </p:sp>
      <p:sp>
        <p:nvSpPr>
          <p:cNvPr id="5" name="Slide Number Placeholder 4"/>
          <p:cNvSpPr>
            <a:spLocks noGrp="1"/>
          </p:cNvSpPr>
          <p:nvPr>
            <p:ph type="sldNum" sz="quarter" idx="12"/>
          </p:nvPr>
        </p:nvSpPr>
        <p:spPr/>
        <p:txBody>
          <a:bodyPr/>
          <a:lstStyle/>
          <a:p>
            <a:r>
              <a:rPr lang="en-US" dirty="0" smtClean="0">
                <a:solidFill>
                  <a:srgbClr val="7F7F7F"/>
                </a:solidFill>
                <a:latin typeface="Arial"/>
                <a:ea typeface="+mj-ea"/>
                <a:cs typeface="Arial"/>
              </a:rPr>
              <a:t>7</a:t>
            </a:r>
            <a:endParaRPr lang="en-US" dirty="0">
              <a:solidFill>
                <a:srgbClr val="7F7F7F"/>
              </a:solidFill>
              <a:latin typeface="Arial"/>
              <a:ea typeface="+mj-ea"/>
              <a:cs typeface="Arial"/>
            </a:endParaRPr>
          </a:p>
        </p:txBody>
      </p:sp>
    </p:spTree>
    <p:extLst>
      <p:ext uri="{BB962C8B-B14F-4D97-AF65-F5344CB8AC3E}">
        <p14:creationId xmlns:p14="http://schemas.microsoft.com/office/powerpoint/2010/main" val="239688768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162" y="40341"/>
            <a:ext cx="7947297" cy="1411941"/>
          </a:xfrm>
        </p:spPr>
        <p:txBody>
          <a:bodyPr/>
          <a:lstStyle/>
          <a:p>
            <a:pPr algn="l">
              <a:lnSpc>
                <a:spcPct val="100000"/>
              </a:lnSpc>
            </a:pPr>
            <a:r>
              <a:rPr lang="en-US" sz="2900" b="1" dirty="0" smtClean="0">
                <a:solidFill>
                  <a:srgbClr val="08236C"/>
                </a:solidFill>
                <a:latin typeface="Arial"/>
                <a:cs typeface="Arial"/>
              </a:rPr>
              <a:t>4.2. Environmental Integration Obligation:          </a:t>
            </a:r>
            <a:br>
              <a:rPr lang="en-US" sz="2900" b="1" dirty="0" smtClean="0">
                <a:solidFill>
                  <a:srgbClr val="08236C"/>
                </a:solidFill>
                <a:latin typeface="Arial"/>
                <a:cs typeface="Arial"/>
              </a:rPr>
            </a:br>
            <a:r>
              <a:rPr lang="en-US" sz="2900" b="1" dirty="0">
                <a:solidFill>
                  <a:srgbClr val="08236C"/>
                </a:solidFill>
                <a:latin typeface="Arial"/>
                <a:cs typeface="Arial"/>
              </a:rPr>
              <a:t> </a:t>
            </a:r>
            <a:r>
              <a:rPr lang="en-US" sz="2900" b="1" dirty="0" smtClean="0">
                <a:solidFill>
                  <a:srgbClr val="08236C"/>
                </a:solidFill>
                <a:latin typeface="Arial"/>
                <a:cs typeface="Arial"/>
              </a:rPr>
              <a:t>      Impact on European IP Law and Policy?</a:t>
            </a:r>
            <a:endParaRPr lang="en-US" sz="2900" b="1" dirty="0">
              <a:solidFill>
                <a:srgbClr val="08236C"/>
              </a:solidFill>
              <a:latin typeface="Arial"/>
              <a:cs typeface="Arial"/>
            </a:endParaRPr>
          </a:p>
        </p:txBody>
      </p:sp>
      <p:sp>
        <p:nvSpPr>
          <p:cNvPr id="3" name="Content Placeholder 2"/>
          <p:cNvSpPr>
            <a:spLocks noGrp="1"/>
          </p:cNvSpPr>
          <p:nvPr>
            <p:ph idx="1"/>
          </p:nvPr>
        </p:nvSpPr>
        <p:spPr>
          <a:xfrm>
            <a:off x="792162" y="1761565"/>
            <a:ext cx="7570787" cy="4464912"/>
          </a:xfrm>
        </p:spPr>
        <p:txBody>
          <a:bodyPr>
            <a:normAutofit fontScale="92500" lnSpcReduction="20000"/>
          </a:bodyPr>
          <a:lstStyle/>
          <a:p>
            <a:pPr marL="457200" indent="-457200">
              <a:buClr>
                <a:schemeClr val="tx1"/>
              </a:buClr>
              <a:buSzPct val="100000"/>
              <a:buFont typeface="+mj-lt"/>
              <a:buAutoNum type="alphaUcPeriod"/>
            </a:pPr>
            <a:r>
              <a:rPr lang="en-US" sz="2600" b="1" dirty="0" smtClean="0">
                <a:solidFill>
                  <a:srgbClr val="000000"/>
                </a:solidFill>
                <a:latin typeface="Arial"/>
                <a:cs typeface="Arial"/>
              </a:rPr>
              <a:t>Legal </a:t>
            </a:r>
            <a:r>
              <a:rPr lang="en-US" sz="2600" b="1" dirty="0" smtClean="0">
                <a:solidFill>
                  <a:srgbClr val="000000"/>
                </a:solidFill>
                <a:latin typeface="Arial"/>
                <a:cs typeface="Arial"/>
              </a:rPr>
              <a:t>reasoning.</a:t>
            </a:r>
            <a:endParaRPr lang="en-US" sz="2600" b="1" dirty="0" smtClean="0">
              <a:solidFill>
                <a:srgbClr val="000000"/>
              </a:solidFill>
              <a:latin typeface="Arial"/>
              <a:cs typeface="Arial"/>
            </a:endParaRPr>
          </a:p>
          <a:p>
            <a:pPr lvl="2">
              <a:buClr>
                <a:schemeClr val="tx1"/>
              </a:buClr>
              <a:buSzPct val="100000"/>
              <a:buFont typeface="Arial"/>
              <a:buChar char="•"/>
            </a:pPr>
            <a:r>
              <a:rPr lang="en-US" sz="2000" dirty="0" smtClean="0">
                <a:solidFill>
                  <a:srgbClr val="000000"/>
                </a:solidFill>
                <a:latin typeface="Arial"/>
                <a:cs typeface="Arial"/>
              </a:rPr>
              <a:t>The evolvement of EU environmental policy.</a:t>
            </a:r>
          </a:p>
          <a:p>
            <a:pPr lvl="2">
              <a:buClr>
                <a:schemeClr val="tx1"/>
              </a:buClr>
              <a:buSzPct val="100000"/>
              <a:buFont typeface="Arial"/>
              <a:buChar char="•"/>
            </a:pPr>
            <a:r>
              <a:rPr lang="en-US" sz="2000" dirty="0">
                <a:solidFill>
                  <a:srgbClr val="000000"/>
                </a:solidFill>
                <a:latin typeface="Arial"/>
                <a:cs typeface="Arial"/>
              </a:rPr>
              <a:t>How </a:t>
            </a:r>
            <a:r>
              <a:rPr lang="en-US" sz="2000" dirty="0" smtClean="0">
                <a:solidFill>
                  <a:srgbClr val="000000"/>
                </a:solidFill>
                <a:latin typeface="Arial"/>
                <a:cs typeface="Arial"/>
              </a:rPr>
              <a:t>does EU </a:t>
            </a:r>
            <a:r>
              <a:rPr lang="en-US" sz="2000" dirty="0">
                <a:solidFill>
                  <a:srgbClr val="000000"/>
                </a:solidFill>
                <a:latin typeface="Arial"/>
                <a:cs typeface="Arial"/>
              </a:rPr>
              <a:t>Law a</a:t>
            </a:r>
            <a:r>
              <a:rPr lang="en-US" sz="2000" dirty="0" smtClean="0">
                <a:solidFill>
                  <a:srgbClr val="000000"/>
                </a:solidFill>
                <a:latin typeface="Arial"/>
                <a:cs typeface="Arial"/>
              </a:rPr>
              <a:t>ffect Intellectual Property?</a:t>
            </a:r>
          </a:p>
          <a:p>
            <a:pPr lvl="2">
              <a:buClr>
                <a:schemeClr val="tx1"/>
              </a:buClr>
              <a:buSzPct val="100000"/>
              <a:buFont typeface="Arial"/>
              <a:buChar char="•"/>
            </a:pPr>
            <a:r>
              <a:rPr lang="en-US" sz="2000" dirty="0" smtClean="0">
                <a:solidFill>
                  <a:srgbClr val="000000"/>
                </a:solidFill>
                <a:latin typeface="Arial"/>
                <a:cs typeface="Arial"/>
              </a:rPr>
              <a:t>Conciliation of EU’s environmental and economic aims:</a:t>
            </a:r>
          </a:p>
          <a:p>
            <a:pPr lvl="3">
              <a:buClr>
                <a:schemeClr val="tx1"/>
              </a:buClr>
              <a:buSzPct val="100000"/>
              <a:buFont typeface="Wingdings" charset="2"/>
              <a:buChar char="ü"/>
            </a:pPr>
            <a:r>
              <a:rPr lang="en-US" sz="1800" dirty="0" smtClean="0">
                <a:solidFill>
                  <a:srgbClr val="000000"/>
                </a:solidFill>
                <a:latin typeface="Arial"/>
                <a:cs typeface="Arial"/>
              </a:rPr>
              <a:t>Articles </a:t>
            </a:r>
            <a:r>
              <a:rPr lang="en-US" sz="1800" dirty="0">
                <a:solidFill>
                  <a:srgbClr val="000000"/>
                </a:solidFill>
                <a:latin typeface="Arial"/>
                <a:cs typeface="Arial"/>
              </a:rPr>
              <a:t>7 and 11 </a:t>
            </a:r>
            <a:r>
              <a:rPr lang="en-US" sz="1800" dirty="0" smtClean="0">
                <a:solidFill>
                  <a:srgbClr val="000000"/>
                </a:solidFill>
                <a:latin typeface="Arial"/>
                <a:cs typeface="Arial"/>
              </a:rPr>
              <a:t>of the TFEU.</a:t>
            </a:r>
            <a:endParaRPr lang="en-US" sz="1800" dirty="0">
              <a:solidFill>
                <a:srgbClr val="000000"/>
              </a:solidFill>
              <a:latin typeface="Arial"/>
              <a:cs typeface="Arial"/>
            </a:endParaRPr>
          </a:p>
          <a:p>
            <a:pPr lvl="3">
              <a:buClr>
                <a:schemeClr val="tx1"/>
              </a:buClr>
              <a:buSzPct val="100000"/>
              <a:buFont typeface="Wingdings" charset="2"/>
              <a:buChar char="ü"/>
            </a:pPr>
            <a:r>
              <a:rPr lang="en-US" sz="1800" dirty="0" smtClean="0">
                <a:solidFill>
                  <a:srgbClr val="000000"/>
                </a:solidFill>
                <a:latin typeface="Arial"/>
                <a:cs typeface="Arial"/>
              </a:rPr>
              <a:t>Article 37 of the CFREU.</a:t>
            </a:r>
            <a:endParaRPr lang="en-US" sz="2000" dirty="0" smtClean="0">
              <a:solidFill>
                <a:srgbClr val="000000"/>
              </a:solidFill>
              <a:latin typeface="Arial"/>
              <a:cs typeface="Arial"/>
            </a:endParaRPr>
          </a:p>
          <a:p>
            <a:pPr marL="457200" indent="-457200">
              <a:buClr>
                <a:schemeClr val="tx1"/>
              </a:buClr>
              <a:buSzPct val="100000"/>
              <a:buFont typeface="+mj-lt"/>
              <a:buAutoNum type="alphaUcPeriod"/>
            </a:pPr>
            <a:r>
              <a:rPr lang="en-US" sz="2600" b="1" dirty="0" smtClean="0">
                <a:solidFill>
                  <a:srgbClr val="000000"/>
                </a:solidFill>
                <a:latin typeface="Arial"/>
                <a:cs typeface="Arial"/>
              </a:rPr>
              <a:t>Governance </a:t>
            </a:r>
            <a:r>
              <a:rPr lang="en-US" sz="2600" b="1" dirty="0" smtClean="0">
                <a:solidFill>
                  <a:srgbClr val="000000"/>
                </a:solidFill>
                <a:latin typeface="Arial"/>
                <a:cs typeface="Arial"/>
              </a:rPr>
              <a:t>reasoning.</a:t>
            </a:r>
            <a:endParaRPr lang="en-US" sz="2600" b="1" dirty="0" smtClean="0">
              <a:solidFill>
                <a:srgbClr val="000000"/>
              </a:solidFill>
              <a:latin typeface="Arial"/>
              <a:cs typeface="Arial"/>
            </a:endParaRPr>
          </a:p>
          <a:p>
            <a:pPr lvl="2">
              <a:buClr>
                <a:schemeClr val="tx1"/>
              </a:buClr>
              <a:buSzPct val="100000"/>
              <a:buFont typeface="Arial"/>
              <a:buChar char="•"/>
            </a:pPr>
            <a:r>
              <a:rPr lang="en-US" sz="2000" dirty="0" smtClean="0">
                <a:solidFill>
                  <a:srgbClr val="000000"/>
                </a:solidFill>
                <a:latin typeface="Arial"/>
                <a:cs typeface="Arial"/>
              </a:rPr>
              <a:t>Relevance to Environmental Policy.</a:t>
            </a:r>
          </a:p>
          <a:p>
            <a:pPr lvl="2">
              <a:buClr>
                <a:schemeClr val="tx1"/>
              </a:buClr>
              <a:buSzPct val="100000"/>
              <a:buFont typeface="Arial"/>
              <a:buChar char="•"/>
            </a:pPr>
            <a:r>
              <a:rPr lang="en-US" sz="2000" dirty="0" smtClean="0">
                <a:solidFill>
                  <a:srgbClr val="000000"/>
                </a:solidFill>
                <a:latin typeface="Arial"/>
                <a:cs typeface="Arial"/>
              </a:rPr>
              <a:t>Relevance to EU </a:t>
            </a:r>
            <a:r>
              <a:rPr lang="en-US" sz="2000" dirty="0">
                <a:solidFill>
                  <a:srgbClr val="000000"/>
                </a:solidFill>
                <a:latin typeface="Arial"/>
                <a:cs typeface="Arial"/>
              </a:rPr>
              <a:t>L</a:t>
            </a:r>
            <a:r>
              <a:rPr lang="en-US" sz="2000" dirty="0" smtClean="0">
                <a:solidFill>
                  <a:srgbClr val="000000"/>
                </a:solidFill>
                <a:latin typeface="Arial"/>
                <a:cs typeface="Arial"/>
              </a:rPr>
              <a:t>aw enforcers.</a:t>
            </a:r>
          </a:p>
          <a:p>
            <a:pPr marL="457200" indent="-457200">
              <a:buClr>
                <a:schemeClr val="tx1"/>
              </a:buClr>
              <a:buSzPct val="100000"/>
              <a:buFont typeface="+mj-lt"/>
              <a:buAutoNum type="alphaUcPeriod"/>
            </a:pPr>
            <a:r>
              <a:rPr lang="en-US" sz="2600" b="1" dirty="0" smtClean="0">
                <a:solidFill>
                  <a:srgbClr val="000000"/>
                </a:solidFill>
                <a:latin typeface="Arial"/>
                <a:cs typeface="Arial"/>
              </a:rPr>
              <a:t>Economic </a:t>
            </a:r>
            <a:r>
              <a:rPr lang="en-US" sz="2600" b="1" dirty="0" smtClean="0">
                <a:solidFill>
                  <a:srgbClr val="000000"/>
                </a:solidFill>
                <a:latin typeface="Arial"/>
                <a:cs typeface="Arial"/>
              </a:rPr>
              <a:t>reasoning.</a:t>
            </a:r>
            <a:endParaRPr lang="en-US" sz="2600" b="1" dirty="0" smtClean="0">
              <a:solidFill>
                <a:srgbClr val="000000"/>
              </a:solidFill>
              <a:latin typeface="Arial"/>
              <a:cs typeface="Arial"/>
            </a:endParaRPr>
          </a:p>
          <a:p>
            <a:pPr lvl="2">
              <a:buClr>
                <a:schemeClr val="tx1"/>
              </a:buClr>
              <a:buSzPct val="100000"/>
              <a:buFont typeface="Arial"/>
              <a:buChar char="•"/>
            </a:pPr>
            <a:r>
              <a:rPr lang="en-US" sz="2000" dirty="0" smtClean="0">
                <a:solidFill>
                  <a:srgbClr val="000000"/>
                </a:solidFill>
                <a:latin typeface="Arial"/>
                <a:cs typeface="Arial"/>
              </a:rPr>
              <a:t>Theory of environmental economics. </a:t>
            </a:r>
          </a:p>
          <a:p>
            <a:pPr lvl="2">
              <a:buClr>
                <a:schemeClr val="tx1"/>
              </a:buClr>
              <a:buSzPct val="100000"/>
              <a:buFont typeface="Arial"/>
              <a:buChar char="•"/>
            </a:pPr>
            <a:r>
              <a:rPr lang="en-US" sz="2000" dirty="0" smtClean="0">
                <a:solidFill>
                  <a:srgbClr val="000000"/>
                </a:solidFill>
                <a:latin typeface="Arial"/>
                <a:cs typeface="Arial"/>
              </a:rPr>
              <a:t>Social welfare goal.</a:t>
            </a:r>
          </a:p>
          <a:p>
            <a:pPr lvl="2">
              <a:buClr>
                <a:schemeClr val="tx1"/>
              </a:buClr>
              <a:buSzPct val="100000"/>
              <a:buFont typeface="Arial"/>
              <a:buChar char="•"/>
            </a:pPr>
            <a:endParaRPr lang="en-US" sz="2000" dirty="0" smtClean="0">
              <a:solidFill>
                <a:srgbClr val="000000"/>
              </a:solidFill>
              <a:latin typeface="Arial"/>
              <a:cs typeface="Arial"/>
            </a:endParaRPr>
          </a:p>
          <a:p>
            <a:pPr lvl="2">
              <a:buClr>
                <a:schemeClr val="tx1"/>
              </a:buClr>
              <a:buSzPct val="100000"/>
              <a:buFont typeface="Arial"/>
              <a:buChar char="•"/>
            </a:pPr>
            <a:endParaRPr lang="en-US" sz="2000" dirty="0">
              <a:solidFill>
                <a:srgbClr val="000000"/>
              </a:solidFill>
              <a:latin typeface="Arial"/>
              <a:cs typeface="Arial"/>
            </a:endParaRPr>
          </a:p>
        </p:txBody>
      </p:sp>
      <p:sp>
        <p:nvSpPr>
          <p:cNvPr id="4" name="Footer Placeholder 3"/>
          <p:cNvSpPr>
            <a:spLocks noGrp="1"/>
          </p:cNvSpPr>
          <p:nvPr>
            <p:ph type="ftr" sz="quarter" idx="11"/>
          </p:nvPr>
        </p:nvSpPr>
        <p:spPr/>
        <p:txBody>
          <a:bodyPr/>
          <a:lstStyle/>
          <a:p>
            <a:r>
              <a:rPr lang="en-US" dirty="0">
                <a:solidFill>
                  <a:srgbClr val="7F7F7F"/>
                </a:solidFill>
                <a:latin typeface="Arial"/>
                <a:ea typeface="+mj-ea"/>
                <a:cs typeface="Arial"/>
              </a:rPr>
              <a:t>Marisa Aranda - May 2012</a:t>
            </a:r>
          </a:p>
        </p:txBody>
      </p:sp>
      <p:sp>
        <p:nvSpPr>
          <p:cNvPr id="5" name="Slide Number Placeholder 4"/>
          <p:cNvSpPr>
            <a:spLocks noGrp="1"/>
          </p:cNvSpPr>
          <p:nvPr>
            <p:ph type="sldNum" sz="quarter" idx="12"/>
          </p:nvPr>
        </p:nvSpPr>
        <p:spPr/>
        <p:txBody>
          <a:bodyPr/>
          <a:lstStyle/>
          <a:p>
            <a:r>
              <a:rPr lang="en-US" dirty="0" smtClean="0">
                <a:solidFill>
                  <a:srgbClr val="7F7F7F"/>
                </a:solidFill>
                <a:latin typeface="Arial"/>
                <a:ea typeface="+mj-ea"/>
                <a:cs typeface="Arial"/>
              </a:rPr>
              <a:t>8</a:t>
            </a:r>
            <a:endParaRPr lang="en-US" dirty="0">
              <a:solidFill>
                <a:srgbClr val="7F7F7F"/>
              </a:solidFill>
              <a:latin typeface="Arial"/>
              <a:ea typeface="+mj-ea"/>
              <a:cs typeface="Arial"/>
            </a:endParaRPr>
          </a:p>
        </p:txBody>
      </p:sp>
    </p:spTree>
    <p:extLst>
      <p:ext uri="{BB962C8B-B14F-4D97-AF65-F5344CB8AC3E}">
        <p14:creationId xmlns:p14="http://schemas.microsoft.com/office/powerpoint/2010/main" val="371777421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Sky">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1072</TotalTime>
  <Words>796</Words>
  <Application>Microsoft Macintosh PowerPoint</Application>
  <PresentationFormat>On-screen Show (4:3)</PresentationFormat>
  <Paragraphs>125</Paragraphs>
  <Slides>13</Slides>
  <Notes>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Infusion</vt:lpstr>
      <vt:lpstr>Default Design</vt:lpstr>
      <vt:lpstr>Intellectual Property and Clean Technology  in the context of the European Legal Framework  Marisa Aranda  MIPLC PhD Candidate Max Planck Institute Scholarship Holder    Sixth Advanced Research Forum on Intellectual Property Rights  WIPO, 2012</vt:lpstr>
      <vt:lpstr>Outline </vt:lpstr>
      <vt:lpstr>1. Introduction    Concentrated Solar-Thermal Power (CSP) Plant</vt:lpstr>
      <vt:lpstr>2. Statement of Problem</vt:lpstr>
      <vt:lpstr>3. Research Questions (i) </vt:lpstr>
      <vt:lpstr>3. Research Questions (ii)</vt:lpstr>
      <vt:lpstr>4. Structure of the Project</vt:lpstr>
      <vt:lpstr>4.1. Environmental Protection: The restricted         realm of Environmental Law?</vt:lpstr>
      <vt:lpstr>4.2. Environmental Integration Obligation:                  Impact on European IP Law and Policy?</vt:lpstr>
      <vt:lpstr>4.3. In Practice: What role does Environmental            Protection play in European IP Law &amp; Policy?</vt:lpstr>
      <vt:lpstr>4.4. Patent Law and Government         Support Mechanisms</vt:lpstr>
      <vt:lpstr>5. Methodology</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Intellectual Property and Clean Technology within the EU legal framework  Marisa Aranda MIPLC PhD Candidate  Sixth Advanced Research Forum on Intellectual Property Rights  WIPO, 2012</dc:title>
  <dc:creator>Marisa Aranda</dc:creator>
  <cp:lastModifiedBy>Marisa Aranda</cp:lastModifiedBy>
  <cp:revision>97</cp:revision>
  <dcterms:created xsi:type="dcterms:W3CDTF">2012-05-10T11:56:53Z</dcterms:created>
  <dcterms:modified xsi:type="dcterms:W3CDTF">2012-05-28T23:34:34Z</dcterms:modified>
</cp:coreProperties>
</file>