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9" r:id="rId2"/>
    <p:sldId id="261" r:id="rId3"/>
    <p:sldId id="263" r:id="rId4"/>
    <p:sldId id="264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6C9F-C314-468E-A1AD-AB7BE77C1E4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46F1-C1F7-4B78-B742-D01B5F568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6C9F-C314-468E-A1AD-AB7BE77C1E4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46F1-C1F7-4B78-B742-D01B5F568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6C9F-C314-468E-A1AD-AB7BE77C1E4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46F1-C1F7-4B78-B742-D01B5F568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6C9F-C314-468E-A1AD-AB7BE77C1E4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46F1-C1F7-4B78-B742-D01B5F568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6C9F-C314-468E-A1AD-AB7BE77C1E4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46F1-C1F7-4B78-B742-D01B5F568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6C9F-C314-468E-A1AD-AB7BE77C1E4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46F1-C1F7-4B78-B742-D01B5F568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6C9F-C314-468E-A1AD-AB7BE77C1E4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46F1-C1F7-4B78-B742-D01B5F568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6C9F-C314-468E-A1AD-AB7BE77C1E4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46F1-C1F7-4B78-B742-D01B5F568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6C9F-C314-468E-A1AD-AB7BE77C1E4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46F1-C1F7-4B78-B742-D01B5F568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6C9F-C314-468E-A1AD-AB7BE77C1E4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46F1-C1F7-4B78-B742-D01B5F568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6C9F-C314-468E-A1AD-AB7BE77C1E4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F846F1-C1F7-4B78-B742-D01B5F5681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726C9F-C314-468E-A1AD-AB7BE77C1E4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F846F1-C1F7-4B78-B742-D01B5F56816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CS" sz="1000" dirty="0" smtClean="0">
                <a:latin typeface="Arial" pitchFamily="34" charset="0"/>
                <a:cs typeface="Arial" pitchFamily="34" charset="0"/>
              </a:rPr>
              <a:t>Government of Montenegro </a:t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Intellectual Property Office 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389120"/>
          </a:xfrm>
        </p:spPr>
        <p:txBody>
          <a:bodyPr/>
          <a:lstStyle/>
          <a:p>
            <a:pPr>
              <a:buNone/>
            </a:pPr>
            <a:endParaRPr lang="sr-Latn-C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Regional Conference on the Development of National IP Strategies</a:t>
            </a:r>
            <a:endParaRPr lang="sr-Latn-C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sr-Latn-CS" sz="28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sr-Latn-C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Sibiu, Romania, June 21 and 22, 2012</a:t>
            </a:r>
          </a:p>
          <a:p>
            <a:pPr>
              <a:buNone/>
            </a:pPr>
            <a:endParaRPr lang="sr-Latn-CS" sz="2800" dirty="0" smtClean="0">
              <a:latin typeface="Tahoma" pitchFamily="34" charset="0"/>
              <a:cs typeface="Tahoma" pitchFamily="34" charset="0"/>
            </a:endParaRPr>
          </a:p>
          <a:p>
            <a:pPr algn="r">
              <a:buNone/>
            </a:pPr>
            <a:r>
              <a:rPr lang="sr-Latn-C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Mujević Emina </a:t>
            </a:r>
            <a:endParaRPr lang="en-US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3" descr="Memorandum_Zavod za intsvoj"/>
          <p:cNvPicPr/>
          <p:nvPr/>
        </p:nvPicPr>
        <p:blipFill>
          <a:blip r:embed="rId2" cstate="print"/>
          <a:srcRect b="41460"/>
          <a:stretch>
            <a:fillRect/>
          </a:stretch>
        </p:blipFill>
        <p:spPr bwMode="auto">
          <a:xfrm>
            <a:off x="6705600" y="228600"/>
            <a:ext cx="2209800" cy="761999"/>
          </a:xfrm>
          <a:prstGeom prst="rect">
            <a:avLst/>
          </a:prstGeom>
          <a:blipFill dpi="0" rotWithShape="1">
            <a:blip r:embed="rId3"/>
            <a:srcRect b="41460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Government of Montenegro </a:t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Intellectual Property Office 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Latn-C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NATIONAL IP STRATEGY</a:t>
            </a:r>
          </a:p>
          <a:p>
            <a:pPr>
              <a:buClr>
                <a:schemeClr val="tx1"/>
              </a:buClr>
              <a:buFontTx/>
              <a:buNone/>
            </a:pPr>
            <a:endParaRPr lang="sr-Latn-CS" sz="16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sr-Latn-C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Existing status</a:t>
            </a:r>
          </a:p>
          <a:p>
            <a:pPr>
              <a:buClr>
                <a:schemeClr val="tx1"/>
              </a:buClr>
              <a:buNone/>
            </a:pPr>
            <a:endParaRPr lang="sr-Latn-CS" sz="16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buClr>
                <a:schemeClr val="tx1"/>
              </a:buClr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FACTORS AFFECTING THE </a:t>
            </a:r>
            <a:r>
              <a:rPr lang="sr-Latn-C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EXISTING STATUS:</a:t>
            </a:r>
          </a:p>
          <a:p>
            <a:pPr>
              <a:buClr>
                <a:schemeClr val="tx1"/>
              </a:buClr>
              <a:buNone/>
            </a:pPr>
            <a:endParaRPr lang="sr-Latn-CS" sz="16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342900" indent="-342900">
              <a:buClr>
                <a:schemeClr val="tx1"/>
              </a:buClr>
              <a:buAutoNum type="arabicPeriod"/>
            </a:pP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NATIONAL IP LAWS HARMONISED WITH THE EU LEGISLATION AND RATIFIED INTERNATIONAL TREATIES </a:t>
            </a:r>
          </a:p>
          <a:p>
            <a:pPr marL="342900" indent="-342900">
              <a:buClr>
                <a:schemeClr val="tx1"/>
              </a:buClr>
              <a:buAutoNum type="arabicPeriod"/>
            </a:pP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INSTITUTIONAL CAPABILITY</a:t>
            </a:r>
          </a:p>
          <a:p>
            <a:pPr marL="342900" indent="-342900">
              <a:buClr>
                <a:schemeClr val="tx1"/>
              </a:buClr>
              <a:buAutoNum type="arabicPeriod"/>
            </a:pP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USE AND PROTECTION OF IP RIGHTS IN MONTENEGRO </a:t>
            </a:r>
          </a:p>
          <a:p>
            <a:pPr algn="ctr">
              <a:buNone/>
            </a:pPr>
            <a:endParaRPr lang="sr-Latn-CS" sz="16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Memorandum_Zavod za intsvoj"/>
          <p:cNvPicPr/>
          <p:nvPr/>
        </p:nvPicPr>
        <p:blipFill>
          <a:blip r:embed="rId2" cstate="print"/>
          <a:srcRect b="41460"/>
          <a:stretch>
            <a:fillRect/>
          </a:stretch>
        </p:blipFill>
        <p:spPr bwMode="auto">
          <a:xfrm>
            <a:off x="6705600" y="228600"/>
            <a:ext cx="2209800" cy="761999"/>
          </a:xfrm>
          <a:prstGeom prst="rect">
            <a:avLst/>
          </a:prstGeom>
          <a:blipFill dpi="0" rotWithShape="1">
            <a:blip r:embed="rId3"/>
            <a:srcRect b="41460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Government of Montenegro </a:t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Intellectual Property Office 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sr-Latn-CS" sz="33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NATIONAL IP STRATEGY</a:t>
            </a:r>
          </a:p>
          <a:p>
            <a:pPr>
              <a:buFont typeface="Wingdings" pitchFamily="2" charset="2"/>
              <a:buChar char="Ø"/>
            </a:pPr>
            <a:r>
              <a:rPr lang="sr-Latn-CS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Existing status</a:t>
            </a:r>
          </a:p>
          <a:p>
            <a:pPr algn="ctr">
              <a:buNone/>
            </a:pPr>
            <a:endParaRPr lang="sr-Latn-CS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buClr>
                <a:schemeClr val="tx1"/>
              </a:buClr>
              <a:buFontTx/>
              <a:buNone/>
            </a:pPr>
            <a:r>
              <a:rPr lang="sr-Latn-C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NATIONAL REGULATION IN FORCE: </a:t>
            </a:r>
          </a:p>
          <a:p>
            <a:pPr>
              <a:buNone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- Law on Copyright and Related Rights ("Official Gazette" no. 37/11)</a:t>
            </a:r>
          </a:p>
          <a:p>
            <a:pPr>
              <a:buNone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- The Trademark Law ("Official Gazette" no. 72/10)</a:t>
            </a:r>
          </a:p>
          <a:p>
            <a:pPr>
              <a:buNone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- Patent Law ("Official Gazette" no. 66/08 and 40/10)</a:t>
            </a:r>
          </a:p>
          <a:p>
            <a:pPr>
              <a:buNone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- Law on Legal Protection of Industrial Designs ("Official Gazette" no. 80/10)</a:t>
            </a:r>
          </a:p>
          <a:p>
            <a:pPr>
              <a:buNone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- Law on Appellations of Origin ("Official Gazette" no. 48/2008)</a:t>
            </a:r>
          </a:p>
          <a:p>
            <a:pPr>
              <a:buNone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- Law on protection of topographies of semiconductor ("Official Gazette" no. 75/10)</a:t>
            </a:r>
          </a:p>
          <a:p>
            <a:pPr>
              <a:buNone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- Law on the implementation of regulations governing the protection of intellectual property rights ("Official Gazette of RM" no. 45/05 and "Official Gazette" no. 37/11)</a:t>
            </a:r>
          </a:p>
          <a:p>
            <a:pPr>
              <a:buNone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- Law on Optical Disks ("Official Gazette" no. 27/07 and 53/11)</a:t>
            </a:r>
          </a:p>
          <a:p>
            <a:pPr>
              <a:buNone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- Law on designations of origin, geographical indications and traditional specialties guaranteed designations of agricultural and food products ("Official Gazette" no. 18/11)</a:t>
            </a:r>
          </a:p>
          <a:p>
            <a:pPr>
              <a:buNone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- Law on Plant Variety Protection ("Official Gazette" no. 48/07 and 48/08),</a:t>
            </a:r>
          </a:p>
          <a:p>
            <a:pPr>
              <a:buNone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- Regulation on Customs with the goods for which there is reasonable suspicion that it infringes the intellectual property rights ("Official Gazette" no. 33/11).</a:t>
            </a:r>
          </a:p>
          <a:p>
            <a:pPr algn="ctr">
              <a:buNone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Latn-CS" sz="16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Memorandum_Zavod za intsvoj"/>
          <p:cNvPicPr/>
          <p:nvPr/>
        </p:nvPicPr>
        <p:blipFill>
          <a:blip r:embed="rId2" cstate="print"/>
          <a:srcRect b="41460"/>
          <a:stretch>
            <a:fillRect/>
          </a:stretch>
        </p:blipFill>
        <p:spPr bwMode="auto">
          <a:xfrm>
            <a:off x="6705600" y="228600"/>
            <a:ext cx="2209800" cy="761999"/>
          </a:xfrm>
          <a:prstGeom prst="rect">
            <a:avLst/>
          </a:prstGeom>
          <a:blipFill dpi="0" rotWithShape="1">
            <a:blip r:embed="rId3"/>
            <a:srcRect b="41460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  <p:pic>
        <p:nvPicPr>
          <p:cNvPr id="5" name="Picture 75" descr="MC900292574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2133600"/>
            <a:ext cx="17176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Government of Montenegro Intellectual Property Office 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sr-Latn-CS" sz="7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NATIONAL IP STRATEGY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sr-Latn-C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Existing status</a:t>
            </a:r>
          </a:p>
          <a:p>
            <a:pPr>
              <a:buClr>
                <a:schemeClr val="tx1"/>
              </a:buClr>
              <a:buFontTx/>
              <a:buNone/>
            </a:pPr>
            <a:endParaRPr lang="sr-Latn-CS" sz="16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buNone/>
            </a:pPr>
            <a:r>
              <a:rPr lang="sr-Latn-CS" sz="2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INTERNATIONAL REGULATION IN FORCE: </a:t>
            </a:r>
            <a:endParaRPr lang="en-US" sz="2000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- Convention Establishing the World Intellectual Property Organization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- Paris Convention for the Protection of Industrial Property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- Berne Convention for the Protection of Literary and Artistic Works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- Madrid Agreement for the Repression of False or Deceptive Indications of Source on Goods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- Madrid Agreement Concerning the International Registration of Marks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- Protocol to the Madrid Agreement Concerning the International Registration of Marks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- Hague Agreement Concerning the International Deposit of Industrial Designs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- Nice Agreement Concerning the International Classification of Goods and Services f</a:t>
            </a:r>
            <a:r>
              <a:rPr lang="sr-Latn-CS" sz="2800" dirty="0" smtClean="0">
                <a:latin typeface="Tahoma" pitchFamily="34" charset="0"/>
                <a:cs typeface="Tahoma" pitchFamily="34" charset="0"/>
              </a:rPr>
              <a:t>o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r the Registration of Marks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- Locarno Agreement Establishing an International Classification for Industrial Designs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- Lisbon Treaty on the Protection of Appellations of Origin and their International Registration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- Nairobi Treaty on the Protection of Olympic symbols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- Agreement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žigovnom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right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- WIPO Copyright Treaty</a:t>
            </a:r>
          </a:p>
          <a:p>
            <a:pPr>
              <a:buNone/>
            </a:pPr>
            <a:r>
              <a:rPr lang="sr-Latn-CS" sz="2800" dirty="0" smtClean="0">
                <a:latin typeface="Tahoma" pitchFamily="34" charset="0"/>
                <a:cs typeface="Tahoma" pitchFamily="34" charset="0"/>
              </a:rPr>
              <a:t>-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WIPO Performances and Phonograms Treaty</a:t>
            </a:r>
            <a:endParaRPr lang="sr-Latn-CS" sz="28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sr-Latn-CS" sz="2800" dirty="0" smtClean="0">
                <a:latin typeface="Tahoma" pitchFamily="34" charset="0"/>
                <a:cs typeface="Tahoma" pitchFamily="34" charset="0"/>
              </a:rPr>
              <a:t>-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Budapest Treaty on the International Recognition of the Deposit of Microorganisms for the Purposes of Patent Procedure</a:t>
            </a:r>
            <a:endParaRPr lang="sr-Latn-CS" sz="28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sr-Latn-CS" sz="2800" dirty="0" smtClean="0">
                <a:latin typeface="Tahoma" pitchFamily="34" charset="0"/>
                <a:cs typeface="Tahoma" pitchFamily="34" charset="0"/>
              </a:rPr>
              <a:t>- PCT Agreement </a:t>
            </a:r>
          </a:p>
          <a:p>
            <a:pPr>
              <a:buNone/>
            </a:pPr>
            <a:r>
              <a:rPr lang="sr-Latn-CS" sz="2800" dirty="0" smtClean="0">
                <a:latin typeface="Tahoma" pitchFamily="34" charset="0"/>
              </a:rPr>
              <a:t>- </a:t>
            </a:r>
            <a:r>
              <a:rPr lang="en-US" sz="2800" dirty="0" smtClean="0">
                <a:latin typeface="Tahoma" pitchFamily="34" charset="0"/>
              </a:rPr>
              <a:t>Geneva Act of the Hague Agreement Concerning the International Registration of Industrial Designs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</a:rPr>
              <a:t>- </a:t>
            </a:r>
            <a:r>
              <a:rPr lang="en-US" sz="2800" dirty="0" err="1" smtClean="0">
                <a:latin typeface="Tahoma" pitchFamily="34" charset="0"/>
              </a:rPr>
              <a:t>Stra</a:t>
            </a:r>
            <a:r>
              <a:rPr lang="sr-Latn-CS" sz="2800" dirty="0" smtClean="0">
                <a:latin typeface="Tahoma" pitchFamily="34" charset="0"/>
              </a:rPr>
              <a:t>sbourg</a:t>
            </a:r>
            <a:r>
              <a:rPr lang="en-US" sz="2800" dirty="0" smtClean="0">
                <a:latin typeface="Tahoma" pitchFamily="34" charset="0"/>
              </a:rPr>
              <a:t> Agreement Concerning the International Patent Classification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</a:rPr>
              <a:t>- Patent Law Treaty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</a:rPr>
              <a:t>- Vienna Agreement Establishing an International Classification of the Figurative Elements of Marks</a:t>
            </a:r>
            <a:endParaRPr lang="sr-Latn-CS" sz="2800" dirty="0" smtClean="0">
              <a:latin typeface="Tahoma" pitchFamily="34" charset="0"/>
            </a:endParaRPr>
          </a:p>
          <a:p>
            <a:pPr>
              <a:buFontTx/>
              <a:buChar char="-"/>
            </a:pPr>
            <a:endParaRPr lang="sr-Latn-CS" sz="2900" dirty="0" smtClean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3" descr="Memorandum_Zavod za intsvoj"/>
          <p:cNvPicPr/>
          <p:nvPr/>
        </p:nvPicPr>
        <p:blipFill>
          <a:blip r:embed="rId2" cstate="print"/>
          <a:srcRect b="41460"/>
          <a:stretch>
            <a:fillRect/>
          </a:stretch>
        </p:blipFill>
        <p:spPr bwMode="auto">
          <a:xfrm>
            <a:off x="6705600" y="228600"/>
            <a:ext cx="2209800" cy="761999"/>
          </a:xfrm>
          <a:prstGeom prst="rect">
            <a:avLst/>
          </a:prstGeom>
          <a:blipFill dpi="0" rotWithShape="1">
            <a:blip r:embed="rId3"/>
            <a:srcRect b="41460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  <p:pic>
        <p:nvPicPr>
          <p:cNvPr id="5" name="Picture 75" descr="MC900292574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1981200"/>
            <a:ext cx="17176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Government of Montenegro </a:t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Intellectual Property Office 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Latn-C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NATIONAL IP STRATEGY</a:t>
            </a:r>
          </a:p>
          <a:p>
            <a:pPr>
              <a:buClr>
                <a:schemeClr val="tx1"/>
              </a:buClr>
              <a:buFontTx/>
              <a:buNone/>
            </a:pPr>
            <a:endParaRPr lang="sr-Latn-CS" sz="16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sr-Latn-C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Existing status</a:t>
            </a:r>
            <a:endParaRPr lang="sr-Latn-CS" sz="1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342900" indent="-342900">
              <a:buClr>
                <a:schemeClr val="tx1"/>
              </a:buClr>
              <a:buNone/>
            </a:pPr>
            <a:endParaRPr lang="sr-Latn-CS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342900" indent="-342900">
              <a:buClr>
                <a:schemeClr val="tx1"/>
              </a:buClr>
              <a:buNone/>
            </a:pPr>
            <a:r>
              <a:rPr lang="sr-Latn-CS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THE MAIN INSTITUTIONS RESPONSIBLE FOR IP RELATED MATTERS: </a:t>
            </a:r>
          </a:p>
          <a:p>
            <a:pPr marL="342900" indent="-342900">
              <a:buClr>
                <a:schemeClr val="tx1"/>
              </a:buClr>
              <a:buNone/>
            </a:pPr>
            <a:endParaRPr lang="sr-Latn-CS" sz="1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342900" indent="-342900">
              <a:buClr>
                <a:schemeClr val="tx1"/>
              </a:buClr>
              <a:buFontTx/>
              <a:buChar char="-"/>
            </a:pPr>
            <a:r>
              <a:rPr lang="sr-Latn-CS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Ministry of Economy</a:t>
            </a:r>
          </a:p>
          <a:p>
            <a:pPr marL="342900" indent="-342900">
              <a:buClr>
                <a:schemeClr val="tx1"/>
              </a:buClr>
              <a:buFontTx/>
              <a:buChar char="-"/>
            </a:pPr>
            <a:r>
              <a:rPr lang="sr-Latn-CS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IPOM</a:t>
            </a:r>
          </a:p>
          <a:p>
            <a:pPr marL="342900" indent="-342900">
              <a:buClr>
                <a:schemeClr val="tx1"/>
              </a:buClr>
              <a:buFontTx/>
              <a:buChar char="-"/>
            </a:pPr>
            <a:r>
              <a:rPr lang="sr-Latn-CS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Custom Directorate</a:t>
            </a:r>
          </a:p>
          <a:p>
            <a:pPr marL="342900" indent="-342900">
              <a:buClr>
                <a:schemeClr val="tx1"/>
              </a:buClr>
              <a:buFontTx/>
              <a:buChar char="-"/>
            </a:pPr>
            <a:r>
              <a:rPr lang="sr-Latn-CS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Market Inspection</a:t>
            </a:r>
          </a:p>
          <a:p>
            <a:pPr marL="342900" indent="-342900">
              <a:buClr>
                <a:schemeClr val="tx1"/>
              </a:buClr>
              <a:buFontTx/>
              <a:buChar char="-"/>
            </a:pPr>
            <a:r>
              <a:rPr lang="sr-Latn-CS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Courts</a:t>
            </a:r>
          </a:p>
          <a:p>
            <a:pPr marL="342900" indent="-342900">
              <a:buClr>
                <a:schemeClr val="tx1"/>
              </a:buClr>
              <a:buFontTx/>
              <a:buChar char="-"/>
            </a:pPr>
            <a:r>
              <a:rPr lang="sr-Latn-CS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The Police</a:t>
            </a:r>
          </a:p>
          <a:p>
            <a:pPr marL="342900" indent="-342900">
              <a:buClr>
                <a:schemeClr val="tx1"/>
              </a:buClr>
              <a:buFontTx/>
              <a:buChar char="-"/>
            </a:pPr>
            <a:r>
              <a:rPr lang="sr-Latn-CS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Ministry of Education and Sports</a:t>
            </a:r>
          </a:p>
          <a:p>
            <a:pPr marL="342900" indent="-342900">
              <a:buClr>
                <a:schemeClr val="tx1"/>
              </a:buClr>
              <a:buFontTx/>
              <a:buChar char="-"/>
            </a:pPr>
            <a:r>
              <a:rPr lang="sr-Latn-CS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Ministry of Science</a:t>
            </a:r>
          </a:p>
          <a:p>
            <a:pPr marL="342900" indent="-342900">
              <a:buClr>
                <a:schemeClr val="tx1"/>
              </a:buClr>
              <a:buFontTx/>
              <a:buChar char="-"/>
            </a:pPr>
            <a:r>
              <a:rPr lang="sr-Latn-CS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Ministry of Culture</a:t>
            </a:r>
          </a:p>
          <a:p>
            <a:pPr marL="342900" indent="-342900">
              <a:buClr>
                <a:schemeClr val="tx1"/>
              </a:buClr>
              <a:buFontTx/>
              <a:buChar char="-"/>
            </a:pPr>
            <a:r>
              <a:rPr lang="sr-Latn-CS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Chamber of Commerce</a:t>
            </a:r>
          </a:p>
          <a:p>
            <a:pPr marL="342900" indent="-342900">
              <a:buClr>
                <a:schemeClr val="tx1"/>
              </a:buClr>
              <a:buFontTx/>
              <a:buChar char="-"/>
            </a:pPr>
            <a:r>
              <a:rPr lang="sr-Latn-CS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Collective Management od Copyright and Related Rights Societies </a:t>
            </a:r>
          </a:p>
          <a:p>
            <a:pPr marL="342900" indent="-342900">
              <a:buClr>
                <a:schemeClr val="tx1"/>
              </a:buClr>
              <a:buFontTx/>
              <a:buChar char="-"/>
            </a:pPr>
            <a:endParaRPr lang="sr-Latn-CS" sz="1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342900" indent="-342900">
              <a:buClr>
                <a:schemeClr val="tx1"/>
              </a:buClr>
              <a:buFontTx/>
              <a:buChar char="-"/>
            </a:pPr>
            <a:endParaRPr lang="sr-Latn-CS" sz="1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342900" indent="-342900">
              <a:buClr>
                <a:schemeClr val="tx1"/>
              </a:buClr>
              <a:buNone/>
            </a:pPr>
            <a:endParaRPr lang="sr-Latn-CS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sr-Latn-CS" sz="16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Memorandum_Zavod za intsvoj"/>
          <p:cNvPicPr/>
          <p:nvPr/>
        </p:nvPicPr>
        <p:blipFill>
          <a:blip r:embed="rId2" cstate="print"/>
          <a:srcRect b="41460"/>
          <a:stretch>
            <a:fillRect/>
          </a:stretch>
        </p:blipFill>
        <p:spPr bwMode="auto">
          <a:xfrm>
            <a:off x="6705600" y="228600"/>
            <a:ext cx="2209800" cy="761999"/>
          </a:xfrm>
          <a:prstGeom prst="rect">
            <a:avLst/>
          </a:prstGeom>
          <a:blipFill dpi="0" rotWithShape="1">
            <a:blip r:embed="rId3"/>
            <a:srcRect b="41460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5943600" y="2819400"/>
            <a:ext cx="2438400" cy="2128827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sr-Latn-CS" sz="1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TO INCREASE THE </a:t>
            </a:r>
          </a:p>
          <a:p>
            <a:pPr eaLnBrk="0" hangingPunct="0"/>
            <a:r>
              <a:rPr lang="sr-Latn-CS" sz="1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LEVEL</a:t>
            </a:r>
          </a:p>
          <a:p>
            <a:pPr eaLnBrk="0" hangingPunct="0"/>
            <a:r>
              <a:rPr lang="sr-Latn-CS" sz="1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OF  IP PROTECTION  </a:t>
            </a:r>
            <a:endParaRPr lang="sr-Latn-CS" sz="1200" b="1" i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Government of Montenegro </a:t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Intellectual Property Office 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Latn-C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NATIONAL IP STRATEGY</a:t>
            </a:r>
          </a:p>
          <a:p>
            <a:pPr>
              <a:buClr>
                <a:schemeClr val="tx1"/>
              </a:buClr>
              <a:buFontTx/>
              <a:buNone/>
            </a:pPr>
            <a:endParaRPr lang="sr-Latn-CS" sz="16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sr-Latn-C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Existing status</a:t>
            </a:r>
            <a:endParaRPr lang="sr-Latn-CS" sz="1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342900" indent="-342900">
              <a:buClr>
                <a:schemeClr val="tx1"/>
              </a:buClr>
              <a:buNone/>
            </a:pPr>
            <a:endParaRPr lang="sr-Latn-CS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342900" indent="-342900">
              <a:buClr>
                <a:schemeClr val="tx1"/>
              </a:buClr>
              <a:buNone/>
            </a:pPr>
            <a:r>
              <a:rPr lang="sr-Latn-CS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USE AND PROTECTION OF IP RIGHTS</a:t>
            </a:r>
          </a:p>
          <a:p>
            <a:pPr marL="342900" indent="-342900">
              <a:buClr>
                <a:schemeClr val="tx1"/>
              </a:buClr>
              <a:buNone/>
            </a:pPr>
            <a:endParaRPr lang="sr-Latn-CS" sz="1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342900" indent="-342900">
              <a:buClr>
                <a:schemeClr val="tx1"/>
              </a:buClr>
              <a:buNone/>
            </a:pPr>
            <a:r>
              <a:rPr lang="sr-Latn-CS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ESSENTIAL:</a:t>
            </a:r>
          </a:p>
          <a:p>
            <a:pPr marL="342900" indent="-342900">
              <a:buClr>
                <a:schemeClr val="tx1"/>
              </a:buClr>
              <a:buNone/>
            </a:pPr>
            <a:endParaRPr lang="sr-Latn-CS" sz="1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342900" indent="-342900">
              <a:buClr>
                <a:schemeClr val="tx1"/>
              </a:buClr>
              <a:buNone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COOPERATION </a:t>
            </a:r>
            <a:r>
              <a:rPr lang="sr-Latn-C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AMONG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 COMPETENT INSTITUTIONS</a:t>
            </a:r>
            <a:endParaRPr lang="sr-Latn-CS" sz="24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342900" indent="-342900">
              <a:buClr>
                <a:schemeClr val="tx1"/>
              </a:buClr>
              <a:buNone/>
            </a:pPr>
            <a:endParaRPr lang="sr-Latn-CS" sz="20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342900" indent="-342900">
              <a:buClr>
                <a:schemeClr val="tx1"/>
              </a:buClr>
              <a:buNone/>
            </a:pPr>
            <a:r>
              <a:rPr lang="sr-Latn-C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(National IP Strategy 2012-2015 includes the results achieved by the competent institutions)</a:t>
            </a:r>
          </a:p>
        </p:txBody>
      </p:sp>
      <p:pic>
        <p:nvPicPr>
          <p:cNvPr id="4" name="Picture 3" descr="Memorandum_Zavod za intsvoj"/>
          <p:cNvPicPr/>
          <p:nvPr/>
        </p:nvPicPr>
        <p:blipFill>
          <a:blip r:embed="rId2" cstate="print"/>
          <a:srcRect b="41460"/>
          <a:stretch>
            <a:fillRect/>
          </a:stretch>
        </p:blipFill>
        <p:spPr bwMode="auto">
          <a:xfrm>
            <a:off x="6705600" y="228600"/>
            <a:ext cx="2209800" cy="761999"/>
          </a:xfrm>
          <a:prstGeom prst="rect">
            <a:avLst/>
          </a:prstGeom>
          <a:blipFill dpi="0" rotWithShape="1">
            <a:blip r:embed="rId3"/>
            <a:srcRect b="41460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Government of Montenegro </a:t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Intellectual Property Office 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r-Latn-C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NATIONAL IP STRATEGY</a:t>
            </a:r>
          </a:p>
          <a:p>
            <a:pPr>
              <a:buFont typeface="Wingdings" pitchFamily="2" charset="2"/>
              <a:buChar char="Ø"/>
            </a:pPr>
            <a:r>
              <a:rPr lang="sr-Latn-C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Goals:</a:t>
            </a:r>
          </a:p>
          <a:p>
            <a:pPr>
              <a:buNone/>
            </a:pPr>
            <a:endParaRPr lang="sr-Latn-C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342900" indent="-342900" algn="just">
              <a:buAutoNum type="arabicPeriod"/>
            </a:pPr>
            <a:r>
              <a:rPr lang="sr-Latn-CS" sz="1600" dirty="0" smtClean="0">
                <a:latin typeface="Tahoma" pitchFamily="34" charset="0"/>
                <a:cs typeface="Tahoma" pitchFamily="34" charset="0"/>
              </a:rPr>
              <a:t>ADVANCED ENFORCEMENT OF IP RIGHTS</a:t>
            </a:r>
          </a:p>
          <a:p>
            <a:pPr marL="342900" indent="-342900" algn="just">
              <a:buAutoNum type="arabicPeriod"/>
            </a:pPr>
            <a:r>
              <a:rPr lang="en-GB" sz="1600" dirty="0" smtClean="0">
                <a:latin typeface="Tahoma" pitchFamily="34" charset="0"/>
                <a:cs typeface="Tahoma" pitchFamily="34" charset="0"/>
              </a:rPr>
              <a:t>INCREASING ECONOMIC GROWTH THROUGH EFFECTIVE USE OF INTELLECTUAL PROPERTY </a:t>
            </a:r>
            <a:endParaRPr lang="sr-Latn-CS" sz="1600" dirty="0" smtClean="0">
              <a:latin typeface="Tahoma" pitchFamily="34" charset="0"/>
              <a:cs typeface="Tahoma" pitchFamily="34" charset="0"/>
            </a:endParaRPr>
          </a:p>
          <a:p>
            <a:pPr marL="342900" indent="-342900" algn="just">
              <a:buAutoNum type="arabicPeriod"/>
            </a:pPr>
            <a:r>
              <a:rPr lang="en-GB" sz="1600" dirty="0" smtClean="0">
                <a:latin typeface="Tahoma" pitchFamily="34" charset="0"/>
                <a:cs typeface="Tahoma" pitchFamily="34" charset="0"/>
              </a:rPr>
              <a:t>IMPROVED METHODS OF ACQUIRING AND MANAGING IP</a:t>
            </a:r>
            <a:endParaRPr lang="sr-Latn-CS" sz="1600" dirty="0" smtClean="0">
              <a:latin typeface="Tahoma" pitchFamily="34" charset="0"/>
              <a:cs typeface="Tahoma" pitchFamily="34" charset="0"/>
            </a:endParaRPr>
          </a:p>
          <a:p>
            <a:pPr marL="342900" indent="-342900" algn="just">
              <a:buAutoNum type="arabicPeriod"/>
            </a:pPr>
            <a:r>
              <a:rPr lang="en-GB" sz="1600" dirty="0" smtClean="0">
                <a:latin typeface="Tahoma" pitchFamily="34" charset="0"/>
                <a:cs typeface="Tahoma" pitchFamily="34" charset="0"/>
              </a:rPr>
              <a:t>BETTER BUSINESS AND PUBLIC UNDERSTANDING OF THE USE AND VALUE OF IP, AND WHY IP ENFORCEMENT IS IMPORTANT</a:t>
            </a:r>
            <a:endParaRPr lang="sr-Latn-CS" sz="1600" dirty="0" smtClean="0">
              <a:latin typeface="Tahoma" pitchFamily="34" charset="0"/>
              <a:cs typeface="Tahoma" pitchFamily="34" charset="0"/>
            </a:endParaRPr>
          </a:p>
          <a:p>
            <a:pPr marL="342900" indent="-342900" algn="just">
              <a:buAutoNum type="arabicPeriod"/>
            </a:pPr>
            <a:r>
              <a:rPr lang="en-GB" sz="1600" dirty="0" smtClean="0">
                <a:latin typeface="Tahoma" pitchFamily="34" charset="0"/>
                <a:cs typeface="Tahoma" pitchFamily="34" charset="0"/>
              </a:rPr>
              <a:t>IMPROVING GOVERNMENT COMPETENCE AND MODERNISING SYSTEMS, SUCH AS WITHIN THE IP OFFICE, TO DELIVER THESE OBJECTIVES AND ADVISE GOVERNMENT ON IP ISSUES</a:t>
            </a:r>
            <a:endParaRPr lang="en-US" sz="16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sr-Latn-C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buNone/>
            </a:pPr>
            <a:endParaRPr lang="sr-Latn-C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pic>
        <p:nvPicPr>
          <p:cNvPr id="4" name="Picture 3" descr="Memorandum_Zavod za intsvoj"/>
          <p:cNvPicPr/>
          <p:nvPr/>
        </p:nvPicPr>
        <p:blipFill>
          <a:blip r:embed="rId2" cstate="print"/>
          <a:srcRect b="41460"/>
          <a:stretch>
            <a:fillRect/>
          </a:stretch>
        </p:blipFill>
        <p:spPr bwMode="auto">
          <a:xfrm>
            <a:off x="6705600" y="228600"/>
            <a:ext cx="2209800" cy="761999"/>
          </a:xfrm>
          <a:prstGeom prst="rect">
            <a:avLst/>
          </a:prstGeom>
          <a:blipFill dpi="0" rotWithShape="1">
            <a:blip r:embed="rId3"/>
            <a:srcRect b="41460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Government of Montenegro </a:t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Intellectual Property Office 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r-Latn-C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NATIONAL IP STRATEGY</a:t>
            </a:r>
          </a:p>
          <a:p>
            <a:pPr>
              <a:buFont typeface="Wingdings" pitchFamily="2" charset="2"/>
              <a:buChar char="Ø"/>
            </a:pPr>
            <a:r>
              <a:rPr lang="sr-Latn-C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Priorities:</a:t>
            </a:r>
          </a:p>
          <a:p>
            <a:pPr>
              <a:buNone/>
            </a:pPr>
            <a:endParaRPr lang="sr-Latn-C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342900" indent="-342900">
              <a:buAutoNum type="arabicPeriod"/>
            </a:pPr>
            <a:r>
              <a:rPr lang="sr-Latn-CS" sz="1600" dirty="0" smtClean="0">
                <a:latin typeface="Tahoma" pitchFamily="34" charset="0"/>
                <a:cs typeface="Tahoma" pitchFamily="34" charset="0"/>
              </a:rPr>
              <a:t>TO IMPROVE THE ENFORCEMENT OF IP AND TACKLE COUNTERFEITING AND PIRACY ACTIVITIES</a:t>
            </a:r>
          </a:p>
          <a:p>
            <a:pPr marL="342900" indent="-342900">
              <a:buAutoNum type="arabicPeriod"/>
            </a:pPr>
            <a:r>
              <a:rPr lang="sr-Latn-CS" sz="1600" dirty="0" smtClean="0">
                <a:latin typeface="Tahoma" pitchFamily="34" charset="0"/>
                <a:cs typeface="Tahoma" pitchFamily="34" charset="0"/>
              </a:rPr>
              <a:t>TO IMPROVE THE PROCESS OF ACQUIRING IP RIGHTS AND IN MANAGING THEM TO ENSURE BUSINESS CAN INCREASE MARKETS AND PROFITABILITY </a:t>
            </a:r>
          </a:p>
          <a:p>
            <a:pPr marL="342900" indent="-342900">
              <a:buAutoNum type="arabicPeriod"/>
            </a:pPr>
            <a:r>
              <a:rPr lang="sr-Latn-CS" sz="1600" dirty="0" smtClean="0">
                <a:latin typeface="Tahoma" pitchFamily="34" charset="0"/>
                <a:cs typeface="Tahoma" pitchFamily="34" charset="0"/>
              </a:rPr>
              <a:t>TO IMPROVE THAT THE PUBLICITY FUNDED RESEARCH CAN BE COMMERCIALISED EFFECTIVELY</a:t>
            </a:r>
          </a:p>
          <a:p>
            <a:pPr marL="342900" indent="-342900">
              <a:buAutoNum type="arabicPeriod"/>
            </a:pPr>
            <a:r>
              <a:rPr lang="sr-Latn-CS" sz="1600" dirty="0" smtClean="0">
                <a:latin typeface="Tahoma" pitchFamily="34" charset="0"/>
                <a:cs typeface="Tahoma" pitchFamily="34" charset="0"/>
              </a:rPr>
              <a:t>TO INCREASE THE UNDERSTANDING OF IP AS A TOOL FOR WEALTH CREATION</a:t>
            </a:r>
          </a:p>
          <a:p>
            <a:pPr marL="342900" indent="-342900">
              <a:buAutoNum type="arabicPeriod"/>
            </a:pPr>
            <a:r>
              <a:rPr lang="sr-Latn-CS" sz="1600" dirty="0" smtClean="0">
                <a:latin typeface="Tahoma" pitchFamily="34" charset="0"/>
                <a:cs typeface="Tahoma" pitchFamily="34" charset="0"/>
              </a:rPr>
              <a:t>TO INCREASE THE ECONOMIC GROWTH </a:t>
            </a:r>
          </a:p>
          <a:p>
            <a:pPr>
              <a:buNone/>
            </a:pPr>
            <a:endParaRPr lang="sr-Latn-C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buNone/>
            </a:pPr>
            <a:endParaRPr lang="sr-Latn-C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pic>
        <p:nvPicPr>
          <p:cNvPr id="4" name="Picture 3" descr="Memorandum_Zavod za intsvoj"/>
          <p:cNvPicPr/>
          <p:nvPr/>
        </p:nvPicPr>
        <p:blipFill>
          <a:blip r:embed="rId2" cstate="print"/>
          <a:srcRect b="41460"/>
          <a:stretch>
            <a:fillRect/>
          </a:stretch>
        </p:blipFill>
        <p:spPr bwMode="auto">
          <a:xfrm>
            <a:off x="6705600" y="228600"/>
            <a:ext cx="2209800" cy="761999"/>
          </a:xfrm>
          <a:prstGeom prst="rect">
            <a:avLst/>
          </a:prstGeom>
          <a:blipFill dpi="0" rotWithShape="1">
            <a:blip r:embed="rId3"/>
            <a:srcRect b="41460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Government of Montenegro </a:t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Intellectual Property Office 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r-Latn-C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NATIONAL IP STRATEGY</a:t>
            </a:r>
          </a:p>
          <a:p>
            <a:pPr>
              <a:buFont typeface="Wingdings" pitchFamily="2" charset="2"/>
              <a:buChar char="Ø"/>
            </a:pPr>
            <a:r>
              <a:rPr lang="sr-Latn-C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Objectives:</a:t>
            </a:r>
          </a:p>
          <a:p>
            <a:pPr>
              <a:buNone/>
            </a:pPr>
            <a:endParaRPr lang="sr-Latn-C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342900" indent="-342900">
              <a:buAutoNum type="arabicPeriod"/>
            </a:pPr>
            <a:r>
              <a:rPr lang="sr-Latn-CS" sz="1600" dirty="0" smtClean="0">
                <a:latin typeface="Tahoma" pitchFamily="34" charset="0"/>
                <a:cs typeface="Tahoma" pitchFamily="34" charset="0"/>
              </a:rPr>
              <a:t>CONSOLIDATION OF THE IP FRAMEWORK</a:t>
            </a:r>
          </a:p>
          <a:p>
            <a:pPr marL="342900" indent="-342900">
              <a:buAutoNum type="arabicPeriod"/>
            </a:pPr>
            <a:r>
              <a:rPr lang="sr-Latn-CS" sz="1600" dirty="0" smtClean="0">
                <a:latin typeface="Tahoma" pitchFamily="34" charset="0"/>
                <a:cs typeface="Tahoma" pitchFamily="34" charset="0"/>
              </a:rPr>
              <a:t>IMPROVING INSTITUTIONAL CAPABILITY</a:t>
            </a:r>
          </a:p>
          <a:p>
            <a:pPr marL="342900" indent="-342900">
              <a:buAutoNum type="arabicPeriod"/>
            </a:pPr>
            <a:r>
              <a:rPr lang="sr-Latn-CS" sz="1600" dirty="0" smtClean="0">
                <a:latin typeface="Tahoma" pitchFamily="34" charset="0"/>
                <a:cs typeface="Tahoma" pitchFamily="34" charset="0"/>
              </a:rPr>
              <a:t>MORE EFFECTIVE USE OF IP BY BUSINESS</a:t>
            </a:r>
          </a:p>
          <a:p>
            <a:pPr marL="342900" indent="-342900">
              <a:buAutoNum type="arabicPeriod"/>
            </a:pPr>
            <a:r>
              <a:rPr lang="sr-Latn-CS" sz="1600" dirty="0" smtClean="0">
                <a:latin typeface="Tahoma" pitchFamily="34" charset="0"/>
                <a:cs typeface="Tahoma" pitchFamily="34" charset="0"/>
              </a:rPr>
              <a:t>PROMOTION OF INNOVATION</a:t>
            </a:r>
          </a:p>
          <a:p>
            <a:pPr marL="342900" indent="-342900">
              <a:buAutoNum type="arabicPeriod"/>
            </a:pPr>
            <a:r>
              <a:rPr lang="sr-Latn-CS" sz="1600" dirty="0" smtClean="0">
                <a:latin typeface="Tahoma" pitchFamily="34" charset="0"/>
                <a:cs typeface="Tahoma" pitchFamily="34" charset="0"/>
              </a:rPr>
              <a:t>PROMOTING IP CULTURE IN SOCIETY</a:t>
            </a:r>
          </a:p>
          <a:p>
            <a:pPr>
              <a:buNone/>
            </a:pPr>
            <a:endParaRPr lang="sr-Latn-C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buNone/>
            </a:pPr>
            <a:endParaRPr lang="sr-Latn-C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pic>
        <p:nvPicPr>
          <p:cNvPr id="4" name="Picture 3" descr="Memorandum_Zavod za intsvoj"/>
          <p:cNvPicPr/>
          <p:nvPr/>
        </p:nvPicPr>
        <p:blipFill>
          <a:blip r:embed="rId2" cstate="print"/>
          <a:srcRect b="41460"/>
          <a:stretch>
            <a:fillRect/>
          </a:stretch>
        </p:blipFill>
        <p:spPr bwMode="auto">
          <a:xfrm>
            <a:off x="6705600" y="228600"/>
            <a:ext cx="2209800" cy="761999"/>
          </a:xfrm>
          <a:prstGeom prst="rect">
            <a:avLst/>
          </a:prstGeom>
          <a:blipFill dpi="0" rotWithShape="1">
            <a:blip r:embed="rId3"/>
            <a:srcRect b="41460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Government of Montenegro </a:t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Intellectual Property Office 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r-Latn-C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NATIONAL IP STRATEGY</a:t>
            </a:r>
          </a:p>
          <a:p>
            <a:pPr>
              <a:buFont typeface="Wingdings" pitchFamily="2" charset="2"/>
              <a:buChar char="Ø"/>
            </a:pPr>
            <a:r>
              <a:rPr lang="sr-Latn-C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Challanges</a:t>
            </a:r>
          </a:p>
          <a:p>
            <a:pPr algn="just">
              <a:buFont typeface="Wingdings" pitchFamily="2" charset="2"/>
              <a:buChar char="§"/>
            </a:pPr>
            <a:r>
              <a:rPr lang="en-GB" sz="1600" dirty="0" smtClean="0">
                <a:latin typeface="Tahoma" pitchFamily="34" charset="0"/>
                <a:cs typeface="Tahoma" pitchFamily="34" charset="0"/>
              </a:rPr>
              <a:t>The current IT infrastructure within the IP Office s not fully capable of supporting the objectives of the strategy</a:t>
            </a:r>
            <a:endParaRPr lang="sr-Latn-CS" sz="1600" dirty="0" smtClean="0">
              <a:latin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GB" sz="1600" dirty="0" smtClean="0">
                <a:latin typeface="Tahoma" pitchFamily="34" charset="0"/>
                <a:cs typeface="Tahoma" pitchFamily="34" charset="0"/>
              </a:rPr>
              <a:t>Business community has little knowledge of how to use IP to improved profitability and </a:t>
            </a:r>
            <a:r>
              <a:rPr lang="en-GB" sz="1600" dirty="0" err="1" smtClean="0">
                <a:latin typeface="Tahoma" pitchFamily="34" charset="0"/>
                <a:cs typeface="Tahoma" pitchFamily="34" charset="0"/>
              </a:rPr>
              <a:t>growt</a:t>
            </a:r>
            <a:r>
              <a:rPr lang="sr-Latn-CS" sz="1600" dirty="0" smtClean="0">
                <a:latin typeface="Tahoma" pitchFamily="34" charset="0"/>
                <a:cs typeface="Tahoma" pitchFamily="34" charset="0"/>
              </a:rPr>
              <a:t>h</a:t>
            </a:r>
          </a:p>
          <a:p>
            <a:pPr algn="just">
              <a:buFont typeface="Wingdings" pitchFamily="2" charset="2"/>
              <a:buChar char="§"/>
            </a:pPr>
            <a:r>
              <a:rPr lang="en-GB" sz="1600" dirty="0" smtClean="0">
                <a:latin typeface="Tahoma" pitchFamily="34" charset="0"/>
                <a:cs typeface="Tahoma" pitchFamily="34" charset="0"/>
              </a:rPr>
              <a:t>The enforcement infrastructure is currently unable to curtail counterfeiting and piracy activities effectively</a:t>
            </a:r>
            <a:endParaRPr lang="sr-Latn-CS" sz="1600" dirty="0" smtClean="0">
              <a:latin typeface="Tahoma" pitchFamily="34" charset="0"/>
              <a:cs typeface="Tahoma" pitchFamily="34" charset="0"/>
            </a:endParaRPr>
          </a:p>
          <a:p>
            <a:pPr algn="just">
              <a:buNone/>
            </a:pPr>
            <a:endParaRPr lang="sr-Latn-CS" sz="16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C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Opportunities</a:t>
            </a:r>
            <a:endParaRPr lang="sr-Latn-CS" sz="1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1600" dirty="0" smtClean="0">
                <a:latin typeface="Tahoma" pitchFamily="34" charset="0"/>
                <a:cs typeface="Tahoma" pitchFamily="34" charset="0"/>
              </a:rPr>
              <a:t>The legislation on and related issues IP has recently been updated, but needs some amendment to fit the full requirements of Montenegrin legal form and requirements</a:t>
            </a:r>
            <a:endParaRPr lang="sr-Latn-CS" sz="16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sr-Latn-CS" sz="16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1600" dirty="0" smtClean="0">
                <a:latin typeface="Tahoma" pitchFamily="34" charset="0"/>
                <a:cs typeface="Tahoma" pitchFamily="34" charset="0"/>
              </a:rPr>
              <a:t>The experience gained in relation to the EU programme means that there is a core of specialists familiar with the issues addressed by the strategy</a:t>
            </a:r>
            <a:endParaRPr lang="sr-Latn-CS" sz="1600" dirty="0" smtClean="0">
              <a:latin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sr-Latn-CS" sz="16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sr-Latn-C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pic>
        <p:nvPicPr>
          <p:cNvPr id="4" name="Picture 3" descr="Memorandum_Zavod za intsvoj"/>
          <p:cNvPicPr/>
          <p:nvPr/>
        </p:nvPicPr>
        <p:blipFill>
          <a:blip r:embed="rId2" cstate="print"/>
          <a:srcRect b="41460"/>
          <a:stretch>
            <a:fillRect/>
          </a:stretch>
        </p:blipFill>
        <p:spPr bwMode="auto">
          <a:xfrm>
            <a:off x="6705600" y="228600"/>
            <a:ext cx="2209800" cy="761999"/>
          </a:xfrm>
          <a:prstGeom prst="rect">
            <a:avLst/>
          </a:prstGeom>
          <a:blipFill dpi="0" rotWithShape="1">
            <a:blip r:embed="rId3"/>
            <a:srcRect b="41460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Government of Montenegro </a:t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Intellectual Property Office 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r-Latn-C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NATIONAL IP STRATEGY</a:t>
            </a:r>
          </a:p>
          <a:p>
            <a:pPr>
              <a:buFont typeface="Wingdings" pitchFamily="2" charset="2"/>
              <a:buChar char="Ø"/>
            </a:pPr>
            <a:r>
              <a:rPr lang="sr-Latn-C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Process and Structure</a:t>
            </a:r>
          </a:p>
          <a:p>
            <a:pPr>
              <a:buNone/>
            </a:pPr>
            <a:endParaRPr lang="sr-Latn-C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  <a:p>
            <a:pPr>
              <a:buNone/>
            </a:pPr>
            <a:r>
              <a:rPr lang="sr-Latn-C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Working Group of various Government representatives</a:t>
            </a:r>
          </a:p>
          <a:p>
            <a:pPr>
              <a:buFontTx/>
              <a:buChar char="-"/>
            </a:pPr>
            <a:r>
              <a:rPr lang="sr-Latn-C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Ministry of Economy</a:t>
            </a:r>
          </a:p>
          <a:p>
            <a:pPr>
              <a:buFontTx/>
              <a:buChar char="-"/>
            </a:pPr>
            <a:r>
              <a:rPr lang="sr-Latn-C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IPOM</a:t>
            </a:r>
          </a:p>
          <a:p>
            <a:pPr>
              <a:buFontTx/>
              <a:buChar char="-"/>
            </a:pPr>
            <a:r>
              <a:rPr lang="sr-Latn-C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Custom Directorate</a:t>
            </a:r>
          </a:p>
          <a:p>
            <a:pPr>
              <a:buFontTx/>
              <a:buChar char="-"/>
            </a:pPr>
            <a:r>
              <a:rPr lang="sr-Latn-C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Market Inspection</a:t>
            </a:r>
          </a:p>
          <a:p>
            <a:pPr>
              <a:buFontTx/>
              <a:buChar char="-"/>
            </a:pPr>
            <a:r>
              <a:rPr lang="sr-Latn-C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Commercial Court</a:t>
            </a:r>
          </a:p>
          <a:p>
            <a:pPr>
              <a:buFontTx/>
              <a:buChar char="-"/>
            </a:pPr>
            <a:r>
              <a:rPr lang="sr-Latn-C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Ministry of Education and Sports</a:t>
            </a:r>
          </a:p>
          <a:p>
            <a:pPr>
              <a:buFontTx/>
              <a:buChar char="-"/>
            </a:pPr>
            <a:r>
              <a:rPr lang="sr-Latn-C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Ministry of Science</a:t>
            </a:r>
          </a:p>
          <a:p>
            <a:pPr>
              <a:buFontTx/>
              <a:buChar char="-"/>
            </a:pPr>
            <a:r>
              <a:rPr lang="sr-Latn-C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Ministry of Agriculture </a:t>
            </a:r>
          </a:p>
          <a:p>
            <a:pPr>
              <a:buFontTx/>
              <a:buChar char="-"/>
            </a:pPr>
            <a:r>
              <a:rPr lang="sr-Latn-C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Ministry of Culture</a:t>
            </a:r>
          </a:p>
          <a:p>
            <a:pPr>
              <a:buFontTx/>
              <a:buChar char="-"/>
            </a:pPr>
            <a:r>
              <a:rPr lang="sr-Latn-C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The Police</a:t>
            </a:r>
          </a:p>
          <a:p>
            <a:pPr>
              <a:buNone/>
            </a:pPr>
            <a:r>
              <a:rPr lang="sr-Latn-CS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IPOM TO COORDINATE AND MANAGE THE WORKING GROUP</a:t>
            </a:r>
          </a:p>
        </p:txBody>
      </p:sp>
      <p:pic>
        <p:nvPicPr>
          <p:cNvPr id="4" name="Picture 3" descr="Memorandum_Zavod za intsvoj"/>
          <p:cNvPicPr/>
          <p:nvPr/>
        </p:nvPicPr>
        <p:blipFill>
          <a:blip r:embed="rId2" cstate="print"/>
          <a:srcRect b="41460"/>
          <a:stretch>
            <a:fillRect/>
          </a:stretch>
        </p:blipFill>
        <p:spPr bwMode="auto">
          <a:xfrm>
            <a:off x="6705600" y="228600"/>
            <a:ext cx="2209800" cy="761999"/>
          </a:xfrm>
          <a:prstGeom prst="rect">
            <a:avLst/>
          </a:prstGeom>
          <a:blipFill dpi="0" rotWithShape="1">
            <a:blip r:embed="rId3"/>
            <a:srcRect b="41460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Government of Montenegro </a:t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Intellectual Property Office 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Latn-C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MONTENEGRO</a:t>
            </a:r>
          </a:p>
          <a:p>
            <a:pPr>
              <a:buNone/>
            </a:pPr>
            <a:endParaRPr lang="sr-Latn-CS" sz="18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sr-Latn-CS" sz="1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CS" sz="2000" dirty="0" smtClean="0">
                <a:latin typeface="Tahoma" pitchFamily="34" charset="0"/>
                <a:cs typeface="Tahoma" pitchFamily="34" charset="0"/>
              </a:rPr>
              <a:t>Candidate for the EU Accession</a:t>
            </a:r>
          </a:p>
          <a:p>
            <a:pPr>
              <a:buNone/>
            </a:pPr>
            <a:endParaRPr lang="sr-Latn-CS" sz="20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CS" sz="2000" dirty="0" smtClean="0">
                <a:latin typeface="Tahoma" pitchFamily="34" charset="0"/>
                <a:cs typeface="Tahoma" pitchFamily="34" charset="0"/>
              </a:rPr>
              <a:t>E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xpected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date for the opening of negotiations is the end of June 2012</a:t>
            </a:r>
            <a:endParaRPr lang="sr-Latn-CS" sz="20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sr-Latn-CS" sz="20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CS" sz="2000" dirty="0" smtClean="0">
                <a:latin typeface="Tahoma" pitchFamily="34" charset="0"/>
                <a:cs typeface="Tahoma" pitchFamily="34" charset="0"/>
              </a:rPr>
              <a:t>G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overnment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has recognized the </a:t>
            </a:r>
            <a:r>
              <a:rPr lang="sr-Latn-CS" sz="2000" dirty="0" smtClean="0">
                <a:latin typeface="Tahoma" pitchFamily="34" charset="0"/>
                <a:cs typeface="Tahoma" pitchFamily="34" charset="0"/>
              </a:rPr>
              <a:t>IP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rights as one of the priorities in the </a:t>
            </a:r>
            <a:r>
              <a:rPr lang="sr-Latn-CS" sz="2000" dirty="0" smtClean="0">
                <a:latin typeface="Tahoma" pitchFamily="34" charset="0"/>
                <a:cs typeface="Tahoma" pitchFamily="34" charset="0"/>
              </a:rPr>
              <a:t>A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ccession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Process</a:t>
            </a:r>
            <a:endParaRPr lang="sr-Latn-CS" sz="2000" dirty="0" smtClean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3" descr="Memorandum_Zavod za intsvoj"/>
          <p:cNvPicPr/>
          <p:nvPr/>
        </p:nvPicPr>
        <p:blipFill>
          <a:blip r:embed="rId2" cstate="print"/>
          <a:srcRect b="41460"/>
          <a:stretch>
            <a:fillRect/>
          </a:stretch>
        </p:blipFill>
        <p:spPr bwMode="auto">
          <a:xfrm>
            <a:off x="6705600" y="228600"/>
            <a:ext cx="2209800" cy="761999"/>
          </a:xfrm>
          <a:prstGeom prst="rect">
            <a:avLst/>
          </a:prstGeom>
          <a:blipFill dpi="0" rotWithShape="1">
            <a:blip r:embed="rId3"/>
            <a:srcRect b="41460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Government of Montenegro </a:t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Intellectual Property Office 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r-Latn-C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NATIONAL IP STRATEGY</a:t>
            </a:r>
          </a:p>
          <a:p>
            <a:pPr>
              <a:buFont typeface="Wingdings" pitchFamily="2" charset="2"/>
              <a:buChar char="Ø"/>
            </a:pPr>
            <a:r>
              <a:rPr lang="sr-Latn-C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Process and Structure</a:t>
            </a:r>
          </a:p>
          <a:p>
            <a:pPr>
              <a:buNone/>
            </a:pPr>
            <a:endParaRPr lang="sr-Latn-C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  <a:p>
            <a:pPr>
              <a:buNone/>
            </a:pPr>
            <a:r>
              <a:rPr lang="sr-Latn-C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ACTION PLAN</a:t>
            </a:r>
          </a:p>
          <a:p>
            <a:pPr>
              <a:buFont typeface="Wingdings" pitchFamily="2" charset="2"/>
              <a:buChar char="§"/>
            </a:pPr>
            <a:r>
              <a:rPr lang="sr-Latn-C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Consolidation of IP and Enforcement Framework</a:t>
            </a:r>
          </a:p>
          <a:p>
            <a:pPr>
              <a:buFont typeface="Wingdings" pitchFamily="2" charset="2"/>
              <a:buChar char="§"/>
            </a:pPr>
            <a:r>
              <a:rPr lang="sr-Latn-C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Improving Institutional Capabilities</a:t>
            </a:r>
          </a:p>
          <a:p>
            <a:pPr>
              <a:buFont typeface="Wingdings" pitchFamily="2" charset="2"/>
              <a:buChar char="§"/>
            </a:pPr>
            <a:r>
              <a:rPr lang="sr-Latn-C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Increasing Business use of IP</a:t>
            </a:r>
          </a:p>
          <a:p>
            <a:pPr>
              <a:buFont typeface="Wingdings" pitchFamily="2" charset="2"/>
              <a:buChar char="§"/>
            </a:pPr>
            <a:r>
              <a:rPr lang="sr-Latn-C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Promotion of Innovation</a:t>
            </a:r>
          </a:p>
          <a:p>
            <a:pPr>
              <a:buFont typeface="Wingdings" pitchFamily="2" charset="2"/>
              <a:buChar char="§"/>
            </a:pPr>
            <a:r>
              <a:rPr lang="sr-Latn-C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Supporting Growth of Copyright-based industries</a:t>
            </a:r>
          </a:p>
          <a:p>
            <a:pPr>
              <a:buFont typeface="Wingdings" pitchFamily="2" charset="2"/>
              <a:buChar char="§"/>
            </a:pPr>
            <a:r>
              <a:rPr lang="sr-Latn-C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Promoting wider understanding of impact of IP </a:t>
            </a:r>
          </a:p>
        </p:txBody>
      </p:sp>
      <p:pic>
        <p:nvPicPr>
          <p:cNvPr id="4" name="Picture 3" descr="Memorandum_Zavod za intsvoj"/>
          <p:cNvPicPr/>
          <p:nvPr/>
        </p:nvPicPr>
        <p:blipFill>
          <a:blip r:embed="rId2" cstate="print"/>
          <a:srcRect b="41460"/>
          <a:stretch>
            <a:fillRect/>
          </a:stretch>
        </p:blipFill>
        <p:spPr bwMode="auto">
          <a:xfrm>
            <a:off x="6705600" y="228600"/>
            <a:ext cx="2209800" cy="761999"/>
          </a:xfrm>
          <a:prstGeom prst="rect">
            <a:avLst/>
          </a:prstGeom>
          <a:blipFill dpi="0" rotWithShape="1">
            <a:blip r:embed="rId3"/>
            <a:srcRect b="41460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Government of Montenegro </a:t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Intellectual Property Office 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sr-Latn-CS" sz="3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  <a:p>
            <a:pPr algn="ctr">
              <a:buNone/>
            </a:pPr>
            <a:endParaRPr lang="sr-Latn-CS" sz="3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  <a:p>
            <a:pPr algn="ctr">
              <a:buNone/>
            </a:pPr>
            <a:endParaRPr lang="sr-Latn-CS" sz="3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  <a:p>
            <a:pPr algn="ctr">
              <a:buNone/>
            </a:pPr>
            <a:r>
              <a:rPr lang="sr-Latn-CS" sz="33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THANK YOU!</a:t>
            </a:r>
          </a:p>
        </p:txBody>
      </p:sp>
      <p:pic>
        <p:nvPicPr>
          <p:cNvPr id="4" name="Picture 3" descr="Memorandum_Zavod za intsvoj"/>
          <p:cNvPicPr/>
          <p:nvPr/>
        </p:nvPicPr>
        <p:blipFill>
          <a:blip r:embed="rId2" cstate="print"/>
          <a:srcRect b="41460"/>
          <a:stretch>
            <a:fillRect/>
          </a:stretch>
        </p:blipFill>
        <p:spPr bwMode="auto">
          <a:xfrm>
            <a:off x="6705600" y="228600"/>
            <a:ext cx="2209800" cy="761999"/>
          </a:xfrm>
          <a:prstGeom prst="rect">
            <a:avLst/>
          </a:prstGeom>
          <a:blipFill dpi="0" rotWithShape="1">
            <a:blip r:embed="rId3"/>
            <a:srcRect b="41460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Government of Montenegro </a:t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Intellectual Property Office 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sr-Latn-CS" sz="30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None/>
            </a:pPr>
            <a:r>
              <a:rPr lang="sr-Latn-C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IPOM HISTORY AND LEGISLATION </a:t>
            </a:r>
          </a:p>
          <a:p>
            <a:pPr>
              <a:lnSpc>
                <a:spcPct val="80000"/>
              </a:lnSpc>
              <a:buClr>
                <a:schemeClr val="tx1"/>
              </a:buClr>
              <a:buNone/>
            </a:pPr>
            <a:endParaRPr lang="sr-Latn-C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sr-Latn-CS" sz="1900" dirty="0" smtClean="0">
                <a:latin typeface="Tahoma" pitchFamily="34" charset="0"/>
                <a:cs typeface="Tahoma" pitchFamily="34" charset="0"/>
              </a:rPr>
              <a:t>Proclamation of indenpendence of Montenegro </a:t>
            </a:r>
          </a:p>
          <a:p>
            <a:pPr algn="just">
              <a:lnSpc>
                <a:spcPct val="80000"/>
              </a:lnSpc>
              <a:buClr>
                <a:srgbClr val="000099"/>
              </a:buClr>
              <a:buFont typeface="Wingdings" pitchFamily="2" charset="2"/>
              <a:buChar char="§"/>
            </a:pPr>
            <a:endParaRPr lang="sr-Latn-CS" sz="1900" dirty="0" smtClean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sr-Latn-CS" sz="1900" dirty="0" smtClean="0">
                <a:latin typeface="Tahoma" pitchFamily="34" charset="0"/>
                <a:cs typeface="Tahoma" pitchFamily="34" charset="0"/>
              </a:rPr>
              <a:t>28 May 2008  </a:t>
            </a:r>
          </a:p>
          <a:p>
            <a:pPr algn="just">
              <a:lnSpc>
                <a:spcPct val="80000"/>
              </a:lnSpc>
              <a:buClr>
                <a:srgbClr val="000099"/>
              </a:buClr>
              <a:buFontTx/>
              <a:buNone/>
            </a:pPr>
            <a:r>
              <a:rPr lang="sr-Latn-CS" sz="1900" dirty="0" smtClean="0">
                <a:latin typeface="Tahoma" pitchFamily="34" charset="0"/>
                <a:cs typeface="Tahoma" pitchFamily="34" charset="0"/>
              </a:rPr>
              <a:t>    the date when IPOM started officially</a:t>
            </a:r>
          </a:p>
          <a:p>
            <a:pPr algn="just">
              <a:lnSpc>
                <a:spcPct val="80000"/>
              </a:lnSpc>
              <a:buClr>
                <a:srgbClr val="000099"/>
              </a:buClr>
              <a:buFontTx/>
              <a:buNone/>
            </a:pPr>
            <a:r>
              <a:rPr lang="sr-Latn-CS" sz="1900" dirty="0" smtClean="0">
                <a:latin typeface="Tahoma" pitchFamily="34" charset="0"/>
                <a:cs typeface="Tahoma" pitchFamily="34" charset="0"/>
              </a:rPr>
              <a:t>     - Official Gazette of Montenegro, No. 30/2008 </a:t>
            </a:r>
          </a:p>
          <a:p>
            <a:pPr algn="just">
              <a:lnSpc>
                <a:spcPct val="80000"/>
              </a:lnSpc>
              <a:buClr>
                <a:srgbClr val="000099"/>
              </a:buClr>
              <a:buFont typeface="Wingdings" pitchFamily="2" charset="2"/>
              <a:buChar char="§"/>
            </a:pPr>
            <a:endParaRPr lang="sr-Latn-CS" sz="1900" dirty="0" smtClean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sr-Latn-CS" sz="1900" dirty="0" smtClean="0">
                <a:latin typeface="Tahoma" pitchFamily="34" charset="0"/>
                <a:cs typeface="Tahoma" pitchFamily="34" charset="0"/>
              </a:rPr>
              <a:t>Independent body within Montenegrin public</a:t>
            </a:r>
          </a:p>
          <a:p>
            <a:pPr algn="just">
              <a:lnSpc>
                <a:spcPct val="80000"/>
              </a:lnSpc>
              <a:buClr>
                <a:srgbClr val="000099"/>
              </a:buClr>
              <a:buFontTx/>
              <a:buNone/>
            </a:pPr>
            <a:r>
              <a:rPr lang="sr-Latn-CS" sz="1900" dirty="0" smtClean="0">
                <a:latin typeface="Tahoma" pitchFamily="34" charset="0"/>
                <a:cs typeface="Tahoma" pitchFamily="34" charset="0"/>
              </a:rPr>
              <a:t>     administration, dealing with registration of </a:t>
            </a:r>
          </a:p>
          <a:p>
            <a:pPr algn="just">
              <a:lnSpc>
                <a:spcPct val="80000"/>
              </a:lnSpc>
              <a:buClr>
                <a:srgbClr val="000099"/>
              </a:buClr>
              <a:buFontTx/>
              <a:buNone/>
            </a:pPr>
            <a:r>
              <a:rPr lang="sr-Latn-CS" sz="1900" dirty="0" smtClean="0">
                <a:latin typeface="Tahoma" pitchFamily="34" charset="0"/>
                <a:cs typeface="Tahoma" pitchFamily="34" charset="0"/>
              </a:rPr>
              <a:t>     industrial property rights and</a:t>
            </a:r>
          </a:p>
          <a:p>
            <a:pPr algn="just">
              <a:lnSpc>
                <a:spcPct val="80000"/>
              </a:lnSpc>
              <a:buClr>
                <a:srgbClr val="000099"/>
              </a:buClr>
              <a:buFontTx/>
              <a:buNone/>
            </a:pPr>
            <a:r>
              <a:rPr lang="sr-Latn-CS" sz="1900" dirty="0" smtClean="0">
                <a:latin typeface="Tahoma" pitchFamily="34" charset="0"/>
                <a:cs typeface="Tahoma" pitchFamily="34" charset="0"/>
              </a:rPr>
              <a:t>     depositing copyright and related rights</a:t>
            </a:r>
          </a:p>
          <a:p>
            <a:pPr algn="just">
              <a:lnSpc>
                <a:spcPct val="80000"/>
              </a:lnSpc>
              <a:buClr>
                <a:srgbClr val="000099"/>
              </a:buClr>
              <a:buFontTx/>
              <a:buNone/>
            </a:pPr>
            <a:r>
              <a:rPr lang="sr-Latn-CS" sz="1900" dirty="0" smtClean="0">
                <a:latin typeface="Tahoma" pitchFamily="34" charset="0"/>
                <a:cs typeface="Tahoma" pitchFamily="34" charset="0"/>
              </a:rPr>
              <a:t>     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sr-Latn-CS" sz="1900" dirty="0" smtClean="0">
                <a:latin typeface="Tahoma" pitchFamily="34" charset="0"/>
                <a:cs typeface="Tahoma" pitchFamily="34" charset="0"/>
              </a:rPr>
              <a:t>IPOM work is supervised by the Ministry </a:t>
            </a:r>
          </a:p>
          <a:p>
            <a:pPr algn="just">
              <a:lnSpc>
                <a:spcPct val="80000"/>
              </a:lnSpc>
              <a:buClr>
                <a:srgbClr val="000099"/>
              </a:buClr>
              <a:buFontTx/>
              <a:buNone/>
            </a:pPr>
            <a:r>
              <a:rPr lang="sr-Latn-CS" sz="1900" dirty="0" smtClean="0">
                <a:latin typeface="Tahoma" pitchFamily="34" charset="0"/>
                <a:cs typeface="Tahoma" pitchFamily="34" charset="0"/>
              </a:rPr>
              <a:t>     of Economy of Montenegro</a:t>
            </a:r>
          </a:p>
          <a:p>
            <a:pPr>
              <a:buNone/>
            </a:pPr>
            <a:endParaRPr lang="sr-Latn-CS" sz="1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Memorandum_Zavod za intsvoj"/>
          <p:cNvPicPr/>
          <p:nvPr/>
        </p:nvPicPr>
        <p:blipFill>
          <a:blip r:embed="rId2" cstate="print"/>
          <a:srcRect b="41460"/>
          <a:stretch>
            <a:fillRect/>
          </a:stretch>
        </p:blipFill>
        <p:spPr bwMode="auto">
          <a:xfrm>
            <a:off x="6705600" y="228600"/>
            <a:ext cx="2209800" cy="761999"/>
          </a:xfrm>
          <a:prstGeom prst="rect">
            <a:avLst/>
          </a:prstGeom>
          <a:blipFill dpi="0" rotWithShape="1">
            <a:blip r:embed="rId3"/>
            <a:srcRect b="41460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6629400" y="2667000"/>
            <a:ext cx="1657350" cy="1524000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sr-Latn-C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3. JUN</a:t>
            </a:r>
          </a:p>
          <a:p>
            <a:pPr eaLnBrk="0" hangingPunct="0"/>
            <a:r>
              <a:rPr lang="sr-Latn-C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2006.</a:t>
            </a:r>
            <a:endParaRPr lang="sr-Latn-CS" sz="20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Government of Montenegro </a:t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Intellectual Property Office 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Latn-C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IPOM HISTORY AND LEGISLATION</a:t>
            </a:r>
          </a:p>
          <a:p>
            <a:pPr algn="ctr">
              <a:buNone/>
            </a:pPr>
            <a:r>
              <a:rPr lang="sr-Latn-C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</a:p>
          <a:p>
            <a:pPr lvl="1">
              <a:buClr>
                <a:schemeClr val="tx1"/>
              </a:buClr>
              <a:buFontTx/>
              <a:buNone/>
            </a:pPr>
            <a:r>
              <a:rPr lang="sr-Latn-C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Improving Montenegrin IPR legislation: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sr-Latn-C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Harmonisation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sr-Latn-C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Inclusion into the international legislative framework: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v"/>
            </a:pPr>
            <a:r>
              <a:rPr lang="sr-Latn-C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Montenegro is a signatory to 19 treaties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v"/>
            </a:pPr>
            <a:r>
              <a:rPr lang="sr-Latn-C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Montenegro is a member of 13 WIPO bodies</a:t>
            </a:r>
          </a:p>
          <a:p>
            <a:pPr lvl="1">
              <a:buFontTx/>
              <a:buNone/>
            </a:pPr>
            <a:r>
              <a:rPr lang="sr-Latn-C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Regular and intensive cooperation with WIPO and EPO through: </a:t>
            </a:r>
          </a:p>
          <a:p>
            <a:pPr lvl="1">
              <a:buClr>
                <a:srgbClr val="000099"/>
              </a:buClr>
              <a:buFontTx/>
              <a:buNone/>
            </a:pPr>
            <a:endParaRPr lang="sr-Latn-C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lvl="1">
              <a:buFontTx/>
              <a:buNone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ctr">
              <a:buNone/>
            </a:pPr>
            <a:endParaRPr lang="sr-Latn-CS" sz="18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Memorandum_Zavod za intsvoj"/>
          <p:cNvPicPr/>
          <p:nvPr/>
        </p:nvPicPr>
        <p:blipFill>
          <a:blip r:embed="rId2" cstate="print"/>
          <a:srcRect b="41460"/>
          <a:stretch>
            <a:fillRect/>
          </a:stretch>
        </p:blipFill>
        <p:spPr bwMode="auto">
          <a:xfrm>
            <a:off x="6705600" y="228600"/>
            <a:ext cx="2209800" cy="761999"/>
          </a:xfrm>
          <a:prstGeom prst="rect">
            <a:avLst/>
          </a:prstGeom>
          <a:blipFill dpi="0" rotWithShape="1">
            <a:blip r:embed="rId3"/>
            <a:srcRect b="41460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914400" y="5105400"/>
            <a:ext cx="33528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sr-Latn-C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EU-funded project (IPA 2009)</a:t>
            </a:r>
            <a:endParaRPr lang="en-US" sz="2000" dirty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651500" y="5029200"/>
            <a:ext cx="2159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sr-Latn-C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WIPO support</a:t>
            </a:r>
            <a:endParaRPr lang="en-US" sz="2400" dirty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CS" sz="1000" dirty="0" smtClean="0">
                <a:latin typeface="Arial" pitchFamily="34" charset="0"/>
                <a:cs typeface="Arial" pitchFamily="34" charset="0"/>
              </a:rPr>
              <a:t>Government of Montenegro </a:t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Intellectual Property Office 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C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               NATIONAL IP STRATEGY</a:t>
            </a:r>
          </a:p>
          <a:p>
            <a:pPr>
              <a:buNone/>
            </a:pPr>
            <a:endParaRPr lang="sr-Latn-CS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ctr">
              <a:buClr>
                <a:schemeClr val="tx1"/>
              </a:buClr>
              <a:buFontTx/>
              <a:buNone/>
            </a:pP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National Intellectual Property Strategy  </a:t>
            </a:r>
          </a:p>
          <a:p>
            <a:pPr algn="ctr">
              <a:buClr>
                <a:schemeClr val="tx1"/>
              </a:buClr>
              <a:buFontTx/>
              <a:buNone/>
            </a:pP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for the period from 2012 to 2015 </a:t>
            </a:r>
          </a:p>
          <a:p>
            <a:pPr algn="ctr">
              <a:buClr>
                <a:schemeClr val="tx1"/>
              </a:buClr>
              <a:buFontTx/>
              <a:buNone/>
            </a:pPr>
            <a:endParaRPr lang="sr-Latn-CS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Cooperation with WIPO experts.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Objective: to raise awareness of intellectual property among IPR actors competent for enforcement of IPR policy, and among potential users as well. </a:t>
            </a:r>
          </a:p>
          <a:p>
            <a:pPr algn="ctr">
              <a:buClr>
                <a:srgbClr val="000099"/>
              </a:buClr>
              <a:buNone/>
            </a:pPr>
            <a:endParaRPr lang="en-US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ctr">
              <a:buClr>
                <a:srgbClr val="000099"/>
              </a:buClr>
              <a:buFontTx/>
              <a:buNone/>
            </a:pPr>
            <a:endParaRPr lang="en-US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ctr">
              <a:buNone/>
            </a:pP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goals</a:t>
            </a:r>
            <a:endParaRPr lang="en-US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ctr">
              <a:buNone/>
            </a:pPr>
            <a:endParaRPr lang="sr-Latn-CS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Memorandum_Zavod za intsvoj"/>
          <p:cNvPicPr/>
          <p:nvPr/>
        </p:nvPicPr>
        <p:blipFill>
          <a:blip r:embed="rId2" cstate="print"/>
          <a:srcRect b="41460"/>
          <a:stretch>
            <a:fillRect/>
          </a:stretch>
        </p:blipFill>
        <p:spPr bwMode="auto">
          <a:xfrm>
            <a:off x="6705600" y="228600"/>
            <a:ext cx="2209800" cy="761999"/>
          </a:xfrm>
          <a:prstGeom prst="rect">
            <a:avLst/>
          </a:prstGeom>
          <a:blipFill dpi="0" rotWithShape="1">
            <a:blip r:embed="rId3"/>
            <a:srcRect b="41460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49788" y="3244334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endParaRPr lang="sr-Latn-C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2643175" y="5029200"/>
            <a:ext cx="709625" cy="1295400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000">
              <a:latin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24200" y="5486400"/>
            <a:ext cx="10667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sr-Latn-C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acitvities 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5334000" y="5029200"/>
            <a:ext cx="685805" cy="1295400"/>
          </a:xfrm>
          <a:prstGeom prst="curvedLef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00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Government of Montenegro </a:t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Intellectual Property Office 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Latn-C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NATIONAL IP STRATEGY</a:t>
            </a:r>
          </a:p>
          <a:p>
            <a:pPr>
              <a:buClr>
                <a:schemeClr val="tx1"/>
              </a:buClr>
              <a:buFontTx/>
              <a:buNone/>
            </a:pPr>
            <a:r>
              <a:rPr lang="sr-Latn-C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Sections of the Strategy document: </a:t>
            </a:r>
          </a:p>
          <a:p>
            <a:pPr>
              <a:buClr>
                <a:schemeClr val="tx1"/>
              </a:buClr>
              <a:buFontTx/>
              <a:buNone/>
            </a:pPr>
            <a:endParaRPr lang="sr-Latn-CS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Introduction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Influence of the IP onto the development </a:t>
            </a:r>
          </a:p>
          <a:p>
            <a:pPr>
              <a:buClr>
                <a:schemeClr val="tx1"/>
              </a:buClr>
              <a:buFontTx/>
              <a:buNone/>
            </a:pP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of economy and society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Strategic objectives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Existing status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Goals, priorities and expected results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Challenges and opportunities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Enforcement</a:t>
            </a:r>
            <a:r>
              <a:rPr lang="sr-Latn-CS" sz="1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endParaRPr lang="en-US" sz="1800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ctr">
              <a:buNone/>
            </a:pPr>
            <a:endParaRPr lang="sr-Latn-CS" sz="16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Memorandum_Zavod za intsvoj"/>
          <p:cNvPicPr/>
          <p:nvPr/>
        </p:nvPicPr>
        <p:blipFill>
          <a:blip r:embed="rId2" cstate="print"/>
          <a:srcRect b="41460"/>
          <a:stretch>
            <a:fillRect/>
          </a:stretch>
        </p:blipFill>
        <p:spPr bwMode="auto">
          <a:xfrm>
            <a:off x="6705600" y="228600"/>
            <a:ext cx="2209800" cy="761999"/>
          </a:xfrm>
          <a:prstGeom prst="rect">
            <a:avLst/>
          </a:prstGeom>
          <a:blipFill dpi="0" rotWithShape="1">
            <a:blip r:embed="rId3"/>
            <a:srcRect b="41460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  <p:pic>
        <p:nvPicPr>
          <p:cNvPr id="5" name="Picture 5" descr="MC900078745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2417299"/>
            <a:ext cx="3379791" cy="3367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CS" sz="1000" dirty="0" smtClean="0">
                <a:latin typeface="Arial" pitchFamily="34" charset="0"/>
                <a:cs typeface="Arial" pitchFamily="34" charset="0"/>
              </a:rPr>
              <a:t>Government of Montenegro </a:t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Intellectual Property Office 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C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               NATIONAL IP STRATEGY</a:t>
            </a:r>
          </a:p>
          <a:p>
            <a:pPr>
              <a:buNone/>
            </a:pPr>
            <a:endParaRPr lang="sr-Latn-C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sr-Latn-C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Introduction</a:t>
            </a:r>
          </a:p>
          <a:p>
            <a:pPr>
              <a:buClr>
                <a:schemeClr val="tx1"/>
              </a:buClr>
              <a:buNone/>
            </a:pPr>
            <a:endParaRPr lang="sr-Latn-CS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buClr>
                <a:schemeClr val="tx1"/>
              </a:buClr>
              <a:buFontTx/>
              <a:buChar char="-"/>
            </a:pP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pitchFamily="34" charset="0"/>
              </a:rPr>
              <a:t>BASIC DATA ON THE IMPORTANCE OF THE ADOPTION OF THE IP STRATEGY 2012-2015</a:t>
            </a:r>
          </a:p>
          <a:p>
            <a:pPr>
              <a:buClr>
                <a:schemeClr val="tx1"/>
              </a:buClr>
              <a:buNone/>
            </a:pPr>
            <a:endParaRPr lang="sr-Latn-CS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  <a:buFontTx/>
              <a:buChar char="-"/>
            </a:pP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pitchFamily="34" charset="0"/>
              </a:rPr>
              <a:t>PRIORITIES IN THE PROCESS OF ACCESSION TO THE EU</a:t>
            </a:r>
          </a:p>
          <a:p>
            <a:pPr>
              <a:buClr>
                <a:schemeClr val="tx1"/>
              </a:buClr>
              <a:buNone/>
            </a:pPr>
            <a:endParaRPr lang="sr-Latn-CS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  <a:buFontTx/>
              <a:buChar char="-"/>
            </a:pP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pitchFamily="34" charset="0"/>
              </a:rPr>
              <a:t>ADVANTAGES OF WTO MEMBERSHIP </a:t>
            </a:r>
          </a:p>
          <a:p>
            <a:pPr>
              <a:buClr>
                <a:schemeClr val="tx1"/>
              </a:buClr>
              <a:buNone/>
            </a:pPr>
            <a:endParaRPr lang="sr-Latn-CS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  <a:buNone/>
            </a:pPr>
            <a:endParaRPr lang="sr-Latn-CS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pitchFamily="34" charset="0"/>
            </a:endParaRPr>
          </a:p>
        </p:txBody>
      </p:sp>
      <p:pic>
        <p:nvPicPr>
          <p:cNvPr id="4" name="Picture 3" descr="Memorandum_Zavod za intsvoj"/>
          <p:cNvPicPr/>
          <p:nvPr/>
        </p:nvPicPr>
        <p:blipFill>
          <a:blip r:embed="rId2" cstate="print"/>
          <a:srcRect b="41460"/>
          <a:stretch>
            <a:fillRect/>
          </a:stretch>
        </p:blipFill>
        <p:spPr bwMode="auto">
          <a:xfrm>
            <a:off x="6705600" y="228600"/>
            <a:ext cx="2209800" cy="761999"/>
          </a:xfrm>
          <a:prstGeom prst="rect">
            <a:avLst/>
          </a:prstGeom>
          <a:blipFill dpi="0" rotWithShape="1">
            <a:blip r:embed="rId3"/>
            <a:srcRect b="41460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49788" y="3244334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endParaRPr lang="sr-Latn-C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CS" sz="1000" dirty="0" smtClean="0">
                <a:latin typeface="Arial" pitchFamily="34" charset="0"/>
                <a:cs typeface="Arial" pitchFamily="34" charset="0"/>
              </a:rPr>
              <a:t>Government of Montenegro </a:t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Intellectual Property Office 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sr-Latn-C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               NATIONAL IP STRATEGY</a:t>
            </a:r>
          </a:p>
          <a:p>
            <a:pPr>
              <a:buNone/>
            </a:pPr>
            <a:endParaRPr lang="sr-Latn-C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sr-Latn-C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Influence of the IP onto the development of economy and society </a:t>
            </a:r>
          </a:p>
          <a:p>
            <a:pPr>
              <a:buClr>
                <a:schemeClr val="tx1"/>
              </a:buClr>
              <a:buNone/>
            </a:pPr>
            <a:endParaRPr lang="sr-Latn-CS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buClr>
                <a:schemeClr val="tx1"/>
              </a:buClr>
              <a:buFontTx/>
              <a:buChar char="-"/>
            </a:pP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THE IMPORTANCE OF IP </a:t>
            </a: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FOR ECONOMY AND 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SOCIETY</a:t>
            </a:r>
          </a:p>
          <a:p>
            <a:pPr>
              <a:buClr>
                <a:schemeClr val="tx1"/>
              </a:buClr>
              <a:buFontTx/>
              <a:buChar char="-"/>
            </a:pP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CONSEQUENCES OF BREACH OF IP</a:t>
            </a: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RIGHTS</a:t>
            </a:r>
            <a:endParaRPr lang="en-US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buClr>
                <a:schemeClr val="tx1"/>
              </a:buClr>
              <a:buFontTx/>
              <a:buChar char="-"/>
            </a:pP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MAIN COMPONENTS OF INTELLECTUAL PROPERT</a:t>
            </a: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Y</a:t>
            </a:r>
          </a:p>
          <a:p>
            <a:pPr>
              <a:buClr>
                <a:schemeClr val="tx1"/>
              </a:buClr>
              <a:buFontTx/>
              <a:buChar char="-"/>
            </a:pPr>
            <a:endParaRPr lang="sr-Latn-CS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buClr>
                <a:schemeClr val="tx1"/>
              </a:buClr>
              <a:buNone/>
            </a:pP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Formal intellectual property rights</a:t>
            </a:r>
          </a:p>
          <a:p>
            <a:pPr eaLnBrk="0" hangingPunct="0">
              <a:buNone/>
            </a:pP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                                                                The holders of the IPRs</a:t>
            </a:r>
          </a:p>
          <a:p>
            <a:pPr eaLnBrk="0" hangingPunct="0">
              <a:buFont typeface="Wingdings" pitchFamily="2" charset="2"/>
              <a:buNone/>
            </a:pP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                                                                      are formally provided to </a:t>
            </a:r>
          </a:p>
          <a:p>
            <a:pPr eaLnBrk="0" hangingPunct="0">
              <a:buFont typeface="Wingdings" pitchFamily="2" charset="2"/>
              <a:buNone/>
            </a:pP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                                                                      possess their property and </a:t>
            </a:r>
          </a:p>
          <a:p>
            <a:pPr eaLnBrk="0" hangingPunct="0">
              <a:buFont typeface="Wingdings" pitchFamily="2" charset="2"/>
              <a:buNone/>
            </a:pP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                                                                      control its use</a:t>
            </a:r>
          </a:p>
          <a:p>
            <a:pPr eaLnBrk="0" hangingPunct="0">
              <a:buFont typeface="Wingdings" pitchFamily="2" charset="2"/>
              <a:buNone/>
            </a:pPr>
            <a:endParaRPr lang="sr-Latn-CS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eaLnBrk="0" hangingPunct="0">
              <a:buNone/>
            </a:pP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                                                                                                                 Non-formal connections:</a:t>
            </a:r>
          </a:p>
          <a:p>
            <a:pPr eaLnBrk="0" hangingPunct="0">
              <a:buFont typeface="Wingdings" pitchFamily="2" charset="2"/>
              <a:buChar char="Ø"/>
            </a:pP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                                                                                                                    Trade connections</a:t>
            </a:r>
          </a:p>
          <a:p>
            <a:pPr eaLnBrk="0" hangingPunct="0">
              <a:buNone/>
            </a:pP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                                                                                                                          Information about customer </a:t>
            </a:r>
          </a:p>
          <a:p>
            <a:pPr eaLnBrk="0" hangingPunct="0">
              <a:buNone/>
            </a:pP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                                                                                                                          Skills</a:t>
            </a:r>
          </a:p>
          <a:p>
            <a:pPr eaLnBrk="0" hangingPunct="0">
              <a:buNone/>
            </a:pP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                                                                                                                          Competition factors</a:t>
            </a:r>
            <a:endParaRPr lang="en-US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r">
              <a:buClr>
                <a:schemeClr val="tx1"/>
              </a:buClr>
              <a:buNone/>
            </a:pP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  </a:t>
            </a:r>
          </a:p>
          <a:p>
            <a:pPr eaLnBrk="0" hangingPunct="0">
              <a:buNone/>
            </a:pPr>
            <a:r>
              <a:rPr lang="sr-Latn-C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                                                             </a:t>
            </a:r>
          </a:p>
          <a:p>
            <a:pPr>
              <a:buClr>
                <a:schemeClr val="tx1"/>
              </a:buClr>
              <a:buFontTx/>
              <a:buChar char="-"/>
            </a:pPr>
            <a:endParaRPr lang="sr-Latn-CS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pic>
        <p:nvPicPr>
          <p:cNvPr id="4" name="Picture 3" descr="Memorandum_Zavod za intsvoj"/>
          <p:cNvPicPr/>
          <p:nvPr/>
        </p:nvPicPr>
        <p:blipFill>
          <a:blip r:embed="rId2" cstate="print"/>
          <a:srcRect b="41460"/>
          <a:stretch>
            <a:fillRect/>
          </a:stretch>
        </p:blipFill>
        <p:spPr bwMode="auto">
          <a:xfrm>
            <a:off x="6705600" y="228600"/>
            <a:ext cx="2209800" cy="761999"/>
          </a:xfrm>
          <a:prstGeom prst="rect">
            <a:avLst/>
          </a:prstGeom>
          <a:blipFill dpi="0" rotWithShape="1">
            <a:blip r:embed="rId3"/>
            <a:srcRect b="41460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49788" y="3244334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endParaRPr lang="sr-Latn-C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7" name="Oval 14"/>
          <p:cNvSpPr>
            <a:spLocks noChangeArrowheads="1"/>
          </p:cNvSpPr>
          <p:nvPr/>
        </p:nvSpPr>
        <p:spPr bwMode="auto">
          <a:xfrm>
            <a:off x="533400" y="4343400"/>
            <a:ext cx="4114800" cy="1905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sr-Latn-C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   Trademark           </a:t>
            </a:r>
          </a:p>
          <a:p>
            <a:pPr eaLnBrk="0" hangingPunct="0"/>
            <a:r>
              <a:rPr lang="sr-Latn-C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   Patent</a:t>
            </a:r>
          </a:p>
          <a:p>
            <a:pPr eaLnBrk="0" hangingPunct="0"/>
            <a:r>
              <a:rPr lang="sr-Latn-C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   Design</a:t>
            </a:r>
          </a:p>
          <a:p>
            <a:pPr eaLnBrk="0" hangingPunct="0"/>
            <a:r>
              <a:rPr lang="sr-Latn-C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   GIO</a:t>
            </a:r>
          </a:p>
          <a:p>
            <a:pPr eaLnBrk="0" hangingPunct="0"/>
            <a:r>
              <a:rPr lang="sr-Latn-C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   Copyright and  </a:t>
            </a:r>
          </a:p>
          <a:p>
            <a:pPr eaLnBrk="0" hangingPunct="0"/>
            <a:r>
              <a:rPr lang="sr-Latn-C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   related rights</a:t>
            </a:r>
            <a:endParaRPr lang="en-US" sz="2000" dirty="0">
              <a:solidFill>
                <a:srgbClr val="000099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Government of Montenegro </a:t>
            </a:r>
            <a:br>
              <a:rPr lang="sr-Latn-CS" sz="1000" dirty="0" smtClean="0">
                <a:latin typeface="Arial" pitchFamily="34" charset="0"/>
                <a:cs typeface="Arial" pitchFamily="34" charset="0"/>
              </a:rPr>
            </a:br>
            <a:r>
              <a:rPr lang="sr-Latn-CS" sz="1000" dirty="0" smtClean="0">
                <a:latin typeface="Arial" pitchFamily="34" charset="0"/>
                <a:cs typeface="Arial" pitchFamily="34" charset="0"/>
              </a:rPr>
              <a:t>Intellectual Property Office 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Latn-C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NATIONAL IP STRATEGY</a:t>
            </a:r>
            <a:endParaRPr lang="sr-Latn-C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sr-Latn-C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Strategic objectives</a:t>
            </a:r>
          </a:p>
          <a:p>
            <a:pPr>
              <a:buClr>
                <a:schemeClr val="tx1"/>
              </a:buClr>
              <a:buNone/>
            </a:pPr>
            <a:endParaRPr lang="sr-Latn-CS" sz="16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ctr">
              <a:buClr>
                <a:schemeClr val="tx1"/>
              </a:buClr>
              <a:buNone/>
            </a:pPr>
            <a:r>
              <a:rPr lang="sr-Latn-C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COMPREHENSIVE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DOCUMENT WITH CLEAR AND SPECIFIC ACTIVITIES</a:t>
            </a:r>
            <a:endParaRPr lang="sr-Latn-CS" sz="16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ctr">
              <a:buClr>
                <a:schemeClr val="tx1"/>
              </a:buClr>
              <a:buNone/>
            </a:pPr>
            <a:endParaRPr lang="sr-Latn-CS" sz="16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buNone/>
            </a:pPr>
            <a:r>
              <a:rPr lang="sr-Latn-CS" sz="1200" b="1" dirty="0" smtClean="0">
                <a:latin typeface="Tahoma" pitchFamily="34" charset="0"/>
                <a:cs typeface="Tahoma" pitchFamily="34" charset="0"/>
              </a:rPr>
              <a:t>MAIN GOALS:</a:t>
            </a:r>
          </a:p>
          <a:p>
            <a:pPr>
              <a:buNone/>
            </a:pPr>
            <a:endParaRPr lang="sr-Latn-CS" sz="1200" b="1" dirty="0" smtClean="0">
              <a:latin typeface="Tahoma" pitchFamily="34" charset="0"/>
              <a:cs typeface="Tahoma" pitchFamily="34" charset="0"/>
            </a:endParaRPr>
          </a:p>
          <a:p>
            <a:pPr marL="342900" indent="-342900">
              <a:buAutoNum type="arabicPeriod"/>
            </a:pPr>
            <a:r>
              <a:rPr lang="sr-Latn-CS" sz="1100" b="1" dirty="0" smtClean="0">
                <a:latin typeface="Tahoma" pitchFamily="34" charset="0"/>
                <a:cs typeface="Tahoma" pitchFamily="34" charset="0"/>
              </a:rPr>
              <a:t>ADVANCED ENFORCEMENT OF IP RIGHTS</a:t>
            </a:r>
          </a:p>
          <a:p>
            <a:pPr marL="342900" indent="-342900">
              <a:buAutoNum type="arabicPeriod"/>
            </a:pPr>
            <a:endParaRPr lang="sr-Latn-CS" sz="1100" b="1" dirty="0" smtClean="0">
              <a:latin typeface="Tahoma" pitchFamily="34" charset="0"/>
              <a:cs typeface="Tahoma" pitchFamily="34" charset="0"/>
            </a:endParaRPr>
          </a:p>
          <a:p>
            <a:pPr marL="342900" indent="-342900">
              <a:buAutoNum type="arabicPeriod"/>
            </a:pPr>
            <a:r>
              <a:rPr lang="en-GB" sz="1100" b="1" dirty="0" smtClean="0">
                <a:latin typeface="Tahoma" pitchFamily="34" charset="0"/>
                <a:cs typeface="Tahoma" pitchFamily="34" charset="0"/>
              </a:rPr>
              <a:t>INCREASING ECONOMIC GROWTH THROUGH EFFECTIVE USE OF INTELLECTUAL PROPERTY </a:t>
            </a:r>
            <a:endParaRPr lang="sr-Latn-CS" sz="1100" b="1" dirty="0" smtClean="0">
              <a:latin typeface="Tahoma" pitchFamily="34" charset="0"/>
              <a:cs typeface="Tahoma" pitchFamily="34" charset="0"/>
            </a:endParaRPr>
          </a:p>
          <a:p>
            <a:pPr marL="342900" indent="-342900">
              <a:buAutoNum type="arabicPeriod"/>
            </a:pPr>
            <a:endParaRPr lang="sr-Latn-CS" sz="1100" b="1" dirty="0" smtClean="0">
              <a:latin typeface="Tahoma" pitchFamily="34" charset="0"/>
              <a:cs typeface="Tahoma" pitchFamily="34" charset="0"/>
            </a:endParaRPr>
          </a:p>
          <a:p>
            <a:pPr marL="342900" indent="-342900">
              <a:buAutoNum type="arabicPeriod"/>
            </a:pPr>
            <a:r>
              <a:rPr lang="en-GB" sz="1100" b="1" dirty="0" smtClean="0">
                <a:latin typeface="Tahoma" pitchFamily="34" charset="0"/>
                <a:cs typeface="Tahoma" pitchFamily="34" charset="0"/>
              </a:rPr>
              <a:t>IMPROVED METHODS OF ACQUIRING AND MANAGING IP</a:t>
            </a:r>
            <a:endParaRPr lang="sr-Latn-CS" sz="1100" b="1" dirty="0" smtClean="0">
              <a:latin typeface="Tahoma" pitchFamily="34" charset="0"/>
              <a:cs typeface="Tahoma" pitchFamily="34" charset="0"/>
            </a:endParaRPr>
          </a:p>
          <a:p>
            <a:pPr marL="342900" indent="-342900">
              <a:buAutoNum type="arabicPeriod"/>
            </a:pPr>
            <a:endParaRPr lang="sr-Latn-CS" sz="1100" b="1" dirty="0" smtClean="0">
              <a:latin typeface="Tahoma" pitchFamily="34" charset="0"/>
              <a:cs typeface="Tahoma" pitchFamily="34" charset="0"/>
            </a:endParaRPr>
          </a:p>
          <a:p>
            <a:pPr marL="342900" indent="-342900">
              <a:buAutoNum type="arabicPeriod"/>
            </a:pPr>
            <a:r>
              <a:rPr lang="en-GB" sz="1100" b="1" dirty="0" smtClean="0">
                <a:latin typeface="Tahoma" pitchFamily="34" charset="0"/>
                <a:cs typeface="Tahoma" pitchFamily="34" charset="0"/>
              </a:rPr>
              <a:t>BETTER BUSINESS AND PUBLIC UNDERSTANDING OF THE USE AND VALUE OF IP, AND WHY IP ENFORCEMENT IS IMPORTANT</a:t>
            </a:r>
            <a:endParaRPr lang="sr-Latn-CS" sz="1100" b="1" dirty="0" smtClean="0">
              <a:latin typeface="Tahoma" pitchFamily="34" charset="0"/>
              <a:cs typeface="Tahoma" pitchFamily="34" charset="0"/>
            </a:endParaRPr>
          </a:p>
          <a:p>
            <a:pPr marL="342900" indent="-342900">
              <a:buAutoNum type="arabicPeriod"/>
            </a:pPr>
            <a:endParaRPr lang="sr-Latn-CS" sz="1100" b="1" dirty="0" smtClean="0">
              <a:latin typeface="Tahoma" pitchFamily="34" charset="0"/>
              <a:cs typeface="Tahoma" pitchFamily="34" charset="0"/>
            </a:endParaRPr>
          </a:p>
          <a:p>
            <a:pPr marL="342900" indent="-342900">
              <a:buAutoNum type="arabicPeriod"/>
            </a:pPr>
            <a:r>
              <a:rPr lang="en-GB" sz="1100" b="1" dirty="0" smtClean="0">
                <a:latin typeface="Tahoma" pitchFamily="34" charset="0"/>
                <a:cs typeface="Tahoma" pitchFamily="34" charset="0"/>
              </a:rPr>
              <a:t>IMPROVING GOVERNMENT COMPETENCE AND MODERNISING SYSTEMS, SUCH AS WITHIN THE IP OFFICE, TO DELIVER THESE OBJECTIVES AND ADVISE GOVERNMENT ON IP ISSUES</a:t>
            </a:r>
            <a:endParaRPr lang="en-US" sz="1100" b="1" dirty="0" smtClean="0"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buFont typeface="Wingdings 2"/>
              <a:buAutoNum type="arabicPeriod"/>
            </a:pPr>
            <a:endParaRPr lang="en-US" sz="1200" b="1" dirty="0" smtClean="0">
              <a:latin typeface="Tahoma" pitchFamily="34" charset="0"/>
              <a:cs typeface="Tahoma" pitchFamily="34" charset="0"/>
            </a:endParaRPr>
          </a:p>
          <a:p>
            <a:pPr marL="342900" indent="-342900">
              <a:buFont typeface="Wingdings 2"/>
              <a:buAutoNum type="arabicPeriod"/>
            </a:pPr>
            <a:endParaRPr lang="en-US" sz="1200" b="1" dirty="0" smtClean="0"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buFont typeface="Wingdings 2"/>
              <a:buAutoNum type="arabicPeriod"/>
            </a:pPr>
            <a:endParaRPr lang="en-US" sz="1200" b="1" dirty="0" smtClean="0">
              <a:latin typeface="Tahoma" pitchFamily="34" charset="0"/>
              <a:cs typeface="Tahoma" pitchFamily="34" charset="0"/>
            </a:endParaRPr>
          </a:p>
          <a:p>
            <a:pPr marL="342900" indent="-342900">
              <a:buAutoNum type="arabicPeriod"/>
            </a:pPr>
            <a:endParaRPr lang="sr-Latn-CS" sz="16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buNone/>
            </a:pPr>
            <a:endParaRPr lang="sr-Latn-CS" sz="16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Memorandum_Zavod za intsvoj"/>
          <p:cNvPicPr/>
          <p:nvPr/>
        </p:nvPicPr>
        <p:blipFill>
          <a:blip r:embed="rId2" cstate="print"/>
          <a:srcRect b="41460"/>
          <a:stretch>
            <a:fillRect/>
          </a:stretch>
        </p:blipFill>
        <p:spPr bwMode="auto">
          <a:xfrm>
            <a:off x="6705600" y="228600"/>
            <a:ext cx="2209800" cy="761999"/>
          </a:xfrm>
          <a:prstGeom prst="rect">
            <a:avLst/>
          </a:prstGeom>
          <a:blipFill dpi="0" rotWithShape="1">
            <a:blip r:embed="rId3"/>
            <a:srcRect b="41460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684</TotalTime>
  <Words>1374</Words>
  <Application>Microsoft Office PowerPoint</Application>
  <PresentationFormat>On-screen Show (4:3)</PresentationFormat>
  <Paragraphs>288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Government of Montenegro  Intellectual Property Office </vt:lpstr>
      <vt:lpstr>  Government of Montenegro  Intellectual Property Office </vt:lpstr>
      <vt:lpstr>  Government of Montenegro  Intellectual Property Office </vt:lpstr>
      <vt:lpstr>  Government of Montenegro  Intellectual Property Office </vt:lpstr>
      <vt:lpstr>Government of Montenegro  Intellectual Property Office </vt:lpstr>
      <vt:lpstr>  Government of Montenegro  Intellectual Property Office </vt:lpstr>
      <vt:lpstr>Government of Montenegro  Intellectual Property Office </vt:lpstr>
      <vt:lpstr>Government of Montenegro  Intellectual Property Office </vt:lpstr>
      <vt:lpstr>  Government of Montenegro  Intellectual Property Office </vt:lpstr>
      <vt:lpstr>  Government of Montenegro  Intellectual Property Office </vt:lpstr>
      <vt:lpstr>  Government of Montenegro  Intellectual Property Office </vt:lpstr>
      <vt:lpstr>  Government of Montenegro Intellectual Property Office </vt:lpstr>
      <vt:lpstr>  Government of Montenegro  Intellectual Property Office </vt:lpstr>
      <vt:lpstr>  Government of Montenegro  Intellectual Property Office </vt:lpstr>
      <vt:lpstr>  Government of Montenegro  Intellectual Property Office </vt:lpstr>
      <vt:lpstr>  Government of Montenegro  Intellectual Property Office </vt:lpstr>
      <vt:lpstr> Government of Montenegro  Intellectual Property Office </vt:lpstr>
      <vt:lpstr>  Government of Montenegro  Intellectual Property Office </vt:lpstr>
      <vt:lpstr>  Government of Montenegro  Intellectual Property Office </vt:lpstr>
      <vt:lpstr>  Government of Montenegro  Intellectual Property Office </vt:lpstr>
      <vt:lpstr>  Government of Montenegro  Intellectual Property Office </vt:lpstr>
    </vt:vector>
  </TitlesOfParts>
  <Company>ZIS-CG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emina.mujevic</dc:creator>
  <cp:lastModifiedBy>milica.petrovic</cp:lastModifiedBy>
  <cp:revision>175</cp:revision>
  <dcterms:created xsi:type="dcterms:W3CDTF">2012-06-04T08:15:42Z</dcterms:created>
  <dcterms:modified xsi:type="dcterms:W3CDTF">2012-06-20T15:05:09Z</dcterms:modified>
</cp:coreProperties>
</file>