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8" r:id="rId1"/>
  </p:sldMasterIdLst>
  <p:sldIdLst>
    <p:sldId id="259" r:id="rId2"/>
    <p:sldId id="261" r:id="rId3"/>
    <p:sldId id="263" r:id="rId4"/>
    <p:sldId id="264" r:id="rId5"/>
    <p:sldId id="267" r:id="rId6"/>
    <p:sldId id="268" r:id="rId7"/>
    <p:sldId id="269" r:id="rId8"/>
    <p:sldId id="270" r:id="rId9"/>
    <p:sldId id="271" r:id="rId10"/>
    <p:sldId id="272" r:id="rId11"/>
    <p:sldId id="273" r:id="rId12"/>
    <p:sldId id="274" r:id="rId13"/>
    <p:sldId id="276" r:id="rId14"/>
    <p:sldId id="277" r:id="rId15"/>
    <p:sldId id="278" r:id="rId16"/>
    <p:sldId id="279" r:id="rId17"/>
    <p:sldId id="280" r:id="rId18"/>
    <p:sldId id="281" r:id="rId19"/>
    <p:sldId id="282" r:id="rId20"/>
    <p:sldId id="283" r:id="rId21"/>
    <p:sldId id="284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141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26C9F-C314-468E-A1AD-AB7BE77C1E41}" type="datetimeFigureOut">
              <a:rPr lang="en-US" smtClean="0"/>
              <a:pPr/>
              <a:t>6/20/2012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846F1-C1F7-4B78-B742-D01B5F5681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26C9F-C314-468E-A1AD-AB7BE77C1E41}" type="datetimeFigureOut">
              <a:rPr lang="en-US" smtClean="0"/>
              <a:pPr/>
              <a:t>6/20/2012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846F1-C1F7-4B78-B742-D01B5F5681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26C9F-C314-468E-A1AD-AB7BE77C1E41}" type="datetimeFigureOut">
              <a:rPr lang="en-US" smtClean="0"/>
              <a:pPr/>
              <a:t>6/20/2012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846F1-C1F7-4B78-B742-D01B5F5681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26C9F-C314-468E-A1AD-AB7BE77C1E41}" type="datetimeFigureOut">
              <a:rPr lang="en-US" smtClean="0"/>
              <a:pPr/>
              <a:t>6/20/2012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846F1-C1F7-4B78-B742-D01B5F5681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26C9F-C314-468E-A1AD-AB7BE77C1E41}" type="datetimeFigureOut">
              <a:rPr lang="en-US" smtClean="0"/>
              <a:pPr/>
              <a:t>6/20/2012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846F1-C1F7-4B78-B742-D01B5F5681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26C9F-C314-468E-A1AD-AB7BE77C1E41}" type="datetimeFigureOut">
              <a:rPr lang="en-US" smtClean="0"/>
              <a:pPr/>
              <a:t>6/20/2012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846F1-C1F7-4B78-B742-D01B5F5681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26C9F-C314-468E-A1AD-AB7BE77C1E41}" type="datetimeFigureOut">
              <a:rPr lang="en-US" smtClean="0"/>
              <a:pPr/>
              <a:t>6/20/2012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846F1-C1F7-4B78-B742-D01B5F5681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26C9F-C314-468E-A1AD-AB7BE77C1E41}" type="datetimeFigureOut">
              <a:rPr lang="en-US" smtClean="0"/>
              <a:pPr/>
              <a:t>6/20/2012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846F1-C1F7-4B78-B742-D01B5F5681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26C9F-C314-468E-A1AD-AB7BE77C1E41}" type="datetimeFigureOut">
              <a:rPr lang="en-US" smtClean="0"/>
              <a:pPr/>
              <a:t>6/20/2012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846F1-C1F7-4B78-B742-D01B5F5681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26C9F-C314-468E-A1AD-AB7BE77C1E41}" type="datetimeFigureOut">
              <a:rPr lang="en-US" smtClean="0"/>
              <a:pPr/>
              <a:t>6/20/2012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846F1-C1F7-4B78-B742-D01B5F5681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26C9F-C314-468E-A1AD-AB7BE77C1E41}" type="datetimeFigureOut">
              <a:rPr lang="en-US" smtClean="0"/>
              <a:pPr/>
              <a:t>6/20/2012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DF846F1-C1F7-4B78-B742-D01B5F56816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4726C9F-C314-468E-A1AD-AB7BE77C1E41}" type="datetimeFigureOut">
              <a:rPr lang="en-US" smtClean="0"/>
              <a:pPr/>
              <a:t>6/20/2012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DF846F1-C1F7-4B78-B742-D01B5F56816A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sr-Latn-CS" sz="1000" dirty="0" smtClean="0">
                <a:latin typeface="Arial" pitchFamily="34" charset="0"/>
                <a:cs typeface="Arial" pitchFamily="34" charset="0"/>
              </a:rPr>
              <a:t>Government of Montenegro </a:t>
            </a:r>
            <a:br>
              <a:rPr lang="sr-Latn-CS" sz="1000" dirty="0" smtClean="0">
                <a:latin typeface="Arial" pitchFamily="34" charset="0"/>
                <a:cs typeface="Arial" pitchFamily="34" charset="0"/>
              </a:rPr>
            </a:br>
            <a:r>
              <a:rPr lang="sr-Latn-CS" sz="1000" dirty="0" smtClean="0">
                <a:latin typeface="Arial" pitchFamily="34" charset="0"/>
                <a:cs typeface="Arial" pitchFamily="34" charset="0"/>
              </a:rPr>
              <a:t>Intellectual Property Office 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905000"/>
            <a:ext cx="8229600" cy="4389120"/>
          </a:xfrm>
        </p:spPr>
        <p:txBody>
          <a:bodyPr/>
          <a:lstStyle/>
          <a:p>
            <a:pPr>
              <a:buNone/>
            </a:pPr>
            <a:endParaRPr lang="sr-Latn-CS" sz="2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sr-Latn-CS" sz="18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Regional Conference on the Development of National IP Strategies</a:t>
            </a:r>
            <a:endParaRPr lang="sr-Latn-CS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cs typeface="Tahoma" pitchFamily="34" charset="0"/>
            </a:endParaRPr>
          </a:p>
          <a:p>
            <a:pPr>
              <a:buNone/>
            </a:pPr>
            <a:endParaRPr lang="sr-Latn-CS" sz="2800" dirty="0" smtClean="0">
              <a:latin typeface="Tahoma" pitchFamily="34" charset="0"/>
              <a:cs typeface="Tahoma" pitchFamily="34" charset="0"/>
            </a:endParaRPr>
          </a:p>
          <a:p>
            <a:pPr>
              <a:buNone/>
            </a:pPr>
            <a:r>
              <a:rPr lang="sr-Latn-CS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Sibiu, Romania, June 21 and 22, 2012</a:t>
            </a:r>
          </a:p>
          <a:p>
            <a:pPr>
              <a:buNone/>
            </a:pPr>
            <a:endParaRPr lang="sr-Latn-CS" sz="2800" dirty="0" smtClean="0">
              <a:latin typeface="Tahoma" pitchFamily="34" charset="0"/>
              <a:cs typeface="Tahoma" pitchFamily="34" charset="0"/>
            </a:endParaRPr>
          </a:p>
          <a:p>
            <a:pPr algn="r">
              <a:buNone/>
            </a:pPr>
            <a:r>
              <a:rPr lang="sr-Latn-CS" sz="1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Mujević Emina </a:t>
            </a:r>
            <a:endParaRPr lang="en-US" sz="18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cs typeface="Tahoma" pitchFamily="34" charset="0"/>
            </a:endParaRPr>
          </a:p>
        </p:txBody>
      </p:sp>
      <p:pic>
        <p:nvPicPr>
          <p:cNvPr id="4" name="Picture 3" descr="Memorandum_Zavod za intsvoj"/>
          <p:cNvPicPr/>
          <p:nvPr/>
        </p:nvPicPr>
        <p:blipFill>
          <a:blip r:embed="rId2" cstate="print"/>
          <a:srcRect b="41460"/>
          <a:stretch>
            <a:fillRect/>
          </a:stretch>
        </p:blipFill>
        <p:spPr bwMode="auto">
          <a:xfrm>
            <a:off x="6705600" y="228600"/>
            <a:ext cx="2209800" cy="761999"/>
          </a:xfrm>
          <a:prstGeom prst="rect">
            <a:avLst/>
          </a:prstGeom>
          <a:blipFill dpi="0" rotWithShape="1">
            <a:blip r:embed="rId3"/>
            <a:srcRect b="41460"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sr-Latn-CS" sz="10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sr-Latn-CS" sz="1000" dirty="0" smtClean="0">
                <a:latin typeface="Arial" pitchFamily="34" charset="0"/>
                <a:cs typeface="Arial" pitchFamily="34" charset="0"/>
              </a:rPr>
            </a:br>
            <a:r>
              <a:rPr lang="sr-Latn-CS" sz="10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sr-Latn-CS" sz="1000" dirty="0" smtClean="0">
                <a:latin typeface="Arial" pitchFamily="34" charset="0"/>
                <a:cs typeface="Arial" pitchFamily="34" charset="0"/>
              </a:rPr>
            </a:br>
            <a:r>
              <a:rPr lang="sr-Latn-CS" sz="1000" dirty="0" smtClean="0">
                <a:latin typeface="Arial" pitchFamily="34" charset="0"/>
                <a:cs typeface="Arial" pitchFamily="34" charset="0"/>
              </a:rPr>
              <a:t>Government of Montenegro </a:t>
            </a:r>
            <a:br>
              <a:rPr lang="sr-Latn-CS" sz="1000" dirty="0" smtClean="0">
                <a:latin typeface="Arial" pitchFamily="34" charset="0"/>
                <a:cs typeface="Arial" pitchFamily="34" charset="0"/>
              </a:rPr>
            </a:br>
            <a:r>
              <a:rPr lang="sr-Latn-CS" sz="1000" dirty="0" smtClean="0">
                <a:latin typeface="Arial" pitchFamily="34" charset="0"/>
                <a:cs typeface="Arial" pitchFamily="34" charset="0"/>
              </a:rPr>
              <a:t>Intellectual Property Office 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sr-Latn-C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</a:rPr>
              <a:t>NATIONAL IP STRATEGY</a:t>
            </a:r>
          </a:p>
          <a:p>
            <a:pPr>
              <a:buClr>
                <a:schemeClr val="tx1"/>
              </a:buClr>
              <a:buFontTx/>
              <a:buNone/>
            </a:pPr>
            <a:endParaRPr lang="sr-Latn-CS" sz="1600" dirty="0" smtClean="0"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</a:endParaRPr>
          </a:p>
          <a:p>
            <a:pPr>
              <a:buClr>
                <a:schemeClr val="tx1"/>
              </a:buClr>
              <a:buFont typeface="Wingdings" pitchFamily="2" charset="2"/>
              <a:buChar char="Ø"/>
            </a:pPr>
            <a:r>
              <a:rPr lang="sr-Latn-CS" sz="16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Existing status</a:t>
            </a:r>
          </a:p>
          <a:p>
            <a:pPr>
              <a:buClr>
                <a:schemeClr val="tx1"/>
              </a:buClr>
              <a:buNone/>
            </a:pPr>
            <a:endParaRPr lang="sr-Latn-CS" sz="1600" dirty="0" smtClean="0"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</a:endParaRPr>
          </a:p>
          <a:p>
            <a:pPr>
              <a:buClr>
                <a:schemeClr val="tx1"/>
              </a:buClr>
              <a:buNone/>
            </a:pPr>
            <a:r>
              <a:rPr lang="en-US" sz="16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FACTORS AFFECTING THE </a:t>
            </a:r>
            <a:r>
              <a:rPr lang="sr-Latn-CS" sz="16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EXISTING STATUS:</a:t>
            </a:r>
          </a:p>
          <a:p>
            <a:pPr>
              <a:buClr>
                <a:schemeClr val="tx1"/>
              </a:buClr>
              <a:buNone/>
            </a:pPr>
            <a:endParaRPr lang="sr-Latn-CS" sz="1600" dirty="0" smtClean="0"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</a:endParaRPr>
          </a:p>
          <a:p>
            <a:pPr marL="342900" indent="-342900">
              <a:buClr>
                <a:schemeClr val="tx1"/>
              </a:buClr>
              <a:buAutoNum type="arabicPeriod"/>
            </a:pPr>
            <a:r>
              <a:rPr lang="sr-Latn-CS" sz="1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>NATIONAL IP LAWS HARMONISED WITH THE EU LEGISLATION AND RATIFIED INTERNATIONAL TREATIES </a:t>
            </a:r>
          </a:p>
          <a:p>
            <a:pPr marL="342900" indent="-342900">
              <a:buClr>
                <a:schemeClr val="tx1"/>
              </a:buClr>
              <a:buAutoNum type="arabicPeriod"/>
            </a:pPr>
            <a:r>
              <a:rPr lang="sr-Latn-CS" sz="1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>INSTITUTIONAL CAPABILITY</a:t>
            </a:r>
          </a:p>
          <a:p>
            <a:pPr marL="342900" indent="-342900">
              <a:buClr>
                <a:schemeClr val="tx1"/>
              </a:buClr>
              <a:buAutoNum type="arabicPeriod"/>
            </a:pPr>
            <a:r>
              <a:rPr lang="sr-Latn-CS" sz="1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>USE AND PROTECTION OF IP RIGHTS IN MONTENEGRO </a:t>
            </a:r>
          </a:p>
          <a:p>
            <a:pPr algn="ctr">
              <a:buNone/>
            </a:pPr>
            <a:endParaRPr lang="sr-Latn-CS" sz="1600" b="1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3" descr="Memorandum_Zavod za intsvoj"/>
          <p:cNvPicPr/>
          <p:nvPr/>
        </p:nvPicPr>
        <p:blipFill>
          <a:blip r:embed="rId2" cstate="print"/>
          <a:srcRect b="41460"/>
          <a:stretch>
            <a:fillRect/>
          </a:stretch>
        </p:blipFill>
        <p:spPr bwMode="auto">
          <a:xfrm>
            <a:off x="6705600" y="228600"/>
            <a:ext cx="2209800" cy="761999"/>
          </a:xfrm>
          <a:prstGeom prst="rect">
            <a:avLst/>
          </a:prstGeom>
          <a:blipFill dpi="0" rotWithShape="1">
            <a:blip r:embed="rId3"/>
            <a:srcRect b="41460"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sr-Latn-CS" sz="10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sr-Latn-CS" sz="1000" dirty="0" smtClean="0">
                <a:latin typeface="Arial" pitchFamily="34" charset="0"/>
                <a:cs typeface="Arial" pitchFamily="34" charset="0"/>
              </a:rPr>
            </a:br>
            <a:r>
              <a:rPr lang="sr-Latn-CS" sz="10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sr-Latn-CS" sz="1000" dirty="0" smtClean="0">
                <a:latin typeface="Arial" pitchFamily="34" charset="0"/>
                <a:cs typeface="Arial" pitchFamily="34" charset="0"/>
              </a:rPr>
            </a:br>
            <a:r>
              <a:rPr lang="sr-Latn-CS" sz="1000" dirty="0" smtClean="0">
                <a:latin typeface="Arial" pitchFamily="34" charset="0"/>
                <a:cs typeface="Arial" pitchFamily="34" charset="0"/>
              </a:rPr>
              <a:t>Government of Montenegro </a:t>
            </a:r>
            <a:br>
              <a:rPr lang="sr-Latn-CS" sz="1000" dirty="0" smtClean="0">
                <a:latin typeface="Arial" pitchFamily="34" charset="0"/>
                <a:cs typeface="Arial" pitchFamily="34" charset="0"/>
              </a:rPr>
            </a:br>
            <a:r>
              <a:rPr lang="sr-Latn-CS" sz="1000" dirty="0" smtClean="0">
                <a:latin typeface="Arial" pitchFamily="34" charset="0"/>
                <a:cs typeface="Arial" pitchFamily="34" charset="0"/>
              </a:rPr>
              <a:t>Intellectual Property Office 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sr-Latn-CS" sz="33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NATIONAL IP STRATEGY</a:t>
            </a:r>
          </a:p>
          <a:p>
            <a:pPr>
              <a:buFont typeface="Wingdings" pitchFamily="2" charset="2"/>
              <a:buChar char="Ø"/>
            </a:pPr>
            <a:r>
              <a:rPr lang="sr-Latn-CS" sz="19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Existing status</a:t>
            </a:r>
          </a:p>
          <a:p>
            <a:pPr algn="ctr">
              <a:buNone/>
            </a:pPr>
            <a:endParaRPr lang="sr-Latn-CS" sz="2800" b="1" dirty="0" smtClean="0"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</a:endParaRPr>
          </a:p>
          <a:p>
            <a:pPr>
              <a:buClr>
                <a:schemeClr val="tx1"/>
              </a:buClr>
              <a:buFontTx/>
              <a:buNone/>
            </a:pPr>
            <a:r>
              <a:rPr lang="sr-Latn-CS" sz="16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>NATIONAL REGULATION IN FORCE: </a:t>
            </a:r>
          </a:p>
          <a:p>
            <a:pPr>
              <a:buNone/>
            </a:pPr>
            <a:r>
              <a:rPr lang="en-US" sz="1600" dirty="0" smtClean="0">
                <a:latin typeface="Tahoma" pitchFamily="34" charset="0"/>
                <a:cs typeface="Tahoma" pitchFamily="34" charset="0"/>
              </a:rPr>
              <a:t>- Law on Copyright and Related Rights ("Official Gazette" no. 37/11)</a:t>
            </a:r>
          </a:p>
          <a:p>
            <a:pPr>
              <a:buNone/>
            </a:pPr>
            <a:r>
              <a:rPr lang="en-US" sz="1600" dirty="0" smtClean="0">
                <a:latin typeface="Tahoma" pitchFamily="34" charset="0"/>
                <a:cs typeface="Tahoma" pitchFamily="34" charset="0"/>
              </a:rPr>
              <a:t>- The Trademark Law ("Official Gazette" no. 72/10)</a:t>
            </a:r>
          </a:p>
          <a:p>
            <a:pPr>
              <a:buNone/>
            </a:pPr>
            <a:r>
              <a:rPr lang="en-US" sz="1600" dirty="0" smtClean="0">
                <a:latin typeface="Tahoma" pitchFamily="34" charset="0"/>
                <a:cs typeface="Tahoma" pitchFamily="34" charset="0"/>
              </a:rPr>
              <a:t>- Patent Law ("Official Gazette" no. 66/08 and 40/10)</a:t>
            </a:r>
          </a:p>
          <a:p>
            <a:pPr>
              <a:buNone/>
            </a:pPr>
            <a:r>
              <a:rPr lang="en-US" sz="1600" dirty="0" smtClean="0">
                <a:latin typeface="Tahoma" pitchFamily="34" charset="0"/>
                <a:cs typeface="Tahoma" pitchFamily="34" charset="0"/>
              </a:rPr>
              <a:t>- Law on Legal Protection of Industrial Designs ("Official Gazette" no. 80/10)</a:t>
            </a:r>
          </a:p>
          <a:p>
            <a:pPr>
              <a:buNone/>
            </a:pPr>
            <a:r>
              <a:rPr lang="en-US" sz="1600" dirty="0" smtClean="0">
                <a:latin typeface="Tahoma" pitchFamily="34" charset="0"/>
                <a:cs typeface="Tahoma" pitchFamily="34" charset="0"/>
              </a:rPr>
              <a:t>- Law on Appellations of Origin ("Official Gazette" no. 48/2008)</a:t>
            </a:r>
          </a:p>
          <a:p>
            <a:pPr>
              <a:buNone/>
            </a:pPr>
            <a:r>
              <a:rPr lang="en-US" sz="1600" dirty="0" smtClean="0">
                <a:latin typeface="Tahoma" pitchFamily="34" charset="0"/>
                <a:cs typeface="Tahoma" pitchFamily="34" charset="0"/>
              </a:rPr>
              <a:t>- Law on protection of topographies of semiconductor ("Official Gazette" no. 75/10)</a:t>
            </a:r>
          </a:p>
          <a:p>
            <a:pPr>
              <a:buNone/>
            </a:pPr>
            <a:r>
              <a:rPr lang="en-US" sz="1600" dirty="0" smtClean="0">
                <a:latin typeface="Tahoma" pitchFamily="34" charset="0"/>
                <a:cs typeface="Tahoma" pitchFamily="34" charset="0"/>
              </a:rPr>
              <a:t>- Law on the implementation of regulations governing the protection of intellectual property rights ("Official Gazette of RM" no. 45/05 and "Official Gazette" no. 37/11)</a:t>
            </a:r>
          </a:p>
          <a:p>
            <a:pPr>
              <a:buNone/>
            </a:pPr>
            <a:r>
              <a:rPr lang="en-US" sz="1600" dirty="0" smtClean="0">
                <a:latin typeface="Tahoma" pitchFamily="34" charset="0"/>
                <a:cs typeface="Tahoma" pitchFamily="34" charset="0"/>
              </a:rPr>
              <a:t>- Law on Optical Disks ("Official Gazette" no. 27/07 and 53/11)</a:t>
            </a:r>
          </a:p>
          <a:p>
            <a:pPr>
              <a:buNone/>
            </a:pPr>
            <a:r>
              <a:rPr lang="en-US" sz="1600" dirty="0" smtClean="0">
                <a:latin typeface="Tahoma" pitchFamily="34" charset="0"/>
                <a:cs typeface="Tahoma" pitchFamily="34" charset="0"/>
              </a:rPr>
              <a:t>- Law on designations of origin, geographical indications and traditional specialties guaranteed designations of agricultural and food products ("Official Gazette" no. 18/11)</a:t>
            </a:r>
          </a:p>
          <a:p>
            <a:pPr>
              <a:buNone/>
            </a:pPr>
            <a:r>
              <a:rPr lang="en-US" sz="1600" dirty="0" smtClean="0">
                <a:latin typeface="Tahoma" pitchFamily="34" charset="0"/>
                <a:cs typeface="Tahoma" pitchFamily="34" charset="0"/>
              </a:rPr>
              <a:t>- Law on Plant Variety Protection ("Official Gazette" no. 48/07 and 48/08),</a:t>
            </a:r>
          </a:p>
          <a:p>
            <a:pPr>
              <a:buNone/>
            </a:pPr>
            <a:r>
              <a:rPr lang="en-US" sz="1600" dirty="0" smtClean="0">
                <a:latin typeface="Tahoma" pitchFamily="34" charset="0"/>
                <a:cs typeface="Tahoma" pitchFamily="34" charset="0"/>
              </a:rPr>
              <a:t>- Regulation on Customs with the goods for which there is reasonable suspicion that it infringes the intellectual property rights ("Official Gazette" no. 33/11).</a:t>
            </a:r>
          </a:p>
          <a:p>
            <a:pPr algn="ctr">
              <a:buNone/>
            </a:pPr>
            <a:endParaRPr lang="en-US" sz="1600" b="1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en-US" sz="1600" b="1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en-US" sz="1600" b="1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sr-Latn-CS" sz="1600" b="1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3" descr="Memorandum_Zavod za intsvoj"/>
          <p:cNvPicPr/>
          <p:nvPr/>
        </p:nvPicPr>
        <p:blipFill>
          <a:blip r:embed="rId2" cstate="print"/>
          <a:srcRect b="41460"/>
          <a:stretch>
            <a:fillRect/>
          </a:stretch>
        </p:blipFill>
        <p:spPr bwMode="auto">
          <a:xfrm>
            <a:off x="6705600" y="228600"/>
            <a:ext cx="2209800" cy="761999"/>
          </a:xfrm>
          <a:prstGeom prst="rect">
            <a:avLst/>
          </a:prstGeom>
          <a:blipFill dpi="0" rotWithShape="1">
            <a:blip r:embed="rId3"/>
            <a:srcRect b="41460"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</p:pic>
      <p:pic>
        <p:nvPicPr>
          <p:cNvPr id="5" name="Picture 75" descr="MC900292574[1]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858016" y="2133600"/>
            <a:ext cx="1717675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sr-Latn-CS" sz="10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sr-Latn-CS" sz="1000" dirty="0" smtClean="0">
                <a:latin typeface="Arial" pitchFamily="34" charset="0"/>
                <a:cs typeface="Arial" pitchFamily="34" charset="0"/>
              </a:rPr>
            </a:br>
            <a:r>
              <a:rPr lang="sr-Latn-CS" sz="10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sr-Latn-CS" sz="1000" dirty="0" smtClean="0">
                <a:latin typeface="Arial" pitchFamily="34" charset="0"/>
                <a:cs typeface="Arial" pitchFamily="34" charset="0"/>
              </a:rPr>
            </a:br>
            <a:r>
              <a:rPr lang="sr-Latn-CS" sz="1000" dirty="0" smtClean="0">
                <a:latin typeface="Arial" pitchFamily="34" charset="0"/>
                <a:cs typeface="Arial" pitchFamily="34" charset="0"/>
              </a:rPr>
              <a:t>Government of Montenegro Intellectual Property Office 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 algn="ctr">
              <a:buNone/>
            </a:pPr>
            <a:r>
              <a:rPr lang="sr-Latn-CS" sz="70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NATIONAL IP STRATEGY</a:t>
            </a:r>
          </a:p>
          <a:p>
            <a:pPr>
              <a:buClr>
                <a:schemeClr val="tx1"/>
              </a:buClr>
              <a:buFont typeface="Wingdings" pitchFamily="2" charset="2"/>
              <a:buChar char="Ø"/>
            </a:pPr>
            <a:r>
              <a:rPr lang="sr-Latn-CS" sz="40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Existing status</a:t>
            </a:r>
          </a:p>
          <a:p>
            <a:pPr>
              <a:buClr>
                <a:schemeClr val="tx1"/>
              </a:buClr>
              <a:buFontTx/>
              <a:buNone/>
            </a:pPr>
            <a:endParaRPr lang="sr-Latn-CS" sz="1600" dirty="0" smtClean="0"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</a:endParaRPr>
          </a:p>
          <a:p>
            <a:pPr>
              <a:buNone/>
            </a:pPr>
            <a:r>
              <a:rPr lang="sr-Latn-CS" sz="25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>INTERNATIONAL REGULATION IN FORCE: </a:t>
            </a:r>
            <a:endParaRPr lang="en-US" sz="2000" b="1" dirty="0" smtClean="0">
              <a:latin typeface="Tahoma" pitchFamily="34" charset="0"/>
              <a:cs typeface="Tahoma" pitchFamily="34" charset="0"/>
            </a:endParaRPr>
          </a:p>
          <a:p>
            <a:pPr>
              <a:buNone/>
            </a:pPr>
            <a:r>
              <a:rPr lang="en-US" sz="2800" dirty="0" smtClean="0">
                <a:latin typeface="Tahoma" pitchFamily="34" charset="0"/>
                <a:cs typeface="Tahoma" pitchFamily="34" charset="0"/>
              </a:rPr>
              <a:t>- Convention Establishing the World Intellectual Property Organization</a:t>
            </a:r>
          </a:p>
          <a:p>
            <a:pPr>
              <a:buNone/>
            </a:pPr>
            <a:r>
              <a:rPr lang="en-US" sz="2800" dirty="0" smtClean="0">
                <a:latin typeface="Tahoma" pitchFamily="34" charset="0"/>
                <a:cs typeface="Tahoma" pitchFamily="34" charset="0"/>
              </a:rPr>
              <a:t>- Paris Convention for the Protection of Industrial Property</a:t>
            </a:r>
          </a:p>
          <a:p>
            <a:pPr>
              <a:buNone/>
            </a:pPr>
            <a:r>
              <a:rPr lang="en-US" sz="2800" dirty="0" smtClean="0">
                <a:latin typeface="Tahoma" pitchFamily="34" charset="0"/>
                <a:cs typeface="Tahoma" pitchFamily="34" charset="0"/>
              </a:rPr>
              <a:t>- Berne Convention for the Protection of Literary and Artistic Works</a:t>
            </a:r>
          </a:p>
          <a:p>
            <a:pPr>
              <a:buNone/>
            </a:pPr>
            <a:r>
              <a:rPr lang="en-US" sz="2800" dirty="0" smtClean="0">
                <a:latin typeface="Tahoma" pitchFamily="34" charset="0"/>
                <a:cs typeface="Tahoma" pitchFamily="34" charset="0"/>
              </a:rPr>
              <a:t>- Madrid Agreement for the Repression of False or Deceptive Indications of Source on Goods</a:t>
            </a:r>
          </a:p>
          <a:p>
            <a:pPr>
              <a:buNone/>
            </a:pPr>
            <a:r>
              <a:rPr lang="en-US" sz="2800" dirty="0" smtClean="0">
                <a:latin typeface="Tahoma" pitchFamily="34" charset="0"/>
                <a:cs typeface="Tahoma" pitchFamily="34" charset="0"/>
              </a:rPr>
              <a:t>- Madrid Agreement Concerning the International Registration of Marks</a:t>
            </a:r>
          </a:p>
          <a:p>
            <a:pPr>
              <a:buNone/>
            </a:pPr>
            <a:r>
              <a:rPr lang="en-US" sz="2800" dirty="0" smtClean="0">
                <a:latin typeface="Tahoma" pitchFamily="34" charset="0"/>
                <a:cs typeface="Tahoma" pitchFamily="34" charset="0"/>
              </a:rPr>
              <a:t>- Protocol to the Madrid Agreement Concerning the International Registration of Marks</a:t>
            </a:r>
          </a:p>
          <a:p>
            <a:pPr>
              <a:buNone/>
            </a:pPr>
            <a:r>
              <a:rPr lang="en-US" sz="2800" dirty="0" smtClean="0">
                <a:latin typeface="Tahoma" pitchFamily="34" charset="0"/>
                <a:cs typeface="Tahoma" pitchFamily="34" charset="0"/>
              </a:rPr>
              <a:t>- Hague Agreement Concerning the International Deposit of Industrial Designs</a:t>
            </a:r>
          </a:p>
          <a:p>
            <a:pPr>
              <a:buNone/>
            </a:pPr>
            <a:r>
              <a:rPr lang="en-US" sz="2800" dirty="0" smtClean="0">
                <a:latin typeface="Tahoma" pitchFamily="34" charset="0"/>
                <a:cs typeface="Tahoma" pitchFamily="34" charset="0"/>
              </a:rPr>
              <a:t>- Nice Agreement Concerning the International Classification of Goods and Services f</a:t>
            </a:r>
            <a:r>
              <a:rPr lang="sr-Latn-CS" sz="2800" dirty="0" smtClean="0">
                <a:latin typeface="Tahoma" pitchFamily="34" charset="0"/>
                <a:cs typeface="Tahoma" pitchFamily="34" charset="0"/>
              </a:rPr>
              <a:t>o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r the Registration of Marks</a:t>
            </a:r>
          </a:p>
          <a:p>
            <a:pPr>
              <a:buNone/>
            </a:pPr>
            <a:r>
              <a:rPr lang="en-US" sz="2800" dirty="0" smtClean="0">
                <a:latin typeface="Tahoma" pitchFamily="34" charset="0"/>
                <a:cs typeface="Tahoma" pitchFamily="34" charset="0"/>
              </a:rPr>
              <a:t>- Locarno Agreement Establishing an International Classification for Industrial Designs</a:t>
            </a:r>
          </a:p>
          <a:p>
            <a:pPr>
              <a:buNone/>
            </a:pPr>
            <a:r>
              <a:rPr lang="en-US" sz="2800" dirty="0" smtClean="0">
                <a:latin typeface="Tahoma" pitchFamily="34" charset="0"/>
                <a:cs typeface="Tahoma" pitchFamily="34" charset="0"/>
              </a:rPr>
              <a:t>- Lisbon Treaty on the Protection of Appellations of Origin and their International Registration</a:t>
            </a:r>
          </a:p>
          <a:p>
            <a:pPr>
              <a:buNone/>
            </a:pPr>
            <a:r>
              <a:rPr lang="en-US" sz="2800" dirty="0" smtClean="0">
                <a:latin typeface="Tahoma" pitchFamily="34" charset="0"/>
                <a:cs typeface="Tahoma" pitchFamily="34" charset="0"/>
              </a:rPr>
              <a:t>- Nairobi Treaty on the Protection of Olympic symbols</a:t>
            </a:r>
          </a:p>
          <a:p>
            <a:pPr>
              <a:buNone/>
            </a:pPr>
            <a:r>
              <a:rPr lang="en-US" sz="2800" dirty="0" smtClean="0">
                <a:latin typeface="Tahoma" pitchFamily="34" charset="0"/>
                <a:cs typeface="Tahoma" pitchFamily="34" charset="0"/>
              </a:rPr>
              <a:t>- Agreement </a:t>
            </a:r>
            <a:r>
              <a:rPr lang="en-US" sz="2800" dirty="0" err="1" smtClean="0">
                <a:latin typeface="Tahoma" pitchFamily="34" charset="0"/>
                <a:cs typeface="Tahoma" pitchFamily="34" charset="0"/>
              </a:rPr>
              <a:t>žigovnom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 right</a:t>
            </a:r>
          </a:p>
          <a:p>
            <a:pPr>
              <a:buNone/>
            </a:pPr>
            <a:r>
              <a:rPr lang="en-US" sz="2800" dirty="0" smtClean="0">
                <a:latin typeface="Tahoma" pitchFamily="34" charset="0"/>
                <a:cs typeface="Tahoma" pitchFamily="34" charset="0"/>
              </a:rPr>
              <a:t>- WIPO Copyright Treaty</a:t>
            </a:r>
          </a:p>
          <a:p>
            <a:pPr>
              <a:buNone/>
            </a:pPr>
            <a:r>
              <a:rPr lang="sr-Latn-CS" sz="2800" dirty="0" smtClean="0">
                <a:latin typeface="Tahoma" pitchFamily="34" charset="0"/>
                <a:cs typeface="Tahoma" pitchFamily="34" charset="0"/>
              </a:rPr>
              <a:t>- 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WIPO Performances and Phonograms Treaty</a:t>
            </a:r>
            <a:endParaRPr lang="sr-Latn-CS" sz="2800" dirty="0" smtClean="0">
              <a:latin typeface="Tahoma" pitchFamily="34" charset="0"/>
              <a:cs typeface="Tahoma" pitchFamily="34" charset="0"/>
            </a:endParaRPr>
          </a:p>
          <a:p>
            <a:pPr>
              <a:buNone/>
            </a:pPr>
            <a:r>
              <a:rPr lang="sr-Latn-CS" sz="2800" dirty="0" smtClean="0">
                <a:latin typeface="Tahoma" pitchFamily="34" charset="0"/>
                <a:cs typeface="Tahoma" pitchFamily="34" charset="0"/>
              </a:rPr>
              <a:t>- </a:t>
            </a:r>
            <a:r>
              <a:rPr lang="en-US" sz="2800" dirty="0" smtClean="0">
                <a:latin typeface="Tahoma" pitchFamily="34" charset="0"/>
                <a:cs typeface="Tahoma" pitchFamily="34" charset="0"/>
              </a:rPr>
              <a:t>Budapest Treaty on the International Recognition of the Deposit of Microorganisms for the Purposes of Patent Procedure</a:t>
            </a:r>
            <a:endParaRPr lang="sr-Latn-CS" sz="2800" dirty="0" smtClean="0">
              <a:latin typeface="Tahoma" pitchFamily="34" charset="0"/>
              <a:cs typeface="Tahoma" pitchFamily="34" charset="0"/>
            </a:endParaRPr>
          </a:p>
          <a:p>
            <a:pPr>
              <a:buNone/>
            </a:pPr>
            <a:r>
              <a:rPr lang="sr-Latn-CS" sz="2800" dirty="0" smtClean="0">
                <a:latin typeface="Tahoma" pitchFamily="34" charset="0"/>
                <a:cs typeface="Tahoma" pitchFamily="34" charset="0"/>
              </a:rPr>
              <a:t>- PCT Agreement </a:t>
            </a:r>
          </a:p>
          <a:p>
            <a:pPr>
              <a:buNone/>
            </a:pPr>
            <a:r>
              <a:rPr lang="sr-Latn-CS" sz="2800" dirty="0" smtClean="0">
                <a:latin typeface="Tahoma" pitchFamily="34" charset="0"/>
              </a:rPr>
              <a:t>- </a:t>
            </a:r>
            <a:r>
              <a:rPr lang="en-US" sz="2800" dirty="0" smtClean="0">
                <a:latin typeface="Tahoma" pitchFamily="34" charset="0"/>
              </a:rPr>
              <a:t>Geneva Act of the Hague Agreement Concerning the International Registration of Industrial Designs</a:t>
            </a:r>
          </a:p>
          <a:p>
            <a:pPr>
              <a:buNone/>
            </a:pPr>
            <a:r>
              <a:rPr lang="en-US" sz="2800" dirty="0" smtClean="0">
                <a:latin typeface="Tahoma" pitchFamily="34" charset="0"/>
              </a:rPr>
              <a:t>- </a:t>
            </a:r>
            <a:r>
              <a:rPr lang="en-US" sz="2800" dirty="0" err="1" smtClean="0">
                <a:latin typeface="Tahoma" pitchFamily="34" charset="0"/>
              </a:rPr>
              <a:t>Stra</a:t>
            </a:r>
            <a:r>
              <a:rPr lang="sr-Latn-CS" sz="2800" dirty="0" smtClean="0">
                <a:latin typeface="Tahoma" pitchFamily="34" charset="0"/>
              </a:rPr>
              <a:t>sbourg</a:t>
            </a:r>
            <a:r>
              <a:rPr lang="en-US" sz="2800" dirty="0" smtClean="0">
                <a:latin typeface="Tahoma" pitchFamily="34" charset="0"/>
              </a:rPr>
              <a:t> Agreement Concerning the International Patent Classification</a:t>
            </a:r>
          </a:p>
          <a:p>
            <a:pPr>
              <a:buNone/>
            </a:pPr>
            <a:r>
              <a:rPr lang="en-US" sz="2800" dirty="0" smtClean="0">
                <a:latin typeface="Tahoma" pitchFamily="34" charset="0"/>
              </a:rPr>
              <a:t>- Patent Law Treaty</a:t>
            </a:r>
          </a:p>
          <a:p>
            <a:pPr>
              <a:buNone/>
            </a:pPr>
            <a:r>
              <a:rPr lang="en-US" sz="2800" dirty="0" smtClean="0">
                <a:latin typeface="Tahoma" pitchFamily="34" charset="0"/>
              </a:rPr>
              <a:t>- Vienna Agreement Establishing an International Classification of the Figurative Elements of Marks</a:t>
            </a:r>
            <a:endParaRPr lang="sr-Latn-CS" sz="2800" dirty="0" smtClean="0">
              <a:latin typeface="Tahoma" pitchFamily="34" charset="0"/>
            </a:endParaRPr>
          </a:p>
          <a:p>
            <a:pPr>
              <a:buFontTx/>
              <a:buChar char="-"/>
            </a:pPr>
            <a:endParaRPr lang="sr-Latn-CS" sz="2900" dirty="0" smtClean="0">
              <a:latin typeface="Tahoma" pitchFamily="34" charset="0"/>
              <a:cs typeface="Tahoma" pitchFamily="34" charset="0"/>
            </a:endParaRPr>
          </a:p>
        </p:txBody>
      </p:sp>
      <p:pic>
        <p:nvPicPr>
          <p:cNvPr id="4" name="Picture 3" descr="Memorandum_Zavod za intsvoj"/>
          <p:cNvPicPr/>
          <p:nvPr/>
        </p:nvPicPr>
        <p:blipFill>
          <a:blip r:embed="rId2" cstate="print"/>
          <a:srcRect b="41460"/>
          <a:stretch>
            <a:fillRect/>
          </a:stretch>
        </p:blipFill>
        <p:spPr bwMode="auto">
          <a:xfrm>
            <a:off x="6705600" y="228600"/>
            <a:ext cx="2209800" cy="761999"/>
          </a:xfrm>
          <a:prstGeom prst="rect">
            <a:avLst/>
          </a:prstGeom>
          <a:blipFill dpi="0" rotWithShape="1">
            <a:blip r:embed="rId3"/>
            <a:srcRect b="41460"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</p:pic>
      <p:pic>
        <p:nvPicPr>
          <p:cNvPr id="5" name="Picture 75" descr="MC900292574[1]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858016" y="1981200"/>
            <a:ext cx="1717675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sr-Latn-CS" sz="10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sr-Latn-CS" sz="1000" dirty="0" smtClean="0">
                <a:latin typeface="Arial" pitchFamily="34" charset="0"/>
                <a:cs typeface="Arial" pitchFamily="34" charset="0"/>
              </a:rPr>
            </a:br>
            <a:r>
              <a:rPr lang="sr-Latn-CS" sz="10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sr-Latn-CS" sz="1000" dirty="0" smtClean="0">
                <a:latin typeface="Arial" pitchFamily="34" charset="0"/>
                <a:cs typeface="Arial" pitchFamily="34" charset="0"/>
              </a:rPr>
            </a:br>
            <a:r>
              <a:rPr lang="sr-Latn-CS" sz="1000" dirty="0" smtClean="0">
                <a:latin typeface="Arial" pitchFamily="34" charset="0"/>
                <a:cs typeface="Arial" pitchFamily="34" charset="0"/>
              </a:rPr>
              <a:t>Government of Montenegro </a:t>
            </a:r>
            <a:br>
              <a:rPr lang="sr-Latn-CS" sz="1000" dirty="0" smtClean="0">
                <a:latin typeface="Arial" pitchFamily="34" charset="0"/>
                <a:cs typeface="Arial" pitchFamily="34" charset="0"/>
              </a:rPr>
            </a:br>
            <a:r>
              <a:rPr lang="sr-Latn-CS" sz="1000" dirty="0" smtClean="0">
                <a:latin typeface="Arial" pitchFamily="34" charset="0"/>
                <a:cs typeface="Arial" pitchFamily="34" charset="0"/>
              </a:rPr>
              <a:t>Intellectual Property Office 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sr-Latn-C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</a:rPr>
              <a:t>NATIONAL IP STRATEGY</a:t>
            </a:r>
          </a:p>
          <a:p>
            <a:pPr>
              <a:buClr>
                <a:schemeClr val="tx1"/>
              </a:buClr>
              <a:buFontTx/>
              <a:buNone/>
            </a:pPr>
            <a:endParaRPr lang="sr-Latn-CS" sz="1600" dirty="0" smtClean="0"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</a:endParaRPr>
          </a:p>
          <a:p>
            <a:pPr>
              <a:buClr>
                <a:schemeClr val="tx1"/>
              </a:buClr>
              <a:buFont typeface="Wingdings" pitchFamily="2" charset="2"/>
              <a:buChar char="Ø"/>
            </a:pPr>
            <a:r>
              <a:rPr lang="sr-Latn-CS" sz="16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Existing status</a:t>
            </a:r>
            <a:endParaRPr lang="sr-Latn-CS" sz="1200" b="1" dirty="0" smtClean="0"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  <a:cs typeface="Tahoma" pitchFamily="34" charset="0"/>
            </a:endParaRPr>
          </a:p>
          <a:p>
            <a:pPr marL="342900" indent="-342900">
              <a:buClr>
                <a:schemeClr val="tx1"/>
              </a:buClr>
              <a:buNone/>
            </a:pPr>
            <a:endParaRPr lang="sr-Latn-CS" sz="1200" dirty="0" smtClean="0"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  <a:cs typeface="Tahoma" pitchFamily="34" charset="0"/>
            </a:endParaRPr>
          </a:p>
          <a:p>
            <a:pPr marL="342900" indent="-342900">
              <a:buClr>
                <a:schemeClr val="tx1"/>
              </a:buClr>
              <a:buNone/>
            </a:pPr>
            <a:r>
              <a:rPr lang="sr-Latn-CS" sz="12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>THE MAIN INSTITUTIONS RESPONSIBLE FOR IP RELATED MATTERS: </a:t>
            </a:r>
          </a:p>
          <a:p>
            <a:pPr marL="342900" indent="-342900">
              <a:buClr>
                <a:schemeClr val="tx1"/>
              </a:buClr>
              <a:buNone/>
            </a:pPr>
            <a:endParaRPr lang="sr-Latn-CS" sz="1200" b="1" dirty="0" smtClean="0"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  <a:cs typeface="Tahoma" pitchFamily="34" charset="0"/>
            </a:endParaRPr>
          </a:p>
          <a:p>
            <a:pPr marL="342900" indent="-342900">
              <a:buClr>
                <a:schemeClr val="tx1"/>
              </a:buClr>
              <a:buFontTx/>
              <a:buChar char="-"/>
            </a:pPr>
            <a:r>
              <a:rPr lang="sr-Latn-CS" sz="12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>Ministry of Economy</a:t>
            </a:r>
          </a:p>
          <a:p>
            <a:pPr marL="342900" indent="-342900">
              <a:buClr>
                <a:schemeClr val="tx1"/>
              </a:buClr>
              <a:buFontTx/>
              <a:buChar char="-"/>
            </a:pPr>
            <a:r>
              <a:rPr lang="sr-Latn-CS" sz="12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>IPOM</a:t>
            </a:r>
          </a:p>
          <a:p>
            <a:pPr marL="342900" indent="-342900">
              <a:buClr>
                <a:schemeClr val="tx1"/>
              </a:buClr>
              <a:buFontTx/>
              <a:buChar char="-"/>
            </a:pPr>
            <a:r>
              <a:rPr lang="sr-Latn-CS" sz="12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>Custom Directorate</a:t>
            </a:r>
          </a:p>
          <a:p>
            <a:pPr marL="342900" indent="-342900">
              <a:buClr>
                <a:schemeClr val="tx1"/>
              </a:buClr>
              <a:buFontTx/>
              <a:buChar char="-"/>
            </a:pPr>
            <a:r>
              <a:rPr lang="sr-Latn-CS" sz="12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>Market Inspection</a:t>
            </a:r>
          </a:p>
          <a:p>
            <a:pPr marL="342900" indent="-342900">
              <a:buClr>
                <a:schemeClr val="tx1"/>
              </a:buClr>
              <a:buFontTx/>
              <a:buChar char="-"/>
            </a:pPr>
            <a:r>
              <a:rPr lang="sr-Latn-CS" sz="12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>Courts</a:t>
            </a:r>
          </a:p>
          <a:p>
            <a:pPr marL="342900" indent="-342900">
              <a:buClr>
                <a:schemeClr val="tx1"/>
              </a:buClr>
              <a:buFontTx/>
              <a:buChar char="-"/>
            </a:pPr>
            <a:r>
              <a:rPr lang="sr-Latn-CS" sz="12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>The Police</a:t>
            </a:r>
          </a:p>
          <a:p>
            <a:pPr marL="342900" indent="-342900">
              <a:buClr>
                <a:schemeClr val="tx1"/>
              </a:buClr>
              <a:buFontTx/>
              <a:buChar char="-"/>
            </a:pPr>
            <a:r>
              <a:rPr lang="sr-Latn-CS" sz="12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>Ministry of Education and Sports</a:t>
            </a:r>
          </a:p>
          <a:p>
            <a:pPr marL="342900" indent="-342900">
              <a:buClr>
                <a:schemeClr val="tx1"/>
              </a:buClr>
              <a:buFontTx/>
              <a:buChar char="-"/>
            </a:pPr>
            <a:r>
              <a:rPr lang="sr-Latn-CS" sz="12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>Ministry of Science</a:t>
            </a:r>
          </a:p>
          <a:p>
            <a:pPr marL="342900" indent="-342900">
              <a:buClr>
                <a:schemeClr val="tx1"/>
              </a:buClr>
              <a:buFontTx/>
              <a:buChar char="-"/>
            </a:pPr>
            <a:r>
              <a:rPr lang="sr-Latn-CS" sz="12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>Ministry of Culture</a:t>
            </a:r>
          </a:p>
          <a:p>
            <a:pPr marL="342900" indent="-342900">
              <a:buClr>
                <a:schemeClr val="tx1"/>
              </a:buClr>
              <a:buFontTx/>
              <a:buChar char="-"/>
            </a:pPr>
            <a:r>
              <a:rPr lang="sr-Latn-CS" sz="12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>Chamber of Commerce</a:t>
            </a:r>
          </a:p>
          <a:p>
            <a:pPr marL="342900" indent="-342900">
              <a:buClr>
                <a:schemeClr val="tx1"/>
              </a:buClr>
              <a:buFontTx/>
              <a:buChar char="-"/>
            </a:pPr>
            <a:r>
              <a:rPr lang="sr-Latn-CS" sz="12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>Collective Management od Copyright and Related Rights Societies </a:t>
            </a:r>
          </a:p>
          <a:p>
            <a:pPr marL="342900" indent="-342900">
              <a:buClr>
                <a:schemeClr val="tx1"/>
              </a:buClr>
              <a:buFontTx/>
              <a:buChar char="-"/>
            </a:pPr>
            <a:endParaRPr lang="sr-Latn-CS" sz="1200" b="1" dirty="0" smtClean="0"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  <a:cs typeface="Tahoma" pitchFamily="34" charset="0"/>
            </a:endParaRPr>
          </a:p>
          <a:p>
            <a:pPr marL="342900" indent="-342900">
              <a:buClr>
                <a:schemeClr val="tx1"/>
              </a:buClr>
              <a:buFontTx/>
              <a:buChar char="-"/>
            </a:pPr>
            <a:endParaRPr lang="sr-Latn-CS" sz="1200" b="1" dirty="0" smtClean="0"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  <a:cs typeface="Tahoma" pitchFamily="34" charset="0"/>
            </a:endParaRPr>
          </a:p>
          <a:p>
            <a:pPr marL="342900" indent="-342900">
              <a:buClr>
                <a:schemeClr val="tx1"/>
              </a:buClr>
              <a:buNone/>
            </a:pPr>
            <a:endParaRPr lang="sr-Latn-CS" sz="1200" dirty="0" smtClean="0"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  <a:cs typeface="Tahoma" pitchFamily="34" charset="0"/>
            </a:endParaRPr>
          </a:p>
          <a:p>
            <a:pPr algn="ctr">
              <a:buNone/>
            </a:pPr>
            <a:endParaRPr lang="sr-Latn-CS" sz="1600" b="1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3" descr="Memorandum_Zavod za intsvoj"/>
          <p:cNvPicPr/>
          <p:nvPr/>
        </p:nvPicPr>
        <p:blipFill>
          <a:blip r:embed="rId2" cstate="print"/>
          <a:srcRect b="41460"/>
          <a:stretch>
            <a:fillRect/>
          </a:stretch>
        </p:blipFill>
        <p:spPr bwMode="auto">
          <a:xfrm>
            <a:off x="6705600" y="228600"/>
            <a:ext cx="2209800" cy="761999"/>
          </a:xfrm>
          <a:prstGeom prst="rect">
            <a:avLst/>
          </a:prstGeom>
          <a:blipFill dpi="0" rotWithShape="1">
            <a:blip r:embed="rId3"/>
            <a:srcRect b="41460"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</p:pic>
      <p:sp>
        <p:nvSpPr>
          <p:cNvPr id="5" name="AutoShape 4"/>
          <p:cNvSpPr>
            <a:spLocks noChangeArrowheads="1"/>
          </p:cNvSpPr>
          <p:nvPr/>
        </p:nvSpPr>
        <p:spPr bwMode="auto">
          <a:xfrm>
            <a:off x="5943600" y="2819400"/>
            <a:ext cx="2438400" cy="2128827"/>
          </a:xfrm>
          <a:prstGeom prst="verticalScroll">
            <a:avLst>
              <a:gd name="adj" fmla="val 1250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sr-Latn-CS" sz="1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</a:rPr>
              <a:t>TO INCREASE THE </a:t>
            </a:r>
          </a:p>
          <a:p>
            <a:pPr eaLnBrk="0" hangingPunct="0"/>
            <a:r>
              <a:rPr lang="sr-Latn-CS" sz="1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</a:rPr>
              <a:t>LEVEL</a:t>
            </a:r>
          </a:p>
          <a:p>
            <a:pPr eaLnBrk="0" hangingPunct="0"/>
            <a:r>
              <a:rPr lang="sr-Latn-CS" sz="1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</a:rPr>
              <a:t>OF  IP PROTECTION  </a:t>
            </a:r>
            <a:endParaRPr lang="sr-Latn-CS" sz="1200" b="1" i="1" dirty="0">
              <a:solidFill>
                <a:srgbClr val="0000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sr-Latn-CS" sz="10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sr-Latn-CS" sz="1000" dirty="0" smtClean="0">
                <a:latin typeface="Arial" pitchFamily="34" charset="0"/>
                <a:cs typeface="Arial" pitchFamily="34" charset="0"/>
              </a:rPr>
            </a:br>
            <a:r>
              <a:rPr lang="sr-Latn-CS" sz="10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sr-Latn-CS" sz="1000" dirty="0" smtClean="0">
                <a:latin typeface="Arial" pitchFamily="34" charset="0"/>
                <a:cs typeface="Arial" pitchFamily="34" charset="0"/>
              </a:rPr>
            </a:br>
            <a:r>
              <a:rPr lang="sr-Latn-CS" sz="1000" dirty="0" smtClean="0">
                <a:latin typeface="Arial" pitchFamily="34" charset="0"/>
                <a:cs typeface="Arial" pitchFamily="34" charset="0"/>
              </a:rPr>
              <a:t>Government of Montenegro </a:t>
            </a:r>
            <a:br>
              <a:rPr lang="sr-Latn-CS" sz="1000" dirty="0" smtClean="0">
                <a:latin typeface="Arial" pitchFamily="34" charset="0"/>
                <a:cs typeface="Arial" pitchFamily="34" charset="0"/>
              </a:rPr>
            </a:br>
            <a:r>
              <a:rPr lang="sr-Latn-CS" sz="1000" dirty="0" smtClean="0">
                <a:latin typeface="Arial" pitchFamily="34" charset="0"/>
                <a:cs typeface="Arial" pitchFamily="34" charset="0"/>
              </a:rPr>
              <a:t>Intellectual Property Office 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sr-Latn-C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</a:rPr>
              <a:t>NATIONAL IP STRATEGY</a:t>
            </a:r>
          </a:p>
          <a:p>
            <a:pPr>
              <a:buClr>
                <a:schemeClr val="tx1"/>
              </a:buClr>
              <a:buFontTx/>
              <a:buNone/>
            </a:pPr>
            <a:endParaRPr lang="sr-Latn-CS" sz="1600" dirty="0" smtClean="0"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</a:endParaRPr>
          </a:p>
          <a:p>
            <a:pPr>
              <a:buClr>
                <a:schemeClr val="tx1"/>
              </a:buClr>
              <a:buFont typeface="Wingdings" pitchFamily="2" charset="2"/>
              <a:buChar char="Ø"/>
            </a:pPr>
            <a:r>
              <a:rPr lang="sr-Latn-CS" sz="16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Existing status</a:t>
            </a:r>
            <a:endParaRPr lang="sr-Latn-CS" sz="1600" b="1" dirty="0" smtClean="0"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  <a:cs typeface="Tahoma" pitchFamily="34" charset="0"/>
            </a:endParaRPr>
          </a:p>
          <a:p>
            <a:pPr marL="342900" indent="-342900">
              <a:buClr>
                <a:schemeClr val="tx1"/>
              </a:buClr>
              <a:buNone/>
            </a:pPr>
            <a:endParaRPr lang="sr-Latn-CS" sz="1200" dirty="0" smtClean="0"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  <a:cs typeface="Tahoma" pitchFamily="34" charset="0"/>
            </a:endParaRPr>
          </a:p>
          <a:p>
            <a:pPr marL="342900" indent="-342900">
              <a:buClr>
                <a:schemeClr val="tx1"/>
              </a:buClr>
              <a:buNone/>
            </a:pPr>
            <a:r>
              <a:rPr lang="sr-Latn-CS" sz="12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>USE AND PROTECTION OF IP RIGHTS</a:t>
            </a:r>
          </a:p>
          <a:p>
            <a:pPr marL="342900" indent="-342900">
              <a:buClr>
                <a:schemeClr val="tx1"/>
              </a:buClr>
              <a:buNone/>
            </a:pPr>
            <a:endParaRPr lang="sr-Latn-CS" sz="1200" b="1" dirty="0" smtClean="0"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  <a:cs typeface="Tahoma" pitchFamily="34" charset="0"/>
            </a:endParaRPr>
          </a:p>
          <a:p>
            <a:pPr marL="342900" indent="-342900">
              <a:buClr>
                <a:schemeClr val="tx1"/>
              </a:buClr>
              <a:buNone/>
            </a:pPr>
            <a:r>
              <a:rPr lang="sr-Latn-CS" sz="12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>ESSENTIAL:</a:t>
            </a:r>
          </a:p>
          <a:p>
            <a:pPr marL="342900" indent="-342900">
              <a:buClr>
                <a:schemeClr val="tx1"/>
              </a:buClr>
              <a:buNone/>
            </a:pPr>
            <a:endParaRPr lang="sr-Latn-CS" sz="1200" b="1" dirty="0" smtClean="0"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  <a:cs typeface="Tahoma" pitchFamily="34" charset="0"/>
            </a:endParaRPr>
          </a:p>
          <a:p>
            <a:pPr marL="342900" indent="-342900">
              <a:buClr>
                <a:schemeClr val="tx1"/>
              </a:buClr>
              <a:buNone/>
            </a:pPr>
            <a:r>
              <a:rPr lang="en-US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COOPERATION </a:t>
            </a:r>
            <a:r>
              <a:rPr lang="sr-Latn-CS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AMONG</a:t>
            </a:r>
            <a:r>
              <a:rPr lang="en-US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  COMPETENT INSTITUTIONS</a:t>
            </a:r>
            <a:endParaRPr lang="sr-Latn-CS" sz="2400" b="1" dirty="0" smtClean="0"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cs typeface="Tahoma" pitchFamily="34" charset="0"/>
            </a:endParaRPr>
          </a:p>
          <a:p>
            <a:pPr marL="342900" indent="-342900">
              <a:buClr>
                <a:schemeClr val="tx1"/>
              </a:buClr>
              <a:buNone/>
            </a:pPr>
            <a:endParaRPr lang="sr-Latn-CS" sz="2000" b="1" dirty="0" smtClean="0"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cs typeface="Tahoma" pitchFamily="34" charset="0"/>
            </a:endParaRPr>
          </a:p>
          <a:p>
            <a:pPr marL="342900" indent="-342900">
              <a:buClr>
                <a:schemeClr val="tx1"/>
              </a:buClr>
              <a:buNone/>
            </a:pPr>
            <a:r>
              <a:rPr lang="sr-Latn-C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(National IP Strategy 2012-2015 includes the results achieved by the competent institutions)</a:t>
            </a:r>
          </a:p>
        </p:txBody>
      </p:sp>
      <p:pic>
        <p:nvPicPr>
          <p:cNvPr id="4" name="Picture 3" descr="Memorandum_Zavod za intsvoj"/>
          <p:cNvPicPr/>
          <p:nvPr/>
        </p:nvPicPr>
        <p:blipFill>
          <a:blip r:embed="rId2" cstate="print"/>
          <a:srcRect b="41460"/>
          <a:stretch>
            <a:fillRect/>
          </a:stretch>
        </p:blipFill>
        <p:spPr bwMode="auto">
          <a:xfrm>
            <a:off x="6705600" y="228600"/>
            <a:ext cx="2209800" cy="761999"/>
          </a:xfrm>
          <a:prstGeom prst="rect">
            <a:avLst/>
          </a:prstGeom>
          <a:blipFill dpi="0" rotWithShape="1">
            <a:blip r:embed="rId3"/>
            <a:srcRect b="41460"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sr-Latn-CS" sz="10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sr-Latn-CS" sz="1000" dirty="0" smtClean="0">
                <a:latin typeface="Arial" pitchFamily="34" charset="0"/>
                <a:cs typeface="Arial" pitchFamily="34" charset="0"/>
              </a:rPr>
            </a:br>
            <a:r>
              <a:rPr lang="sr-Latn-CS" sz="10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sr-Latn-CS" sz="1000" dirty="0" smtClean="0">
                <a:latin typeface="Arial" pitchFamily="34" charset="0"/>
                <a:cs typeface="Arial" pitchFamily="34" charset="0"/>
              </a:rPr>
            </a:br>
            <a:r>
              <a:rPr lang="sr-Latn-CS" sz="1000" dirty="0" smtClean="0">
                <a:latin typeface="Arial" pitchFamily="34" charset="0"/>
                <a:cs typeface="Arial" pitchFamily="34" charset="0"/>
              </a:rPr>
              <a:t>Government of Montenegro </a:t>
            </a:r>
            <a:br>
              <a:rPr lang="sr-Latn-CS" sz="1000" dirty="0" smtClean="0">
                <a:latin typeface="Arial" pitchFamily="34" charset="0"/>
                <a:cs typeface="Arial" pitchFamily="34" charset="0"/>
              </a:rPr>
            </a:br>
            <a:r>
              <a:rPr lang="sr-Latn-CS" sz="1000" dirty="0" smtClean="0">
                <a:latin typeface="Arial" pitchFamily="34" charset="0"/>
                <a:cs typeface="Arial" pitchFamily="34" charset="0"/>
              </a:rPr>
              <a:t>Intellectual Property Office 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sr-Latn-C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</a:rPr>
              <a:t>NATIONAL IP STRATEGY</a:t>
            </a:r>
          </a:p>
          <a:p>
            <a:pPr>
              <a:buFont typeface="Wingdings" pitchFamily="2" charset="2"/>
              <a:buChar char="Ø"/>
            </a:pPr>
            <a:r>
              <a:rPr lang="sr-Latn-C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</a:rPr>
              <a:t>Goals:</a:t>
            </a:r>
          </a:p>
          <a:p>
            <a:pPr>
              <a:buNone/>
            </a:pPr>
            <a:endParaRPr lang="sr-Latn-CS" sz="2000" dirty="0" smtClean="0"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</a:endParaRPr>
          </a:p>
          <a:p>
            <a:pPr marL="342900" indent="-342900" algn="just">
              <a:buAutoNum type="arabicPeriod"/>
            </a:pPr>
            <a:r>
              <a:rPr lang="sr-Latn-CS" sz="1600" dirty="0" smtClean="0">
                <a:latin typeface="Tahoma" pitchFamily="34" charset="0"/>
                <a:cs typeface="Tahoma" pitchFamily="34" charset="0"/>
              </a:rPr>
              <a:t>ADVANCED ENFORCEMENT OF IP RIGHTS</a:t>
            </a:r>
          </a:p>
          <a:p>
            <a:pPr marL="342900" indent="-342900" algn="just">
              <a:buAutoNum type="arabicPeriod"/>
            </a:pPr>
            <a:r>
              <a:rPr lang="en-GB" sz="1600" dirty="0" smtClean="0">
                <a:latin typeface="Tahoma" pitchFamily="34" charset="0"/>
                <a:cs typeface="Tahoma" pitchFamily="34" charset="0"/>
              </a:rPr>
              <a:t>INCREASING ECONOMIC GROWTH THROUGH EFFECTIVE USE OF INTELLECTUAL PROPERTY </a:t>
            </a:r>
            <a:endParaRPr lang="sr-Latn-CS" sz="1600" dirty="0" smtClean="0">
              <a:latin typeface="Tahoma" pitchFamily="34" charset="0"/>
              <a:cs typeface="Tahoma" pitchFamily="34" charset="0"/>
            </a:endParaRPr>
          </a:p>
          <a:p>
            <a:pPr marL="342900" indent="-342900" algn="just">
              <a:buAutoNum type="arabicPeriod"/>
            </a:pPr>
            <a:r>
              <a:rPr lang="en-GB" sz="1600" dirty="0" smtClean="0">
                <a:latin typeface="Tahoma" pitchFamily="34" charset="0"/>
                <a:cs typeface="Tahoma" pitchFamily="34" charset="0"/>
              </a:rPr>
              <a:t>IMPROVED METHODS OF ACQUIRING AND MANAGING IP</a:t>
            </a:r>
            <a:endParaRPr lang="sr-Latn-CS" sz="1600" dirty="0" smtClean="0">
              <a:latin typeface="Tahoma" pitchFamily="34" charset="0"/>
              <a:cs typeface="Tahoma" pitchFamily="34" charset="0"/>
            </a:endParaRPr>
          </a:p>
          <a:p>
            <a:pPr marL="342900" indent="-342900" algn="just">
              <a:buAutoNum type="arabicPeriod"/>
            </a:pPr>
            <a:r>
              <a:rPr lang="en-GB" sz="1600" dirty="0" smtClean="0">
                <a:latin typeface="Tahoma" pitchFamily="34" charset="0"/>
                <a:cs typeface="Tahoma" pitchFamily="34" charset="0"/>
              </a:rPr>
              <a:t>BETTER BUSINESS AND PUBLIC UNDERSTANDING OF THE USE AND VALUE OF IP, AND WHY IP ENFORCEMENT IS IMPORTANT</a:t>
            </a:r>
            <a:endParaRPr lang="sr-Latn-CS" sz="1600" dirty="0" smtClean="0">
              <a:latin typeface="Tahoma" pitchFamily="34" charset="0"/>
              <a:cs typeface="Tahoma" pitchFamily="34" charset="0"/>
            </a:endParaRPr>
          </a:p>
          <a:p>
            <a:pPr marL="342900" indent="-342900" algn="just">
              <a:buAutoNum type="arabicPeriod"/>
            </a:pPr>
            <a:r>
              <a:rPr lang="en-GB" sz="1600" dirty="0" smtClean="0">
                <a:latin typeface="Tahoma" pitchFamily="34" charset="0"/>
                <a:cs typeface="Tahoma" pitchFamily="34" charset="0"/>
              </a:rPr>
              <a:t>IMPROVING GOVERNMENT COMPETENCE AND MODERNISING SYSTEMS, SUCH AS WITHIN THE IP OFFICE, TO DELIVER THESE OBJECTIVES AND ADVISE GOVERNMENT ON IP ISSUES</a:t>
            </a:r>
            <a:endParaRPr lang="en-US" sz="1600" dirty="0" smtClean="0">
              <a:latin typeface="Tahoma" pitchFamily="34" charset="0"/>
              <a:cs typeface="Tahoma" pitchFamily="34" charset="0"/>
            </a:endParaRPr>
          </a:p>
          <a:p>
            <a:pPr>
              <a:buNone/>
            </a:pPr>
            <a:endParaRPr lang="sr-Latn-CS" sz="2000" dirty="0" smtClean="0"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</a:endParaRPr>
          </a:p>
          <a:p>
            <a:pPr>
              <a:buNone/>
            </a:pPr>
            <a:endParaRPr lang="sr-Latn-CS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</a:endParaRPr>
          </a:p>
        </p:txBody>
      </p:sp>
      <p:pic>
        <p:nvPicPr>
          <p:cNvPr id="4" name="Picture 3" descr="Memorandum_Zavod za intsvoj"/>
          <p:cNvPicPr/>
          <p:nvPr/>
        </p:nvPicPr>
        <p:blipFill>
          <a:blip r:embed="rId2" cstate="print"/>
          <a:srcRect b="41460"/>
          <a:stretch>
            <a:fillRect/>
          </a:stretch>
        </p:blipFill>
        <p:spPr bwMode="auto">
          <a:xfrm>
            <a:off x="6705600" y="228600"/>
            <a:ext cx="2209800" cy="761999"/>
          </a:xfrm>
          <a:prstGeom prst="rect">
            <a:avLst/>
          </a:prstGeom>
          <a:blipFill dpi="0" rotWithShape="1">
            <a:blip r:embed="rId3"/>
            <a:srcRect b="41460"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sr-Latn-CS" sz="10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sr-Latn-CS" sz="1000" dirty="0" smtClean="0">
                <a:latin typeface="Arial" pitchFamily="34" charset="0"/>
                <a:cs typeface="Arial" pitchFamily="34" charset="0"/>
              </a:rPr>
            </a:br>
            <a:r>
              <a:rPr lang="sr-Latn-CS" sz="10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sr-Latn-CS" sz="1000" dirty="0" smtClean="0">
                <a:latin typeface="Arial" pitchFamily="34" charset="0"/>
                <a:cs typeface="Arial" pitchFamily="34" charset="0"/>
              </a:rPr>
            </a:br>
            <a:r>
              <a:rPr lang="sr-Latn-CS" sz="1000" dirty="0" smtClean="0">
                <a:latin typeface="Arial" pitchFamily="34" charset="0"/>
                <a:cs typeface="Arial" pitchFamily="34" charset="0"/>
              </a:rPr>
              <a:t>Government of Montenegro </a:t>
            </a:r>
            <a:br>
              <a:rPr lang="sr-Latn-CS" sz="1000" dirty="0" smtClean="0">
                <a:latin typeface="Arial" pitchFamily="34" charset="0"/>
                <a:cs typeface="Arial" pitchFamily="34" charset="0"/>
              </a:rPr>
            </a:br>
            <a:r>
              <a:rPr lang="sr-Latn-CS" sz="1000" dirty="0" smtClean="0">
                <a:latin typeface="Arial" pitchFamily="34" charset="0"/>
                <a:cs typeface="Arial" pitchFamily="34" charset="0"/>
              </a:rPr>
              <a:t>Intellectual Property Office 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sr-Latn-C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</a:rPr>
              <a:t>NATIONAL IP STRATEGY</a:t>
            </a:r>
          </a:p>
          <a:p>
            <a:pPr>
              <a:buFont typeface="Wingdings" pitchFamily="2" charset="2"/>
              <a:buChar char="Ø"/>
            </a:pPr>
            <a:r>
              <a:rPr lang="sr-Latn-C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Priorities:</a:t>
            </a:r>
          </a:p>
          <a:p>
            <a:pPr>
              <a:buNone/>
            </a:pPr>
            <a:endParaRPr lang="sr-Latn-CS" sz="2000" dirty="0" smtClean="0"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</a:endParaRPr>
          </a:p>
          <a:p>
            <a:pPr marL="342900" indent="-342900">
              <a:buAutoNum type="arabicPeriod"/>
            </a:pPr>
            <a:r>
              <a:rPr lang="sr-Latn-CS" sz="1600" dirty="0" smtClean="0">
                <a:latin typeface="Tahoma" pitchFamily="34" charset="0"/>
                <a:cs typeface="Tahoma" pitchFamily="34" charset="0"/>
              </a:rPr>
              <a:t>TO IMPROVE THE ENFORCEMENT OF IP AND TACKLE COUNTERFEITING AND PIRACY ACTIVITIES</a:t>
            </a:r>
          </a:p>
          <a:p>
            <a:pPr marL="342900" indent="-342900">
              <a:buAutoNum type="arabicPeriod"/>
            </a:pPr>
            <a:r>
              <a:rPr lang="sr-Latn-CS" sz="1600" dirty="0" smtClean="0">
                <a:latin typeface="Tahoma" pitchFamily="34" charset="0"/>
                <a:cs typeface="Tahoma" pitchFamily="34" charset="0"/>
              </a:rPr>
              <a:t>TO IMPROVE THE PROCESS OF ACQUIRING IP RIGHTS AND IN MANAGING THEM TO ENSURE BUSINESS CAN INCREASE MARKETS AND PROFITABILITY </a:t>
            </a:r>
          </a:p>
          <a:p>
            <a:pPr marL="342900" indent="-342900">
              <a:buAutoNum type="arabicPeriod"/>
            </a:pPr>
            <a:r>
              <a:rPr lang="sr-Latn-CS" sz="1600" dirty="0" smtClean="0">
                <a:latin typeface="Tahoma" pitchFamily="34" charset="0"/>
                <a:cs typeface="Tahoma" pitchFamily="34" charset="0"/>
              </a:rPr>
              <a:t>TO IMPROVE THAT THE PUBLICITY FUNDED RESEARCH CAN BE COMMERCIALISED EFFECTIVELY</a:t>
            </a:r>
          </a:p>
          <a:p>
            <a:pPr marL="342900" indent="-342900">
              <a:buAutoNum type="arabicPeriod"/>
            </a:pPr>
            <a:r>
              <a:rPr lang="sr-Latn-CS" sz="1600" dirty="0" smtClean="0">
                <a:latin typeface="Tahoma" pitchFamily="34" charset="0"/>
                <a:cs typeface="Tahoma" pitchFamily="34" charset="0"/>
              </a:rPr>
              <a:t>TO INCREASE THE UNDERSTANDING OF IP AS A TOOL FOR WEALTH CREATION</a:t>
            </a:r>
          </a:p>
          <a:p>
            <a:pPr marL="342900" indent="-342900">
              <a:buAutoNum type="arabicPeriod"/>
            </a:pPr>
            <a:r>
              <a:rPr lang="sr-Latn-CS" sz="1600" dirty="0" smtClean="0">
                <a:latin typeface="Tahoma" pitchFamily="34" charset="0"/>
                <a:cs typeface="Tahoma" pitchFamily="34" charset="0"/>
              </a:rPr>
              <a:t>TO INCREASE THE ECONOMIC GROWTH </a:t>
            </a:r>
          </a:p>
          <a:p>
            <a:pPr>
              <a:buNone/>
            </a:pPr>
            <a:endParaRPr lang="sr-Latn-CS" sz="2000" dirty="0" smtClean="0"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</a:endParaRPr>
          </a:p>
          <a:p>
            <a:pPr>
              <a:buNone/>
            </a:pPr>
            <a:endParaRPr lang="sr-Latn-CS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</a:endParaRPr>
          </a:p>
        </p:txBody>
      </p:sp>
      <p:pic>
        <p:nvPicPr>
          <p:cNvPr id="4" name="Picture 3" descr="Memorandum_Zavod za intsvoj"/>
          <p:cNvPicPr/>
          <p:nvPr/>
        </p:nvPicPr>
        <p:blipFill>
          <a:blip r:embed="rId2" cstate="print"/>
          <a:srcRect b="41460"/>
          <a:stretch>
            <a:fillRect/>
          </a:stretch>
        </p:blipFill>
        <p:spPr bwMode="auto">
          <a:xfrm>
            <a:off x="6705600" y="228600"/>
            <a:ext cx="2209800" cy="761999"/>
          </a:xfrm>
          <a:prstGeom prst="rect">
            <a:avLst/>
          </a:prstGeom>
          <a:blipFill dpi="0" rotWithShape="1">
            <a:blip r:embed="rId3"/>
            <a:srcRect b="41460"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sr-Latn-CS" sz="10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sr-Latn-CS" sz="1000" dirty="0" smtClean="0">
                <a:latin typeface="Arial" pitchFamily="34" charset="0"/>
                <a:cs typeface="Arial" pitchFamily="34" charset="0"/>
              </a:rPr>
            </a:br>
            <a:r>
              <a:rPr lang="sr-Latn-CS" sz="1000" dirty="0" smtClean="0">
                <a:latin typeface="Arial" pitchFamily="34" charset="0"/>
                <a:cs typeface="Arial" pitchFamily="34" charset="0"/>
              </a:rPr>
              <a:t>Government of Montenegro </a:t>
            </a:r>
            <a:br>
              <a:rPr lang="sr-Latn-CS" sz="1000" dirty="0" smtClean="0">
                <a:latin typeface="Arial" pitchFamily="34" charset="0"/>
                <a:cs typeface="Arial" pitchFamily="34" charset="0"/>
              </a:rPr>
            </a:br>
            <a:r>
              <a:rPr lang="sr-Latn-CS" sz="1000" dirty="0" smtClean="0">
                <a:latin typeface="Arial" pitchFamily="34" charset="0"/>
                <a:cs typeface="Arial" pitchFamily="34" charset="0"/>
              </a:rPr>
              <a:t>Intellectual Property Office 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sr-Latn-C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</a:rPr>
              <a:t>NATIONAL IP STRATEGY</a:t>
            </a:r>
          </a:p>
          <a:p>
            <a:pPr>
              <a:buFont typeface="Wingdings" pitchFamily="2" charset="2"/>
              <a:buChar char="Ø"/>
            </a:pPr>
            <a:r>
              <a:rPr lang="sr-Latn-CS" sz="16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>Objectives:</a:t>
            </a:r>
          </a:p>
          <a:p>
            <a:pPr>
              <a:buNone/>
            </a:pPr>
            <a:endParaRPr lang="sr-Latn-CS" sz="2000" dirty="0" smtClean="0"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</a:endParaRPr>
          </a:p>
          <a:p>
            <a:pPr marL="342900" indent="-342900">
              <a:buAutoNum type="arabicPeriod"/>
            </a:pPr>
            <a:r>
              <a:rPr lang="sr-Latn-CS" sz="1600" dirty="0" smtClean="0">
                <a:latin typeface="Tahoma" pitchFamily="34" charset="0"/>
                <a:cs typeface="Tahoma" pitchFamily="34" charset="0"/>
              </a:rPr>
              <a:t>CONSOLIDATION OF THE IP FRAMEWORK</a:t>
            </a:r>
          </a:p>
          <a:p>
            <a:pPr marL="342900" indent="-342900">
              <a:buAutoNum type="arabicPeriod"/>
            </a:pPr>
            <a:r>
              <a:rPr lang="sr-Latn-CS" sz="1600" dirty="0" smtClean="0">
                <a:latin typeface="Tahoma" pitchFamily="34" charset="0"/>
                <a:cs typeface="Tahoma" pitchFamily="34" charset="0"/>
              </a:rPr>
              <a:t>IMPROVING INSTITUTIONAL CAPABILITY</a:t>
            </a:r>
          </a:p>
          <a:p>
            <a:pPr marL="342900" indent="-342900">
              <a:buAutoNum type="arabicPeriod"/>
            </a:pPr>
            <a:r>
              <a:rPr lang="sr-Latn-CS" sz="1600" dirty="0" smtClean="0">
                <a:latin typeface="Tahoma" pitchFamily="34" charset="0"/>
                <a:cs typeface="Tahoma" pitchFamily="34" charset="0"/>
              </a:rPr>
              <a:t>MORE EFFECTIVE USE OF IP BY BUSINESS</a:t>
            </a:r>
          </a:p>
          <a:p>
            <a:pPr marL="342900" indent="-342900">
              <a:buAutoNum type="arabicPeriod"/>
            </a:pPr>
            <a:r>
              <a:rPr lang="sr-Latn-CS" sz="1600" dirty="0" smtClean="0">
                <a:latin typeface="Tahoma" pitchFamily="34" charset="0"/>
                <a:cs typeface="Tahoma" pitchFamily="34" charset="0"/>
              </a:rPr>
              <a:t>PROMOTION OF INNOVATION</a:t>
            </a:r>
          </a:p>
          <a:p>
            <a:pPr marL="342900" indent="-342900">
              <a:buAutoNum type="arabicPeriod"/>
            </a:pPr>
            <a:r>
              <a:rPr lang="sr-Latn-CS" sz="1600" dirty="0" smtClean="0">
                <a:latin typeface="Tahoma" pitchFamily="34" charset="0"/>
                <a:cs typeface="Tahoma" pitchFamily="34" charset="0"/>
              </a:rPr>
              <a:t>PROMOTING IP CULTURE IN SOCIETY</a:t>
            </a:r>
          </a:p>
          <a:p>
            <a:pPr>
              <a:buNone/>
            </a:pPr>
            <a:endParaRPr lang="sr-Latn-CS" sz="2000" dirty="0" smtClean="0"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</a:endParaRPr>
          </a:p>
          <a:p>
            <a:pPr>
              <a:buNone/>
            </a:pPr>
            <a:endParaRPr lang="sr-Latn-CS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</a:endParaRPr>
          </a:p>
        </p:txBody>
      </p:sp>
      <p:pic>
        <p:nvPicPr>
          <p:cNvPr id="4" name="Picture 3" descr="Memorandum_Zavod za intsvoj"/>
          <p:cNvPicPr/>
          <p:nvPr/>
        </p:nvPicPr>
        <p:blipFill>
          <a:blip r:embed="rId2" cstate="print"/>
          <a:srcRect b="41460"/>
          <a:stretch>
            <a:fillRect/>
          </a:stretch>
        </p:blipFill>
        <p:spPr bwMode="auto">
          <a:xfrm>
            <a:off x="6705600" y="228600"/>
            <a:ext cx="2209800" cy="761999"/>
          </a:xfrm>
          <a:prstGeom prst="rect">
            <a:avLst/>
          </a:prstGeom>
          <a:blipFill dpi="0" rotWithShape="1">
            <a:blip r:embed="rId3"/>
            <a:srcRect b="41460"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sr-Latn-CS" sz="10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sr-Latn-CS" sz="1000" dirty="0" smtClean="0">
                <a:latin typeface="Arial" pitchFamily="34" charset="0"/>
                <a:cs typeface="Arial" pitchFamily="34" charset="0"/>
              </a:rPr>
            </a:br>
            <a:r>
              <a:rPr lang="sr-Latn-CS" sz="10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sr-Latn-CS" sz="1000" dirty="0" smtClean="0">
                <a:latin typeface="Arial" pitchFamily="34" charset="0"/>
                <a:cs typeface="Arial" pitchFamily="34" charset="0"/>
              </a:rPr>
            </a:br>
            <a:r>
              <a:rPr lang="sr-Latn-CS" sz="1000" dirty="0" smtClean="0">
                <a:latin typeface="Arial" pitchFamily="34" charset="0"/>
                <a:cs typeface="Arial" pitchFamily="34" charset="0"/>
              </a:rPr>
              <a:t>Government of Montenegro </a:t>
            </a:r>
            <a:br>
              <a:rPr lang="sr-Latn-CS" sz="1000" dirty="0" smtClean="0">
                <a:latin typeface="Arial" pitchFamily="34" charset="0"/>
                <a:cs typeface="Arial" pitchFamily="34" charset="0"/>
              </a:rPr>
            </a:br>
            <a:r>
              <a:rPr lang="sr-Latn-CS" sz="1000" dirty="0" smtClean="0">
                <a:latin typeface="Arial" pitchFamily="34" charset="0"/>
                <a:cs typeface="Arial" pitchFamily="34" charset="0"/>
              </a:rPr>
              <a:t>Intellectual Property Office 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sr-Latn-C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</a:rPr>
              <a:t>NATIONAL IP STRATEGY</a:t>
            </a:r>
          </a:p>
          <a:p>
            <a:pPr>
              <a:buFont typeface="Wingdings" pitchFamily="2" charset="2"/>
              <a:buChar char="Ø"/>
            </a:pPr>
            <a:r>
              <a:rPr lang="sr-Latn-C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</a:rPr>
              <a:t>Challanges</a:t>
            </a:r>
          </a:p>
          <a:p>
            <a:pPr algn="just">
              <a:buFont typeface="Wingdings" pitchFamily="2" charset="2"/>
              <a:buChar char="§"/>
            </a:pPr>
            <a:r>
              <a:rPr lang="en-GB" sz="1600" dirty="0" smtClean="0">
                <a:latin typeface="Tahoma" pitchFamily="34" charset="0"/>
                <a:cs typeface="Tahoma" pitchFamily="34" charset="0"/>
              </a:rPr>
              <a:t>The current IT infrastructure within the IP Office s not fully capable of supporting the objectives of the strategy</a:t>
            </a:r>
            <a:endParaRPr lang="sr-Latn-CS" sz="1600" dirty="0" smtClean="0">
              <a:latin typeface="Tahoma" pitchFamily="34" charset="0"/>
              <a:cs typeface="Tahoma" pitchFamily="34" charset="0"/>
            </a:endParaRPr>
          </a:p>
          <a:p>
            <a:pPr algn="just">
              <a:buFont typeface="Wingdings" pitchFamily="2" charset="2"/>
              <a:buChar char="§"/>
            </a:pPr>
            <a:r>
              <a:rPr lang="en-GB" sz="1600" dirty="0" smtClean="0">
                <a:latin typeface="Tahoma" pitchFamily="34" charset="0"/>
                <a:cs typeface="Tahoma" pitchFamily="34" charset="0"/>
              </a:rPr>
              <a:t>Business community has little knowledge of how to use IP to improved profitability and </a:t>
            </a:r>
            <a:r>
              <a:rPr lang="en-GB" sz="1600" dirty="0" err="1" smtClean="0">
                <a:latin typeface="Tahoma" pitchFamily="34" charset="0"/>
                <a:cs typeface="Tahoma" pitchFamily="34" charset="0"/>
              </a:rPr>
              <a:t>growt</a:t>
            </a:r>
            <a:r>
              <a:rPr lang="sr-Latn-CS" sz="1600" dirty="0" smtClean="0">
                <a:latin typeface="Tahoma" pitchFamily="34" charset="0"/>
                <a:cs typeface="Tahoma" pitchFamily="34" charset="0"/>
              </a:rPr>
              <a:t>h</a:t>
            </a:r>
          </a:p>
          <a:p>
            <a:pPr algn="just">
              <a:buFont typeface="Wingdings" pitchFamily="2" charset="2"/>
              <a:buChar char="§"/>
            </a:pPr>
            <a:r>
              <a:rPr lang="en-GB" sz="1600" dirty="0" smtClean="0">
                <a:latin typeface="Tahoma" pitchFamily="34" charset="0"/>
                <a:cs typeface="Tahoma" pitchFamily="34" charset="0"/>
              </a:rPr>
              <a:t>The enforcement infrastructure is currently unable to curtail counterfeiting and piracy activities effectively</a:t>
            </a:r>
            <a:endParaRPr lang="sr-Latn-CS" sz="1600" dirty="0" smtClean="0">
              <a:latin typeface="Tahoma" pitchFamily="34" charset="0"/>
              <a:cs typeface="Tahoma" pitchFamily="34" charset="0"/>
            </a:endParaRPr>
          </a:p>
          <a:p>
            <a:pPr algn="just">
              <a:buNone/>
            </a:pPr>
            <a:endParaRPr lang="sr-Latn-CS" sz="1600" dirty="0" smtClean="0">
              <a:latin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sr-Latn-C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</a:rPr>
              <a:t>Opportunities</a:t>
            </a:r>
            <a:endParaRPr lang="sr-Latn-CS" sz="1600" b="1" dirty="0" smtClean="0"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en-GB" sz="1600" dirty="0" smtClean="0">
                <a:latin typeface="Tahoma" pitchFamily="34" charset="0"/>
                <a:cs typeface="Tahoma" pitchFamily="34" charset="0"/>
              </a:rPr>
              <a:t>The legislation on and related issues IP has recently been updated, but needs some amendment to fit the full requirements of Montenegrin legal form and requirements</a:t>
            </a:r>
            <a:endParaRPr lang="sr-Latn-CS" sz="1600" dirty="0" smtClean="0">
              <a:latin typeface="Tahoma" pitchFamily="34" charset="0"/>
              <a:cs typeface="Tahoma" pitchFamily="34" charset="0"/>
            </a:endParaRPr>
          </a:p>
          <a:p>
            <a:pPr>
              <a:buNone/>
            </a:pPr>
            <a:endParaRPr lang="sr-Latn-CS" sz="1600" dirty="0" smtClean="0">
              <a:latin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en-GB" sz="1600" dirty="0" smtClean="0">
                <a:latin typeface="Tahoma" pitchFamily="34" charset="0"/>
                <a:cs typeface="Tahoma" pitchFamily="34" charset="0"/>
              </a:rPr>
              <a:t>The experience gained in relation to the EU programme means that there is a core of specialists familiar with the issues addressed by the strategy</a:t>
            </a:r>
            <a:endParaRPr lang="sr-Latn-CS" sz="1600" dirty="0" smtClean="0">
              <a:latin typeface="Tahoma" pitchFamily="34" charset="0"/>
              <a:cs typeface="Tahoma" pitchFamily="34" charset="0"/>
            </a:endParaRPr>
          </a:p>
          <a:p>
            <a:pPr algn="just">
              <a:buFont typeface="Wingdings" pitchFamily="2" charset="2"/>
              <a:buChar char="§"/>
            </a:pPr>
            <a:endParaRPr lang="sr-Latn-CS" sz="1600" dirty="0" smtClean="0"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  <a:cs typeface="Tahoma" pitchFamily="34" charset="0"/>
            </a:endParaRPr>
          </a:p>
          <a:p>
            <a:pPr>
              <a:buNone/>
            </a:pPr>
            <a:endParaRPr lang="sr-Latn-CS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</a:endParaRPr>
          </a:p>
        </p:txBody>
      </p:sp>
      <p:pic>
        <p:nvPicPr>
          <p:cNvPr id="4" name="Picture 3" descr="Memorandum_Zavod za intsvoj"/>
          <p:cNvPicPr/>
          <p:nvPr/>
        </p:nvPicPr>
        <p:blipFill>
          <a:blip r:embed="rId2" cstate="print"/>
          <a:srcRect b="41460"/>
          <a:stretch>
            <a:fillRect/>
          </a:stretch>
        </p:blipFill>
        <p:spPr bwMode="auto">
          <a:xfrm>
            <a:off x="6705600" y="228600"/>
            <a:ext cx="2209800" cy="761999"/>
          </a:xfrm>
          <a:prstGeom prst="rect">
            <a:avLst/>
          </a:prstGeom>
          <a:blipFill dpi="0" rotWithShape="1">
            <a:blip r:embed="rId3"/>
            <a:srcRect b="41460"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sr-Latn-CS" sz="10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sr-Latn-CS" sz="1000" dirty="0" smtClean="0">
                <a:latin typeface="Arial" pitchFamily="34" charset="0"/>
                <a:cs typeface="Arial" pitchFamily="34" charset="0"/>
              </a:rPr>
            </a:br>
            <a:r>
              <a:rPr lang="sr-Latn-CS" sz="10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sr-Latn-CS" sz="1000" dirty="0" smtClean="0">
                <a:latin typeface="Arial" pitchFamily="34" charset="0"/>
                <a:cs typeface="Arial" pitchFamily="34" charset="0"/>
              </a:rPr>
            </a:br>
            <a:r>
              <a:rPr lang="sr-Latn-CS" sz="1000" dirty="0" smtClean="0">
                <a:latin typeface="Arial" pitchFamily="34" charset="0"/>
                <a:cs typeface="Arial" pitchFamily="34" charset="0"/>
              </a:rPr>
              <a:t>Government of Montenegro </a:t>
            </a:r>
            <a:br>
              <a:rPr lang="sr-Latn-CS" sz="1000" dirty="0" smtClean="0">
                <a:latin typeface="Arial" pitchFamily="34" charset="0"/>
                <a:cs typeface="Arial" pitchFamily="34" charset="0"/>
              </a:rPr>
            </a:br>
            <a:r>
              <a:rPr lang="sr-Latn-CS" sz="1000" dirty="0" smtClean="0">
                <a:latin typeface="Arial" pitchFamily="34" charset="0"/>
                <a:cs typeface="Arial" pitchFamily="34" charset="0"/>
              </a:rPr>
              <a:t>Intellectual Property Office 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sr-Latn-C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</a:rPr>
              <a:t>NATIONAL IP STRATEGY</a:t>
            </a:r>
          </a:p>
          <a:p>
            <a:pPr>
              <a:buFont typeface="Wingdings" pitchFamily="2" charset="2"/>
              <a:buChar char="Ø"/>
            </a:pPr>
            <a:r>
              <a:rPr lang="sr-Latn-C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</a:rPr>
              <a:t>Process and Structure</a:t>
            </a:r>
          </a:p>
          <a:p>
            <a:pPr>
              <a:buNone/>
            </a:pPr>
            <a:endParaRPr lang="sr-Latn-CS" sz="1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</a:endParaRPr>
          </a:p>
          <a:p>
            <a:pPr>
              <a:buNone/>
            </a:pPr>
            <a:r>
              <a:rPr lang="sr-Latn-C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</a:rPr>
              <a:t>Working Group of various Government representatives</a:t>
            </a:r>
          </a:p>
          <a:p>
            <a:pPr>
              <a:buFontTx/>
              <a:buChar char="-"/>
            </a:pPr>
            <a:r>
              <a:rPr lang="sr-Latn-C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</a:rPr>
              <a:t>Ministry of Economy</a:t>
            </a:r>
          </a:p>
          <a:p>
            <a:pPr>
              <a:buFontTx/>
              <a:buChar char="-"/>
            </a:pPr>
            <a:r>
              <a:rPr lang="sr-Latn-C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</a:rPr>
              <a:t>IPOM</a:t>
            </a:r>
          </a:p>
          <a:p>
            <a:pPr>
              <a:buFontTx/>
              <a:buChar char="-"/>
            </a:pPr>
            <a:r>
              <a:rPr lang="sr-Latn-C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</a:rPr>
              <a:t>Custom Directorate</a:t>
            </a:r>
          </a:p>
          <a:p>
            <a:pPr>
              <a:buFontTx/>
              <a:buChar char="-"/>
            </a:pPr>
            <a:r>
              <a:rPr lang="sr-Latn-C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</a:rPr>
              <a:t>Market Inspection</a:t>
            </a:r>
          </a:p>
          <a:p>
            <a:pPr>
              <a:buFontTx/>
              <a:buChar char="-"/>
            </a:pPr>
            <a:r>
              <a:rPr lang="sr-Latn-C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</a:rPr>
              <a:t>Commercial Court</a:t>
            </a:r>
          </a:p>
          <a:p>
            <a:pPr>
              <a:buFontTx/>
              <a:buChar char="-"/>
            </a:pPr>
            <a:r>
              <a:rPr lang="sr-Latn-C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</a:rPr>
              <a:t>Ministry of Education and Sports</a:t>
            </a:r>
          </a:p>
          <a:p>
            <a:pPr>
              <a:buFontTx/>
              <a:buChar char="-"/>
            </a:pPr>
            <a:r>
              <a:rPr lang="sr-Latn-C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</a:rPr>
              <a:t>Ministry of Science</a:t>
            </a:r>
          </a:p>
          <a:p>
            <a:pPr>
              <a:buFontTx/>
              <a:buChar char="-"/>
            </a:pPr>
            <a:r>
              <a:rPr lang="sr-Latn-C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</a:rPr>
              <a:t>Ministry of Agriculture </a:t>
            </a:r>
          </a:p>
          <a:p>
            <a:pPr>
              <a:buFontTx/>
              <a:buChar char="-"/>
            </a:pPr>
            <a:r>
              <a:rPr lang="sr-Latn-C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</a:rPr>
              <a:t>Ministry of Culture</a:t>
            </a:r>
          </a:p>
          <a:p>
            <a:pPr>
              <a:buFontTx/>
              <a:buChar char="-"/>
            </a:pPr>
            <a:r>
              <a:rPr lang="sr-Latn-C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</a:rPr>
              <a:t>The Police</a:t>
            </a:r>
          </a:p>
          <a:p>
            <a:pPr>
              <a:buNone/>
            </a:pPr>
            <a:r>
              <a:rPr lang="sr-Latn-CS" sz="2000" b="1" dirty="0" smtClean="0">
                <a:solidFill>
                  <a:schemeClr val="tx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</a:rPr>
              <a:t>IPOM TO COORDINATE AND MANAGE THE WORKING GROUP</a:t>
            </a:r>
          </a:p>
        </p:txBody>
      </p:sp>
      <p:pic>
        <p:nvPicPr>
          <p:cNvPr id="4" name="Picture 3" descr="Memorandum_Zavod za intsvoj"/>
          <p:cNvPicPr/>
          <p:nvPr/>
        </p:nvPicPr>
        <p:blipFill>
          <a:blip r:embed="rId2" cstate="print"/>
          <a:srcRect b="41460"/>
          <a:stretch>
            <a:fillRect/>
          </a:stretch>
        </p:blipFill>
        <p:spPr bwMode="auto">
          <a:xfrm>
            <a:off x="6705600" y="228600"/>
            <a:ext cx="2209800" cy="761999"/>
          </a:xfrm>
          <a:prstGeom prst="rect">
            <a:avLst/>
          </a:prstGeom>
          <a:blipFill dpi="0" rotWithShape="1">
            <a:blip r:embed="rId3"/>
            <a:srcRect b="41460"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sr-Latn-CS" sz="10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sr-Latn-CS" sz="1000" dirty="0" smtClean="0">
                <a:latin typeface="Arial" pitchFamily="34" charset="0"/>
                <a:cs typeface="Arial" pitchFamily="34" charset="0"/>
              </a:rPr>
            </a:br>
            <a:r>
              <a:rPr lang="sr-Latn-CS" sz="10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sr-Latn-CS" sz="1000" dirty="0" smtClean="0">
                <a:latin typeface="Arial" pitchFamily="34" charset="0"/>
                <a:cs typeface="Arial" pitchFamily="34" charset="0"/>
              </a:rPr>
            </a:br>
            <a:r>
              <a:rPr lang="sr-Latn-CS" sz="1000" dirty="0" smtClean="0">
                <a:latin typeface="Arial" pitchFamily="34" charset="0"/>
                <a:cs typeface="Arial" pitchFamily="34" charset="0"/>
              </a:rPr>
              <a:t>Government of Montenegro </a:t>
            </a:r>
            <a:br>
              <a:rPr lang="sr-Latn-CS" sz="1000" dirty="0" smtClean="0">
                <a:latin typeface="Arial" pitchFamily="34" charset="0"/>
                <a:cs typeface="Arial" pitchFamily="34" charset="0"/>
              </a:rPr>
            </a:br>
            <a:r>
              <a:rPr lang="sr-Latn-CS" sz="1000" dirty="0" smtClean="0">
                <a:latin typeface="Arial" pitchFamily="34" charset="0"/>
                <a:cs typeface="Arial" pitchFamily="34" charset="0"/>
              </a:rPr>
              <a:t>Intellectual Property Office 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sr-Latn-C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MONTENEGRO</a:t>
            </a:r>
          </a:p>
          <a:p>
            <a:pPr>
              <a:buNone/>
            </a:pPr>
            <a:endParaRPr lang="sr-Latn-CS" sz="1800" dirty="0" smtClean="0">
              <a:latin typeface="Tahoma" pitchFamily="34" charset="0"/>
              <a:cs typeface="Tahoma" pitchFamily="34" charset="0"/>
            </a:endParaRPr>
          </a:p>
          <a:p>
            <a:pPr>
              <a:buNone/>
            </a:pPr>
            <a:endParaRPr lang="sr-Latn-CS" sz="1800" dirty="0" smtClean="0">
              <a:latin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sr-Latn-CS" sz="2000" dirty="0" smtClean="0">
                <a:latin typeface="Tahoma" pitchFamily="34" charset="0"/>
                <a:cs typeface="Tahoma" pitchFamily="34" charset="0"/>
              </a:rPr>
              <a:t>Candidate for the EU Accession</a:t>
            </a:r>
          </a:p>
          <a:p>
            <a:pPr>
              <a:buNone/>
            </a:pPr>
            <a:endParaRPr lang="sr-Latn-CS" sz="2000" dirty="0" smtClean="0">
              <a:latin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sr-Latn-CS" sz="2000" dirty="0" smtClean="0">
                <a:latin typeface="Tahoma" pitchFamily="34" charset="0"/>
                <a:cs typeface="Tahoma" pitchFamily="34" charset="0"/>
              </a:rPr>
              <a:t>E</a:t>
            </a:r>
            <a:r>
              <a:rPr lang="en-US" sz="2000" dirty="0" err="1" smtClean="0">
                <a:latin typeface="Tahoma" pitchFamily="34" charset="0"/>
                <a:cs typeface="Tahoma" pitchFamily="34" charset="0"/>
              </a:rPr>
              <a:t>xpected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 date for the opening of negotiations is the end of June 2012</a:t>
            </a:r>
            <a:endParaRPr lang="sr-Latn-CS" sz="2000" dirty="0" smtClean="0">
              <a:latin typeface="Tahoma" pitchFamily="34" charset="0"/>
              <a:cs typeface="Tahoma" pitchFamily="34" charset="0"/>
            </a:endParaRPr>
          </a:p>
          <a:p>
            <a:pPr>
              <a:buNone/>
            </a:pPr>
            <a:endParaRPr lang="sr-Latn-CS" sz="2000" dirty="0" smtClean="0">
              <a:latin typeface="Tahoma" pitchFamily="34" charset="0"/>
              <a:cs typeface="Tahoma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sr-Latn-CS" sz="2000" dirty="0" smtClean="0">
                <a:latin typeface="Tahoma" pitchFamily="34" charset="0"/>
                <a:cs typeface="Tahoma" pitchFamily="34" charset="0"/>
              </a:rPr>
              <a:t>G</a:t>
            </a:r>
            <a:r>
              <a:rPr lang="en-US" sz="2000" dirty="0" err="1" smtClean="0">
                <a:latin typeface="Tahoma" pitchFamily="34" charset="0"/>
                <a:cs typeface="Tahoma" pitchFamily="34" charset="0"/>
              </a:rPr>
              <a:t>overnment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 has recognized the </a:t>
            </a:r>
            <a:r>
              <a:rPr lang="sr-Latn-CS" sz="2000" dirty="0" smtClean="0">
                <a:latin typeface="Tahoma" pitchFamily="34" charset="0"/>
                <a:cs typeface="Tahoma" pitchFamily="34" charset="0"/>
              </a:rPr>
              <a:t>IP 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rights as one of the priorities in the </a:t>
            </a:r>
            <a:r>
              <a:rPr lang="sr-Latn-CS" sz="2000" dirty="0" smtClean="0">
                <a:latin typeface="Tahoma" pitchFamily="34" charset="0"/>
                <a:cs typeface="Tahoma" pitchFamily="34" charset="0"/>
              </a:rPr>
              <a:t>A</a:t>
            </a:r>
            <a:r>
              <a:rPr lang="en-US" sz="2000" dirty="0" err="1" smtClean="0">
                <a:latin typeface="Tahoma" pitchFamily="34" charset="0"/>
                <a:cs typeface="Tahoma" pitchFamily="34" charset="0"/>
              </a:rPr>
              <a:t>ccession</a:t>
            </a:r>
            <a:r>
              <a:rPr lang="en-US" sz="2000" dirty="0" smtClean="0">
                <a:latin typeface="Tahoma" pitchFamily="34" charset="0"/>
                <a:cs typeface="Tahoma" pitchFamily="34" charset="0"/>
              </a:rPr>
              <a:t> Process</a:t>
            </a:r>
            <a:endParaRPr lang="sr-Latn-CS" sz="2000" dirty="0" smtClean="0">
              <a:latin typeface="Tahoma" pitchFamily="34" charset="0"/>
              <a:cs typeface="Tahoma" pitchFamily="34" charset="0"/>
            </a:endParaRPr>
          </a:p>
        </p:txBody>
      </p:sp>
      <p:pic>
        <p:nvPicPr>
          <p:cNvPr id="4" name="Picture 3" descr="Memorandum_Zavod za intsvoj"/>
          <p:cNvPicPr/>
          <p:nvPr/>
        </p:nvPicPr>
        <p:blipFill>
          <a:blip r:embed="rId2" cstate="print"/>
          <a:srcRect b="41460"/>
          <a:stretch>
            <a:fillRect/>
          </a:stretch>
        </p:blipFill>
        <p:spPr bwMode="auto">
          <a:xfrm>
            <a:off x="6705600" y="228600"/>
            <a:ext cx="2209800" cy="761999"/>
          </a:xfrm>
          <a:prstGeom prst="rect">
            <a:avLst/>
          </a:prstGeom>
          <a:blipFill dpi="0" rotWithShape="1">
            <a:blip r:embed="rId3"/>
            <a:srcRect b="41460"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sr-Latn-CS" sz="10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sr-Latn-CS" sz="1000" dirty="0" smtClean="0">
                <a:latin typeface="Arial" pitchFamily="34" charset="0"/>
                <a:cs typeface="Arial" pitchFamily="34" charset="0"/>
              </a:rPr>
            </a:br>
            <a:r>
              <a:rPr lang="sr-Latn-CS" sz="10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sr-Latn-CS" sz="1000" dirty="0" smtClean="0">
                <a:latin typeface="Arial" pitchFamily="34" charset="0"/>
                <a:cs typeface="Arial" pitchFamily="34" charset="0"/>
              </a:rPr>
            </a:br>
            <a:r>
              <a:rPr lang="sr-Latn-CS" sz="1000" dirty="0" smtClean="0">
                <a:latin typeface="Arial" pitchFamily="34" charset="0"/>
                <a:cs typeface="Arial" pitchFamily="34" charset="0"/>
              </a:rPr>
              <a:t>Government of Montenegro </a:t>
            </a:r>
            <a:br>
              <a:rPr lang="sr-Latn-CS" sz="1000" dirty="0" smtClean="0">
                <a:latin typeface="Arial" pitchFamily="34" charset="0"/>
                <a:cs typeface="Arial" pitchFamily="34" charset="0"/>
              </a:rPr>
            </a:br>
            <a:r>
              <a:rPr lang="sr-Latn-CS" sz="1000" dirty="0" smtClean="0">
                <a:latin typeface="Arial" pitchFamily="34" charset="0"/>
                <a:cs typeface="Arial" pitchFamily="34" charset="0"/>
              </a:rPr>
              <a:t>Intellectual Property Office 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sr-Latn-CS" sz="3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</a:rPr>
              <a:t>NATIONAL IP STRATEGY</a:t>
            </a:r>
          </a:p>
          <a:p>
            <a:pPr>
              <a:buFont typeface="Wingdings" pitchFamily="2" charset="2"/>
              <a:buChar char="Ø"/>
            </a:pPr>
            <a:r>
              <a:rPr lang="sr-Latn-CS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</a:rPr>
              <a:t>Process and Structure</a:t>
            </a:r>
          </a:p>
          <a:p>
            <a:pPr>
              <a:buNone/>
            </a:pPr>
            <a:endParaRPr lang="sr-Latn-CS" sz="1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</a:endParaRPr>
          </a:p>
          <a:p>
            <a:pPr>
              <a:buNone/>
            </a:pPr>
            <a:r>
              <a:rPr lang="sr-Latn-C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</a:rPr>
              <a:t> ACTION PLAN</a:t>
            </a:r>
          </a:p>
          <a:p>
            <a:pPr>
              <a:buFont typeface="Wingdings" pitchFamily="2" charset="2"/>
              <a:buChar char="§"/>
            </a:pPr>
            <a:r>
              <a:rPr lang="sr-Latn-C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</a:rPr>
              <a:t>Consolidation of IP and Enforcement Framework</a:t>
            </a:r>
          </a:p>
          <a:p>
            <a:pPr>
              <a:buFont typeface="Wingdings" pitchFamily="2" charset="2"/>
              <a:buChar char="§"/>
            </a:pPr>
            <a:r>
              <a:rPr lang="sr-Latn-C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</a:rPr>
              <a:t>Improving Institutional Capabilities</a:t>
            </a:r>
          </a:p>
          <a:p>
            <a:pPr>
              <a:buFont typeface="Wingdings" pitchFamily="2" charset="2"/>
              <a:buChar char="§"/>
            </a:pPr>
            <a:r>
              <a:rPr lang="sr-Latn-C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</a:rPr>
              <a:t>Increasing Business use of IP</a:t>
            </a:r>
          </a:p>
          <a:p>
            <a:pPr>
              <a:buFont typeface="Wingdings" pitchFamily="2" charset="2"/>
              <a:buChar char="§"/>
            </a:pPr>
            <a:r>
              <a:rPr lang="sr-Latn-C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</a:rPr>
              <a:t>Promotion of Innovation</a:t>
            </a:r>
          </a:p>
          <a:p>
            <a:pPr>
              <a:buFont typeface="Wingdings" pitchFamily="2" charset="2"/>
              <a:buChar char="§"/>
            </a:pPr>
            <a:r>
              <a:rPr lang="sr-Latn-C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</a:rPr>
              <a:t>Supporting Growth of Copyright-based industries</a:t>
            </a:r>
          </a:p>
          <a:p>
            <a:pPr>
              <a:buFont typeface="Wingdings" pitchFamily="2" charset="2"/>
              <a:buChar char="§"/>
            </a:pPr>
            <a:r>
              <a:rPr lang="sr-Latn-C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</a:rPr>
              <a:t>Promoting wider understanding of impact of IP </a:t>
            </a:r>
          </a:p>
        </p:txBody>
      </p:sp>
      <p:pic>
        <p:nvPicPr>
          <p:cNvPr id="4" name="Picture 3" descr="Memorandum_Zavod za intsvoj"/>
          <p:cNvPicPr/>
          <p:nvPr/>
        </p:nvPicPr>
        <p:blipFill>
          <a:blip r:embed="rId2" cstate="print"/>
          <a:srcRect b="41460"/>
          <a:stretch>
            <a:fillRect/>
          </a:stretch>
        </p:blipFill>
        <p:spPr bwMode="auto">
          <a:xfrm>
            <a:off x="6705600" y="228600"/>
            <a:ext cx="2209800" cy="761999"/>
          </a:xfrm>
          <a:prstGeom prst="rect">
            <a:avLst/>
          </a:prstGeom>
          <a:blipFill dpi="0" rotWithShape="1">
            <a:blip r:embed="rId3"/>
            <a:srcRect b="41460"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sr-Latn-CS" sz="10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sr-Latn-CS" sz="1000" dirty="0" smtClean="0">
                <a:latin typeface="Arial" pitchFamily="34" charset="0"/>
                <a:cs typeface="Arial" pitchFamily="34" charset="0"/>
              </a:rPr>
            </a:br>
            <a:r>
              <a:rPr lang="sr-Latn-CS" sz="10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sr-Latn-CS" sz="1000" dirty="0" smtClean="0">
                <a:latin typeface="Arial" pitchFamily="34" charset="0"/>
                <a:cs typeface="Arial" pitchFamily="34" charset="0"/>
              </a:rPr>
            </a:br>
            <a:r>
              <a:rPr lang="sr-Latn-CS" sz="1000" dirty="0" smtClean="0">
                <a:latin typeface="Arial" pitchFamily="34" charset="0"/>
                <a:cs typeface="Arial" pitchFamily="34" charset="0"/>
              </a:rPr>
              <a:t>Government of Montenegro </a:t>
            </a:r>
            <a:br>
              <a:rPr lang="sr-Latn-CS" sz="1000" dirty="0" smtClean="0">
                <a:latin typeface="Arial" pitchFamily="34" charset="0"/>
                <a:cs typeface="Arial" pitchFamily="34" charset="0"/>
              </a:rPr>
            </a:br>
            <a:r>
              <a:rPr lang="sr-Latn-CS" sz="1000" dirty="0" smtClean="0">
                <a:latin typeface="Arial" pitchFamily="34" charset="0"/>
                <a:cs typeface="Arial" pitchFamily="34" charset="0"/>
              </a:rPr>
              <a:t>Intellectual Property Office 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sr-Latn-CS" sz="33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</a:endParaRPr>
          </a:p>
          <a:p>
            <a:pPr algn="ctr">
              <a:buNone/>
            </a:pPr>
            <a:endParaRPr lang="sr-Latn-CS" sz="33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</a:endParaRPr>
          </a:p>
          <a:p>
            <a:pPr algn="ctr">
              <a:buNone/>
            </a:pPr>
            <a:endParaRPr lang="sr-Latn-CS" sz="33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</a:endParaRPr>
          </a:p>
          <a:p>
            <a:pPr algn="ctr">
              <a:buNone/>
            </a:pPr>
            <a:r>
              <a:rPr lang="sr-Latn-CS" sz="3300" b="1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</a:rPr>
              <a:t>THANK YOU!</a:t>
            </a:r>
          </a:p>
        </p:txBody>
      </p:sp>
      <p:pic>
        <p:nvPicPr>
          <p:cNvPr id="4" name="Picture 3" descr="Memorandum_Zavod za intsvoj"/>
          <p:cNvPicPr/>
          <p:nvPr/>
        </p:nvPicPr>
        <p:blipFill>
          <a:blip r:embed="rId2" cstate="print"/>
          <a:srcRect b="41460"/>
          <a:stretch>
            <a:fillRect/>
          </a:stretch>
        </p:blipFill>
        <p:spPr bwMode="auto">
          <a:xfrm>
            <a:off x="6705600" y="228600"/>
            <a:ext cx="2209800" cy="761999"/>
          </a:xfrm>
          <a:prstGeom prst="rect">
            <a:avLst/>
          </a:prstGeom>
          <a:blipFill dpi="0" rotWithShape="1">
            <a:blip r:embed="rId3"/>
            <a:srcRect b="41460"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sr-Latn-CS" sz="10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sr-Latn-CS" sz="1000" dirty="0" smtClean="0">
                <a:latin typeface="Arial" pitchFamily="34" charset="0"/>
                <a:cs typeface="Arial" pitchFamily="34" charset="0"/>
              </a:rPr>
            </a:br>
            <a:r>
              <a:rPr lang="sr-Latn-CS" sz="10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sr-Latn-CS" sz="1000" dirty="0" smtClean="0">
                <a:latin typeface="Arial" pitchFamily="34" charset="0"/>
                <a:cs typeface="Arial" pitchFamily="34" charset="0"/>
              </a:rPr>
            </a:br>
            <a:r>
              <a:rPr lang="sr-Latn-CS" sz="1000" dirty="0" smtClean="0">
                <a:latin typeface="Arial" pitchFamily="34" charset="0"/>
                <a:cs typeface="Arial" pitchFamily="34" charset="0"/>
              </a:rPr>
              <a:t>Government of Montenegro </a:t>
            </a:r>
            <a:br>
              <a:rPr lang="sr-Latn-CS" sz="1000" dirty="0" smtClean="0">
                <a:latin typeface="Arial" pitchFamily="34" charset="0"/>
                <a:cs typeface="Arial" pitchFamily="34" charset="0"/>
              </a:rPr>
            </a:br>
            <a:r>
              <a:rPr lang="sr-Latn-CS" sz="1000" dirty="0" smtClean="0">
                <a:latin typeface="Arial" pitchFamily="34" charset="0"/>
                <a:cs typeface="Arial" pitchFamily="34" charset="0"/>
              </a:rPr>
              <a:t>Intellectual Property Office 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ctr">
              <a:buNone/>
            </a:pPr>
            <a:endParaRPr lang="sr-Latn-CS" sz="3000" b="1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buClr>
                <a:schemeClr val="tx1"/>
              </a:buClr>
              <a:buNone/>
            </a:pPr>
            <a:r>
              <a:rPr lang="sr-Latn-CS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IPOM HISTORY AND LEGISLATION </a:t>
            </a:r>
          </a:p>
          <a:p>
            <a:pPr>
              <a:lnSpc>
                <a:spcPct val="80000"/>
              </a:lnSpc>
              <a:buClr>
                <a:schemeClr val="tx1"/>
              </a:buClr>
              <a:buNone/>
            </a:pPr>
            <a:endParaRPr lang="sr-Latn-CS" sz="2000" dirty="0" smtClean="0"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  <a:cs typeface="Tahoma" pitchFamily="34" charset="0"/>
            </a:endParaRPr>
          </a:p>
          <a:p>
            <a:pPr algn="just"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sr-Latn-CS" sz="1900" dirty="0" smtClean="0">
                <a:latin typeface="Tahoma" pitchFamily="34" charset="0"/>
                <a:cs typeface="Tahoma" pitchFamily="34" charset="0"/>
              </a:rPr>
              <a:t>Proclamation of indenpendence of Montenegro </a:t>
            </a:r>
          </a:p>
          <a:p>
            <a:pPr algn="just">
              <a:lnSpc>
                <a:spcPct val="80000"/>
              </a:lnSpc>
              <a:buClr>
                <a:srgbClr val="000099"/>
              </a:buClr>
              <a:buFont typeface="Wingdings" pitchFamily="2" charset="2"/>
              <a:buChar char="§"/>
            </a:pPr>
            <a:endParaRPr lang="sr-Latn-CS" sz="1900" dirty="0" smtClean="0">
              <a:latin typeface="Tahoma" pitchFamily="34" charset="0"/>
              <a:cs typeface="Tahoma" pitchFamily="34" charset="0"/>
            </a:endParaRPr>
          </a:p>
          <a:p>
            <a:pPr algn="just"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sr-Latn-CS" sz="1900" dirty="0" smtClean="0">
                <a:latin typeface="Tahoma" pitchFamily="34" charset="0"/>
                <a:cs typeface="Tahoma" pitchFamily="34" charset="0"/>
              </a:rPr>
              <a:t>28 May 2008  </a:t>
            </a:r>
          </a:p>
          <a:p>
            <a:pPr algn="just">
              <a:lnSpc>
                <a:spcPct val="80000"/>
              </a:lnSpc>
              <a:buClr>
                <a:srgbClr val="000099"/>
              </a:buClr>
              <a:buFontTx/>
              <a:buNone/>
            </a:pPr>
            <a:r>
              <a:rPr lang="sr-Latn-CS" sz="1900" dirty="0" smtClean="0">
                <a:latin typeface="Tahoma" pitchFamily="34" charset="0"/>
                <a:cs typeface="Tahoma" pitchFamily="34" charset="0"/>
              </a:rPr>
              <a:t>    the date when IPOM started officially</a:t>
            </a:r>
          </a:p>
          <a:p>
            <a:pPr algn="just">
              <a:lnSpc>
                <a:spcPct val="80000"/>
              </a:lnSpc>
              <a:buClr>
                <a:srgbClr val="000099"/>
              </a:buClr>
              <a:buFontTx/>
              <a:buNone/>
            </a:pPr>
            <a:r>
              <a:rPr lang="sr-Latn-CS" sz="1900" dirty="0" smtClean="0">
                <a:latin typeface="Tahoma" pitchFamily="34" charset="0"/>
                <a:cs typeface="Tahoma" pitchFamily="34" charset="0"/>
              </a:rPr>
              <a:t>     - Official Gazette of Montenegro, No. 30/2008 </a:t>
            </a:r>
          </a:p>
          <a:p>
            <a:pPr algn="just">
              <a:lnSpc>
                <a:spcPct val="80000"/>
              </a:lnSpc>
              <a:buClr>
                <a:srgbClr val="000099"/>
              </a:buClr>
              <a:buFont typeface="Wingdings" pitchFamily="2" charset="2"/>
              <a:buChar char="§"/>
            </a:pPr>
            <a:endParaRPr lang="sr-Latn-CS" sz="1900" dirty="0" smtClean="0">
              <a:latin typeface="Tahoma" pitchFamily="34" charset="0"/>
              <a:cs typeface="Tahoma" pitchFamily="34" charset="0"/>
            </a:endParaRPr>
          </a:p>
          <a:p>
            <a:pPr algn="just"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sr-Latn-CS" sz="1900" dirty="0" smtClean="0">
                <a:latin typeface="Tahoma" pitchFamily="34" charset="0"/>
                <a:cs typeface="Tahoma" pitchFamily="34" charset="0"/>
              </a:rPr>
              <a:t>Independent body within Montenegrin public</a:t>
            </a:r>
          </a:p>
          <a:p>
            <a:pPr algn="just">
              <a:lnSpc>
                <a:spcPct val="80000"/>
              </a:lnSpc>
              <a:buClr>
                <a:srgbClr val="000099"/>
              </a:buClr>
              <a:buFontTx/>
              <a:buNone/>
            </a:pPr>
            <a:r>
              <a:rPr lang="sr-Latn-CS" sz="1900" dirty="0" smtClean="0">
                <a:latin typeface="Tahoma" pitchFamily="34" charset="0"/>
                <a:cs typeface="Tahoma" pitchFamily="34" charset="0"/>
              </a:rPr>
              <a:t>     administration, dealing with registration of </a:t>
            </a:r>
          </a:p>
          <a:p>
            <a:pPr algn="just">
              <a:lnSpc>
                <a:spcPct val="80000"/>
              </a:lnSpc>
              <a:buClr>
                <a:srgbClr val="000099"/>
              </a:buClr>
              <a:buFontTx/>
              <a:buNone/>
            </a:pPr>
            <a:r>
              <a:rPr lang="sr-Latn-CS" sz="1900" dirty="0" smtClean="0">
                <a:latin typeface="Tahoma" pitchFamily="34" charset="0"/>
                <a:cs typeface="Tahoma" pitchFamily="34" charset="0"/>
              </a:rPr>
              <a:t>     industrial property rights and</a:t>
            </a:r>
          </a:p>
          <a:p>
            <a:pPr algn="just">
              <a:lnSpc>
                <a:spcPct val="80000"/>
              </a:lnSpc>
              <a:buClr>
                <a:srgbClr val="000099"/>
              </a:buClr>
              <a:buFontTx/>
              <a:buNone/>
            </a:pPr>
            <a:r>
              <a:rPr lang="sr-Latn-CS" sz="1900" dirty="0" smtClean="0">
                <a:latin typeface="Tahoma" pitchFamily="34" charset="0"/>
                <a:cs typeface="Tahoma" pitchFamily="34" charset="0"/>
              </a:rPr>
              <a:t>     depositing copyright and related rights</a:t>
            </a:r>
          </a:p>
          <a:p>
            <a:pPr algn="just">
              <a:lnSpc>
                <a:spcPct val="80000"/>
              </a:lnSpc>
              <a:buClr>
                <a:srgbClr val="000099"/>
              </a:buClr>
              <a:buFontTx/>
              <a:buNone/>
            </a:pPr>
            <a:r>
              <a:rPr lang="sr-Latn-CS" sz="1900" dirty="0" smtClean="0">
                <a:latin typeface="Tahoma" pitchFamily="34" charset="0"/>
                <a:cs typeface="Tahoma" pitchFamily="34" charset="0"/>
              </a:rPr>
              <a:t>     </a:t>
            </a:r>
          </a:p>
          <a:p>
            <a:pPr algn="just">
              <a:lnSpc>
                <a:spcPct val="80000"/>
              </a:lnSpc>
              <a:buClr>
                <a:schemeClr val="tx1"/>
              </a:buClr>
              <a:buFont typeface="Wingdings" pitchFamily="2" charset="2"/>
              <a:buChar char="§"/>
            </a:pPr>
            <a:r>
              <a:rPr lang="sr-Latn-CS" sz="1900" dirty="0" smtClean="0">
                <a:latin typeface="Tahoma" pitchFamily="34" charset="0"/>
                <a:cs typeface="Tahoma" pitchFamily="34" charset="0"/>
              </a:rPr>
              <a:t>IPOM work is supervised by the Ministry </a:t>
            </a:r>
          </a:p>
          <a:p>
            <a:pPr algn="just">
              <a:lnSpc>
                <a:spcPct val="80000"/>
              </a:lnSpc>
              <a:buClr>
                <a:srgbClr val="000099"/>
              </a:buClr>
              <a:buFontTx/>
              <a:buNone/>
            </a:pPr>
            <a:r>
              <a:rPr lang="sr-Latn-CS" sz="1900" dirty="0" smtClean="0">
                <a:latin typeface="Tahoma" pitchFamily="34" charset="0"/>
                <a:cs typeface="Tahoma" pitchFamily="34" charset="0"/>
              </a:rPr>
              <a:t>     of Economy of Montenegro</a:t>
            </a:r>
          </a:p>
          <a:p>
            <a:pPr>
              <a:buNone/>
            </a:pPr>
            <a:endParaRPr lang="sr-Latn-CS" sz="1800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3" descr="Memorandum_Zavod za intsvoj"/>
          <p:cNvPicPr/>
          <p:nvPr/>
        </p:nvPicPr>
        <p:blipFill>
          <a:blip r:embed="rId2" cstate="print"/>
          <a:srcRect b="41460"/>
          <a:stretch>
            <a:fillRect/>
          </a:stretch>
        </p:blipFill>
        <p:spPr bwMode="auto">
          <a:xfrm>
            <a:off x="6705600" y="228600"/>
            <a:ext cx="2209800" cy="761999"/>
          </a:xfrm>
          <a:prstGeom prst="rect">
            <a:avLst/>
          </a:prstGeom>
          <a:blipFill dpi="0" rotWithShape="1">
            <a:blip r:embed="rId3"/>
            <a:srcRect b="41460"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</p:pic>
      <p:sp>
        <p:nvSpPr>
          <p:cNvPr id="5" name="AutoShape 9"/>
          <p:cNvSpPr>
            <a:spLocks noChangeArrowheads="1"/>
          </p:cNvSpPr>
          <p:nvPr/>
        </p:nvSpPr>
        <p:spPr bwMode="auto">
          <a:xfrm>
            <a:off x="6629400" y="2667000"/>
            <a:ext cx="1657350" cy="1524000"/>
          </a:xfrm>
          <a:prstGeom prst="verticalScroll">
            <a:avLst>
              <a:gd name="adj" fmla="val 1250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sr-Latn-CS" sz="20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3. JUN</a:t>
            </a:r>
          </a:p>
          <a:p>
            <a:pPr eaLnBrk="0" hangingPunct="0"/>
            <a:r>
              <a:rPr lang="sr-Latn-CS" sz="20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  2006.</a:t>
            </a:r>
            <a:endParaRPr lang="sr-Latn-CS" sz="2000" dirty="0"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sr-Latn-CS" sz="10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sr-Latn-CS" sz="1000" dirty="0" smtClean="0">
                <a:latin typeface="Arial" pitchFamily="34" charset="0"/>
                <a:cs typeface="Arial" pitchFamily="34" charset="0"/>
              </a:rPr>
            </a:br>
            <a:r>
              <a:rPr lang="sr-Latn-CS" sz="10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sr-Latn-CS" sz="1000" dirty="0" smtClean="0">
                <a:latin typeface="Arial" pitchFamily="34" charset="0"/>
                <a:cs typeface="Arial" pitchFamily="34" charset="0"/>
              </a:rPr>
            </a:br>
            <a:r>
              <a:rPr lang="sr-Latn-CS" sz="1000" dirty="0" smtClean="0">
                <a:latin typeface="Arial" pitchFamily="34" charset="0"/>
                <a:cs typeface="Arial" pitchFamily="34" charset="0"/>
              </a:rPr>
              <a:t>Government of Montenegro </a:t>
            </a:r>
            <a:br>
              <a:rPr lang="sr-Latn-CS" sz="1000" dirty="0" smtClean="0">
                <a:latin typeface="Arial" pitchFamily="34" charset="0"/>
                <a:cs typeface="Arial" pitchFamily="34" charset="0"/>
              </a:rPr>
            </a:br>
            <a:r>
              <a:rPr lang="sr-Latn-CS" sz="1000" dirty="0" smtClean="0">
                <a:latin typeface="Arial" pitchFamily="34" charset="0"/>
                <a:cs typeface="Arial" pitchFamily="34" charset="0"/>
              </a:rPr>
              <a:t>Intellectual Property Office 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sr-Latn-C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rPr>
              <a:t>IPOM HISTORY AND LEGISLATION</a:t>
            </a:r>
          </a:p>
          <a:p>
            <a:pPr algn="ctr">
              <a:buNone/>
            </a:pPr>
            <a:r>
              <a:rPr lang="sr-Latn-CS" sz="18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 </a:t>
            </a:r>
          </a:p>
          <a:p>
            <a:pPr lvl="1">
              <a:buClr>
                <a:schemeClr val="tx1"/>
              </a:buClr>
              <a:buFontTx/>
              <a:buNone/>
            </a:pPr>
            <a:r>
              <a:rPr lang="sr-Latn-CS" sz="20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Improving Montenegrin IPR legislation:</a:t>
            </a:r>
          </a:p>
          <a:p>
            <a:pPr lvl="1">
              <a:buClr>
                <a:schemeClr val="tx1"/>
              </a:buClr>
              <a:buFont typeface="Wingdings" pitchFamily="2" charset="2"/>
              <a:buChar char="§"/>
            </a:pPr>
            <a:r>
              <a:rPr lang="sr-Latn-CS" sz="20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Harmonisation</a:t>
            </a:r>
          </a:p>
          <a:p>
            <a:pPr lvl="1">
              <a:buClr>
                <a:schemeClr val="tx1"/>
              </a:buClr>
              <a:buFont typeface="Wingdings" pitchFamily="2" charset="2"/>
              <a:buChar char="§"/>
            </a:pPr>
            <a:r>
              <a:rPr lang="sr-Latn-CS" sz="20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Inclusion into the international legislative framework:</a:t>
            </a:r>
          </a:p>
          <a:p>
            <a:pPr lvl="1">
              <a:buClr>
                <a:schemeClr val="tx1"/>
              </a:buClr>
              <a:buFont typeface="Wingdings" pitchFamily="2" charset="2"/>
              <a:buChar char="v"/>
            </a:pPr>
            <a:r>
              <a:rPr lang="sr-Latn-CS" sz="20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    Montenegro is a signatory to 19 treaties</a:t>
            </a:r>
          </a:p>
          <a:p>
            <a:pPr lvl="1">
              <a:buClr>
                <a:schemeClr val="tx1"/>
              </a:buClr>
              <a:buFont typeface="Wingdings" pitchFamily="2" charset="2"/>
              <a:buChar char="v"/>
            </a:pPr>
            <a:r>
              <a:rPr lang="sr-Latn-CS" sz="20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    Montenegro is a member of 13 WIPO bodies</a:t>
            </a:r>
          </a:p>
          <a:p>
            <a:pPr lvl="1">
              <a:buFontTx/>
              <a:buNone/>
            </a:pPr>
            <a:r>
              <a:rPr lang="sr-Latn-CS" sz="20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Regular and intensive cooperation with WIPO and EPO through: </a:t>
            </a:r>
          </a:p>
          <a:p>
            <a:pPr lvl="1">
              <a:buClr>
                <a:srgbClr val="000099"/>
              </a:buClr>
              <a:buFontTx/>
              <a:buNone/>
            </a:pPr>
            <a:endParaRPr lang="sr-Latn-CS" sz="2000" dirty="0" smtClean="0"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</a:endParaRPr>
          </a:p>
          <a:p>
            <a:pPr lvl="1">
              <a:buFontTx/>
              <a:buNone/>
            </a:pPr>
            <a:endParaRPr lang="en-US" sz="2000" dirty="0" smtClean="0"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</a:endParaRPr>
          </a:p>
          <a:p>
            <a:pPr algn="ctr">
              <a:buNone/>
            </a:pPr>
            <a:endParaRPr lang="sr-Latn-CS" sz="1800" b="1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3" descr="Memorandum_Zavod za intsvoj"/>
          <p:cNvPicPr/>
          <p:nvPr/>
        </p:nvPicPr>
        <p:blipFill>
          <a:blip r:embed="rId2" cstate="print"/>
          <a:srcRect b="41460"/>
          <a:stretch>
            <a:fillRect/>
          </a:stretch>
        </p:blipFill>
        <p:spPr bwMode="auto">
          <a:xfrm>
            <a:off x="6705600" y="228600"/>
            <a:ext cx="2209800" cy="761999"/>
          </a:xfrm>
          <a:prstGeom prst="rect">
            <a:avLst/>
          </a:prstGeom>
          <a:blipFill dpi="0" rotWithShape="1">
            <a:blip r:embed="rId3"/>
            <a:srcRect b="41460"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</p:pic>
      <p:sp>
        <p:nvSpPr>
          <p:cNvPr id="5" name="Oval 5"/>
          <p:cNvSpPr>
            <a:spLocks noChangeArrowheads="1"/>
          </p:cNvSpPr>
          <p:nvPr/>
        </p:nvSpPr>
        <p:spPr bwMode="auto">
          <a:xfrm>
            <a:off x="914400" y="5105400"/>
            <a:ext cx="3352800" cy="1143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sr-Latn-CS" sz="2000" dirty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EU-funded project (IPA 2009)</a:t>
            </a:r>
            <a:endParaRPr lang="en-US" sz="2000" dirty="0">
              <a:effectLst>
                <a:outerShdw blurRad="38100" dist="38100" dir="2700000" algn="tl">
                  <a:srgbClr val="FFFFFF"/>
                </a:outerShdw>
              </a:effectLst>
              <a:latin typeface="Tahoma" pitchFamily="34" charset="0"/>
            </a:endParaRPr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5651500" y="5029200"/>
            <a:ext cx="2159000" cy="1295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sr-Latn-CS" sz="2400" dirty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</a:rPr>
              <a:t>WIPO support</a:t>
            </a:r>
            <a:endParaRPr lang="en-US" sz="2400" dirty="0">
              <a:effectLst>
                <a:outerShdw blurRad="38100" dist="38100" dir="2700000" algn="tl">
                  <a:srgbClr val="FFFFFF"/>
                </a:outerShdw>
              </a:effectLst>
              <a:latin typeface="Tahoma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sr-Latn-CS" sz="1000" dirty="0" smtClean="0">
                <a:latin typeface="Arial" pitchFamily="34" charset="0"/>
                <a:cs typeface="Arial" pitchFamily="34" charset="0"/>
              </a:rPr>
              <a:t>Government of Montenegro </a:t>
            </a:r>
            <a:br>
              <a:rPr lang="sr-Latn-CS" sz="1000" dirty="0" smtClean="0">
                <a:latin typeface="Arial" pitchFamily="34" charset="0"/>
                <a:cs typeface="Arial" pitchFamily="34" charset="0"/>
              </a:rPr>
            </a:br>
            <a:r>
              <a:rPr lang="sr-Latn-CS" sz="1000" dirty="0" smtClean="0">
                <a:latin typeface="Arial" pitchFamily="34" charset="0"/>
                <a:cs typeface="Arial" pitchFamily="34" charset="0"/>
              </a:rPr>
              <a:t>Intellectual Property Office 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sr-Latn-C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</a:rPr>
              <a:t>                NATIONAL IP STRATEGY</a:t>
            </a:r>
          </a:p>
          <a:p>
            <a:pPr>
              <a:buNone/>
            </a:pPr>
            <a:endParaRPr lang="sr-Latn-CS" sz="2800" b="1" dirty="0" smtClean="0"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</a:endParaRPr>
          </a:p>
          <a:p>
            <a:pPr algn="ctr">
              <a:buClr>
                <a:schemeClr val="tx1"/>
              </a:buClr>
              <a:buFontTx/>
              <a:buNone/>
            </a:pPr>
            <a:r>
              <a:rPr lang="sr-Latn-CS" sz="1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National Intellectual Property Strategy  </a:t>
            </a:r>
          </a:p>
          <a:p>
            <a:pPr algn="ctr">
              <a:buClr>
                <a:schemeClr val="tx1"/>
              </a:buClr>
              <a:buFontTx/>
              <a:buNone/>
            </a:pPr>
            <a:r>
              <a:rPr lang="sr-Latn-CS" sz="1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for the period from 2012 to 2015 </a:t>
            </a:r>
          </a:p>
          <a:p>
            <a:pPr algn="ctr">
              <a:buClr>
                <a:schemeClr val="tx1"/>
              </a:buClr>
              <a:buFontTx/>
              <a:buNone/>
            </a:pPr>
            <a:endParaRPr lang="sr-Latn-CS" sz="1800" dirty="0" smtClean="0"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</a:endParaRPr>
          </a:p>
          <a:p>
            <a:pPr>
              <a:buClr>
                <a:schemeClr val="tx1"/>
              </a:buClr>
              <a:buFont typeface="Wingdings" pitchFamily="2" charset="2"/>
              <a:buChar char="v"/>
            </a:pPr>
            <a:r>
              <a:rPr lang="sr-Latn-CS" sz="1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Cooperation with WIPO experts.</a:t>
            </a:r>
          </a:p>
          <a:p>
            <a:pPr>
              <a:buClr>
                <a:schemeClr val="tx1"/>
              </a:buClr>
              <a:buFont typeface="Wingdings" pitchFamily="2" charset="2"/>
              <a:buChar char="v"/>
            </a:pPr>
            <a:r>
              <a:rPr lang="sr-Latn-CS" sz="1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Objective: to raise awareness of intellectual property among IPR actors competent for enforcement of IPR policy, and among potential users as well. </a:t>
            </a:r>
          </a:p>
          <a:p>
            <a:pPr algn="ctr">
              <a:buClr>
                <a:srgbClr val="000099"/>
              </a:buClr>
              <a:buNone/>
            </a:pPr>
            <a:endParaRPr lang="en-US" sz="1800" dirty="0" smtClean="0"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</a:endParaRPr>
          </a:p>
          <a:p>
            <a:pPr algn="ctr">
              <a:buClr>
                <a:srgbClr val="000099"/>
              </a:buClr>
              <a:buFontTx/>
              <a:buNone/>
            </a:pPr>
            <a:endParaRPr lang="en-US" sz="1800" dirty="0" smtClean="0"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</a:endParaRPr>
          </a:p>
          <a:p>
            <a:pPr algn="ctr">
              <a:buNone/>
            </a:pPr>
            <a:r>
              <a:rPr lang="sr-Latn-CS" sz="1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goals</a:t>
            </a:r>
            <a:endParaRPr lang="en-US" sz="1800" dirty="0" smtClean="0"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</a:endParaRPr>
          </a:p>
          <a:p>
            <a:pPr algn="ctr">
              <a:buNone/>
            </a:pPr>
            <a:endParaRPr lang="sr-Latn-CS" sz="2800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3" descr="Memorandum_Zavod za intsvoj"/>
          <p:cNvPicPr/>
          <p:nvPr/>
        </p:nvPicPr>
        <p:blipFill>
          <a:blip r:embed="rId2" cstate="print"/>
          <a:srcRect b="41460"/>
          <a:stretch>
            <a:fillRect/>
          </a:stretch>
        </p:blipFill>
        <p:spPr bwMode="auto">
          <a:xfrm>
            <a:off x="6705600" y="228600"/>
            <a:ext cx="2209800" cy="761999"/>
          </a:xfrm>
          <a:prstGeom prst="rect">
            <a:avLst/>
          </a:prstGeom>
          <a:blipFill dpi="0" rotWithShape="1">
            <a:blip r:embed="rId3"/>
            <a:srcRect b="41460"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3049788" y="3244334"/>
            <a:ext cx="1847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None/>
            </a:pPr>
            <a:endParaRPr lang="sr-Latn-CS" b="1" dirty="0" smtClean="0"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</a:endParaRPr>
          </a:p>
        </p:txBody>
      </p:sp>
      <p:sp>
        <p:nvSpPr>
          <p:cNvPr id="6" name="AutoShape 8"/>
          <p:cNvSpPr>
            <a:spLocks noChangeArrowheads="1"/>
          </p:cNvSpPr>
          <p:nvPr/>
        </p:nvSpPr>
        <p:spPr bwMode="auto">
          <a:xfrm>
            <a:off x="2643175" y="5029200"/>
            <a:ext cx="709625" cy="1295400"/>
          </a:xfrm>
          <a:prstGeom prst="curvedRightArrow">
            <a:avLst>
              <a:gd name="adj1" fmla="val 33117"/>
              <a:gd name="adj2" fmla="val 66234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2000">
              <a:latin typeface="Tahoma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124200" y="5486400"/>
            <a:ext cx="10667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r>
              <a:rPr lang="sr-Latn-CS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acitvities </a:t>
            </a:r>
            <a:endParaRPr lang="en-US" dirty="0"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</a:endParaRPr>
          </a:p>
        </p:txBody>
      </p:sp>
      <p:sp>
        <p:nvSpPr>
          <p:cNvPr id="10" name="AutoShape 9"/>
          <p:cNvSpPr>
            <a:spLocks noChangeArrowheads="1"/>
          </p:cNvSpPr>
          <p:nvPr/>
        </p:nvSpPr>
        <p:spPr bwMode="auto">
          <a:xfrm>
            <a:off x="5334000" y="5029200"/>
            <a:ext cx="685805" cy="1295400"/>
          </a:xfrm>
          <a:prstGeom prst="curvedLeftArrow">
            <a:avLst>
              <a:gd name="adj1" fmla="val 33117"/>
              <a:gd name="adj2" fmla="val 66234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2000">
              <a:latin typeface="Tahoma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sr-Latn-CS" sz="10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sr-Latn-CS" sz="1000" dirty="0" smtClean="0">
                <a:latin typeface="Arial" pitchFamily="34" charset="0"/>
                <a:cs typeface="Arial" pitchFamily="34" charset="0"/>
              </a:rPr>
            </a:br>
            <a:r>
              <a:rPr lang="sr-Latn-CS" sz="10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sr-Latn-CS" sz="1000" dirty="0" smtClean="0">
                <a:latin typeface="Arial" pitchFamily="34" charset="0"/>
                <a:cs typeface="Arial" pitchFamily="34" charset="0"/>
              </a:rPr>
            </a:br>
            <a:r>
              <a:rPr lang="sr-Latn-CS" sz="1000" dirty="0" smtClean="0">
                <a:latin typeface="Arial" pitchFamily="34" charset="0"/>
                <a:cs typeface="Arial" pitchFamily="34" charset="0"/>
              </a:rPr>
              <a:t>Government of Montenegro </a:t>
            </a:r>
            <a:br>
              <a:rPr lang="sr-Latn-CS" sz="1000" dirty="0" smtClean="0">
                <a:latin typeface="Arial" pitchFamily="34" charset="0"/>
                <a:cs typeface="Arial" pitchFamily="34" charset="0"/>
              </a:rPr>
            </a:br>
            <a:r>
              <a:rPr lang="sr-Latn-CS" sz="1000" dirty="0" smtClean="0">
                <a:latin typeface="Arial" pitchFamily="34" charset="0"/>
                <a:cs typeface="Arial" pitchFamily="34" charset="0"/>
              </a:rPr>
              <a:t>Intellectual Property Office 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sr-Latn-C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</a:rPr>
              <a:t>NATIONAL IP STRATEGY</a:t>
            </a:r>
          </a:p>
          <a:p>
            <a:pPr>
              <a:buClr>
                <a:schemeClr val="tx1"/>
              </a:buClr>
              <a:buFontTx/>
              <a:buNone/>
            </a:pPr>
            <a:r>
              <a:rPr lang="sr-Latn-CS" sz="16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Sections of the Strategy document: </a:t>
            </a:r>
          </a:p>
          <a:p>
            <a:pPr>
              <a:buClr>
                <a:schemeClr val="tx1"/>
              </a:buClr>
              <a:buFontTx/>
              <a:buNone/>
            </a:pPr>
            <a:endParaRPr lang="sr-Latn-CS" sz="1800" dirty="0" smtClean="0"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</a:endParaRPr>
          </a:p>
          <a:p>
            <a:pPr>
              <a:buClr>
                <a:schemeClr val="tx1"/>
              </a:buClr>
              <a:buFont typeface="Wingdings" pitchFamily="2" charset="2"/>
              <a:buChar char="Ø"/>
            </a:pPr>
            <a:r>
              <a:rPr lang="sr-Latn-CS" sz="1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Introduction </a:t>
            </a:r>
          </a:p>
          <a:p>
            <a:pPr>
              <a:buClr>
                <a:schemeClr val="tx1"/>
              </a:buClr>
              <a:buFont typeface="Wingdings" pitchFamily="2" charset="2"/>
              <a:buChar char="Ø"/>
            </a:pPr>
            <a:r>
              <a:rPr lang="sr-Latn-CS" sz="1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Influence of the IP onto the development </a:t>
            </a:r>
          </a:p>
          <a:p>
            <a:pPr>
              <a:buClr>
                <a:schemeClr val="tx1"/>
              </a:buClr>
              <a:buFontTx/>
              <a:buNone/>
            </a:pPr>
            <a:r>
              <a:rPr lang="sr-Latn-CS" sz="1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     of economy and society</a:t>
            </a:r>
          </a:p>
          <a:p>
            <a:pPr>
              <a:buClr>
                <a:schemeClr val="tx1"/>
              </a:buClr>
              <a:buFont typeface="Wingdings" pitchFamily="2" charset="2"/>
              <a:buChar char="Ø"/>
            </a:pPr>
            <a:r>
              <a:rPr lang="sr-Latn-CS" sz="1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Strategic objectives</a:t>
            </a:r>
          </a:p>
          <a:p>
            <a:pPr>
              <a:buClr>
                <a:schemeClr val="tx1"/>
              </a:buClr>
              <a:buFont typeface="Wingdings" pitchFamily="2" charset="2"/>
              <a:buChar char="Ø"/>
            </a:pPr>
            <a:r>
              <a:rPr lang="sr-Latn-CS" sz="1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Existing status</a:t>
            </a:r>
          </a:p>
          <a:p>
            <a:pPr>
              <a:buClr>
                <a:schemeClr val="tx1"/>
              </a:buClr>
              <a:buFont typeface="Wingdings" pitchFamily="2" charset="2"/>
              <a:buChar char="Ø"/>
            </a:pPr>
            <a:r>
              <a:rPr lang="sr-Latn-CS" sz="1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Goals, priorities and expected results</a:t>
            </a:r>
          </a:p>
          <a:p>
            <a:pPr>
              <a:buClr>
                <a:schemeClr val="tx1"/>
              </a:buClr>
              <a:buFont typeface="Wingdings" pitchFamily="2" charset="2"/>
              <a:buChar char="Ø"/>
            </a:pPr>
            <a:r>
              <a:rPr lang="sr-Latn-CS" sz="1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Challenges and opportunities</a:t>
            </a:r>
          </a:p>
          <a:p>
            <a:pPr>
              <a:buClr>
                <a:schemeClr val="tx1"/>
              </a:buClr>
              <a:buFont typeface="Wingdings" pitchFamily="2" charset="2"/>
              <a:buChar char="Ø"/>
            </a:pPr>
            <a:r>
              <a:rPr lang="sr-Latn-CS" sz="1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Enforcement</a:t>
            </a:r>
            <a:r>
              <a:rPr lang="sr-Latn-CS" sz="1800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 </a:t>
            </a:r>
            <a:endParaRPr lang="en-US" sz="1800" dirty="0" smtClean="0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</a:endParaRPr>
          </a:p>
          <a:p>
            <a:pPr algn="ctr">
              <a:buNone/>
            </a:pPr>
            <a:endParaRPr lang="sr-Latn-CS" sz="1600" b="1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3" descr="Memorandum_Zavod za intsvoj"/>
          <p:cNvPicPr/>
          <p:nvPr/>
        </p:nvPicPr>
        <p:blipFill>
          <a:blip r:embed="rId2" cstate="print"/>
          <a:srcRect b="41460"/>
          <a:stretch>
            <a:fillRect/>
          </a:stretch>
        </p:blipFill>
        <p:spPr bwMode="auto">
          <a:xfrm>
            <a:off x="6705600" y="228600"/>
            <a:ext cx="2209800" cy="761999"/>
          </a:xfrm>
          <a:prstGeom prst="rect">
            <a:avLst/>
          </a:prstGeom>
          <a:blipFill dpi="0" rotWithShape="1">
            <a:blip r:embed="rId3"/>
            <a:srcRect b="41460"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</p:pic>
      <p:pic>
        <p:nvPicPr>
          <p:cNvPr id="5" name="Picture 5" descr="MC900078745[1]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562600" y="2417299"/>
            <a:ext cx="3379791" cy="3367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sr-Latn-CS" sz="1000" dirty="0" smtClean="0">
                <a:latin typeface="Arial" pitchFamily="34" charset="0"/>
                <a:cs typeface="Arial" pitchFamily="34" charset="0"/>
              </a:rPr>
              <a:t>Government of Montenegro </a:t>
            </a:r>
            <a:br>
              <a:rPr lang="sr-Latn-CS" sz="1000" dirty="0" smtClean="0">
                <a:latin typeface="Arial" pitchFamily="34" charset="0"/>
                <a:cs typeface="Arial" pitchFamily="34" charset="0"/>
              </a:rPr>
            </a:br>
            <a:r>
              <a:rPr lang="sr-Latn-CS" sz="1000" dirty="0" smtClean="0">
                <a:latin typeface="Arial" pitchFamily="34" charset="0"/>
                <a:cs typeface="Arial" pitchFamily="34" charset="0"/>
              </a:rPr>
              <a:t>Intellectual Property Office 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sr-Latn-C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</a:rPr>
              <a:t>                NATIONAL IP STRATEGY</a:t>
            </a:r>
          </a:p>
          <a:p>
            <a:pPr>
              <a:buNone/>
            </a:pPr>
            <a:endParaRPr lang="sr-Latn-CS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</a:endParaRPr>
          </a:p>
          <a:p>
            <a:pPr>
              <a:buClr>
                <a:schemeClr val="tx1"/>
              </a:buClr>
              <a:buFont typeface="Wingdings" pitchFamily="2" charset="2"/>
              <a:buChar char="Ø"/>
            </a:pPr>
            <a:r>
              <a:rPr lang="sr-Latn-CS" sz="16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Introduction</a:t>
            </a:r>
          </a:p>
          <a:p>
            <a:pPr>
              <a:buClr>
                <a:schemeClr val="tx1"/>
              </a:buClr>
              <a:buNone/>
            </a:pPr>
            <a:endParaRPr lang="sr-Latn-CS" sz="1800" dirty="0" smtClean="0"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</a:endParaRPr>
          </a:p>
          <a:p>
            <a:pPr>
              <a:buClr>
                <a:schemeClr val="tx1"/>
              </a:buClr>
              <a:buFontTx/>
              <a:buChar char="-"/>
            </a:pPr>
            <a:r>
              <a:rPr lang="sr-Latn-CS" sz="1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Arial" pitchFamily="34" charset="0"/>
              </a:rPr>
              <a:t>BASIC DATA ON THE IMPORTANCE OF THE ADOPTION OF THE IP STRATEGY 2012-2015</a:t>
            </a:r>
          </a:p>
          <a:p>
            <a:pPr>
              <a:buClr>
                <a:schemeClr val="tx1"/>
              </a:buClr>
              <a:buNone/>
            </a:pPr>
            <a:endParaRPr lang="sr-Latn-CS" sz="1800" dirty="0" smtClean="0"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  <a:cs typeface="Arial" pitchFamily="34" charset="0"/>
            </a:endParaRPr>
          </a:p>
          <a:p>
            <a:pPr>
              <a:buClr>
                <a:schemeClr val="tx1"/>
              </a:buClr>
              <a:buFontTx/>
              <a:buChar char="-"/>
            </a:pPr>
            <a:r>
              <a:rPr lang="sr-Latn-CS" sz="1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Arial" pitchFamily="34" charset="0"/>
              </a:rPr>
              <a:t>PRIORITIES IN THE PROCESS OF ACCESSION TO THE EU</a:t>
            </a:r>
          </a:p>
          <a:p>
            <a:pPr>
              <a:buClr>
                <a:schemeClr val="tx1"/>
              </a:buClr>
              <a:buNone/>
            </a:pPr>
            <a:endParaRPr lang="sr-Latn-CS" sz="1800" dirty="0" smtClean="0"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  <a:cs typeface="Arial" pitchFamily="34" charset="0"/>
            </a:endParaRPr>
          </a:p>
          <a:p>
            <a:pPr>
              <a:buClr>
                <a:schemeClr val="tx1"/>
              </a:buClr>
              <a:buFontTx/>
              <a:buChar char="-"/>
            </a:pPr>
            <a:r>
              <a:rPr lang="sr-Latn-CS" sz="1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Arial" pitchFamily="34" charset="0"/>
              </a:rPr>
              <a:t>ADVANTAGES OF WTO MEMBERSHIP </a:t>
            </a:r>
          </a:p>
          <a:p>
            <a:pPr>
              <a:buClr>
                <a:schemeClr val="tx1"/>
              </a:buClr>
              <a:buNone/>
            </a:pPr>
            <a:endParaRPr lang="sr-Latn-CS" sz="1800" dirty="0" smtClean="0"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  <a:cs typeface="Arial" pitchFamily="34" charset="0"/>
            </a:endParaRPr>
          </a:p>
          <a:p>
            <a:pPr>
              <a:buClr>
                <a:schemeClr val="tx1"/>
              </a:buClr>
              <a:buNone/>
            </a:pPr>
            <a:endParaRPr lang="sr-Latn-CS" sz="1800" dirty="0" smtClean="0"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  <a:cs typeface="Arial" pitchFamily="34" charset="0"/>
            </a:endParaRPr>
          </a:p>
        </p:txBody>
      </p:sp>
      <p:pic>
        <p:nvPicPr>
          <p:cNvPr id="4" name="Picture 3" descr="Memorandum_Zavod za intsvoj"/>
          <p:cNvPicPr/>
          <p:nvPr/>
        </p:nvPicPr>
        <p:blipFill>
          <a:blip r:embed="rId2" cstate="print"/>
          <a:srcRect b="41460"/>
          <a:stretch>
            <a:fillRect/>
          </a:stretch>
        </p:blipFill>
        <p:spPr bwMode="auto">
          <a:xfrm>
            <a:off x="6705600" y="228600"/>
            <a:ext cx="2209800" cy="761999"/>
          </a:xfrm>
          <a:prstGeom prst="rect">
            <a:avLst/>
          </a:prstGeom>
          <a:blipFill dpi="0" rotWithShape="1">
            <a:blip r:embed="rId3"/>
            <a:srcRect b="41460"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3049788" y="3244334"/>
            <a:ext cx="1847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None/>
            </a:pPr>
            <a:endParaRPr lang="sr-Latn-CS" b="1" dirty="0" smtClean="0"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sr-Latn-CS" sz="1000" dirty="0" smtClean="0">
                <a:latin typeface="Arial" pitchFamily="34" charset="0"/>
                <a:cs typeface="Arial" pitchFamily="34" charset="0"/>
              </a:rPr>
              <a:t>Government of Montenegro </a:t>
            </a:r>
            <a:br>
              <a:rPr lang="sr-Latn-CS" sz="1000" dirty="0" smtClean="0">
                <a:latin typeface="Arial" pitchFamily="34" charset="0"/>
                <a:cs typeface="Arial" pitchFamily="34" charset="0"/>
              </a:rPr>
            </a:br>
            <a:r>
              <a:rPr lang="sr-Latn-CS" sz="1000" dirty="0" smtClean="0">
                <a:latin typeface="Arial" pitchFamily="34" charset="0"/>
                <a:cs typeface="Arial" pitchFamily="34" charset="0"/>
              </a:rPr>
              <a:t>Intellectual Property Office 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sr-Latn-CS" sz="4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</a:rPr>
              <a:t>                NATIONAL IP STRATEGY</a:t>
            </a:r>
          </a:p>
          <a:p>
            <a:pPr>
              <a:buNone/>
            </a:pPr>
            <a:endParaRPr lang="sr-Latn-CS" b="1" dirty="0" smtClean="0"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</a:endParaRPr>
          </a:p>
          <a:p>
            <a:pPr>
              <a:buClr>
                <a:schemeClr val="tx1"/>
              </a:buClr>
              <a:buFont typeface="Wingdings" pitchFamily="2" charset="2"/>
              <a:buChar char="Ø"/>
            </a:pPr>
            <a:r>
              <a:rPr lang="sr-Latn-CS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Influence of the IP onto the development of economy and society </a:t>
            </a:r>
          </a:p>
          <a:p>
            <a:pPr>
              <a:buClr>
                <a:schemeClr val="tx1"/>
              </a:buClr>
              <a:buNone/>
            </a:pPr>
            <a:endParaRPr lang="sr-Latn-CS" sz="1800" dirty="0" smtClean="0"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</a:endParaRPr>
          </a:p>
          <a:p>
            <a:pPr>
              <a:buClr>
                <a:schemeClr val="tx1"/>
              </a:buClr>
              <a:buFontTx/>
              <a:buChar char="-"/>
            </a:pPr>
            <a:r>
              <a:rPr lang="en-US" sz="1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THE IMPORTANCE OF IP </a:t>
            </a:r>
            <a:r>
              <a:rPr lang="sr-Latn-CS" sz="1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FOR ECONOMY AND </a:t>
            </a:r>
            <a:r>
              <a:rPr lang="en-US" sz="1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SOCIETY</a:t>
            </a:r>
          </a:p>
          <a:p>
            <a:pPr>
              <a:buClr>
                <a:schemeClr val="tx1"/>
              </a:buClr>
              <a:buFontTx/>
              <a:buChar char="-"/>
            </a:pPr>
            <a:r>
              <a:rPr lang="en-US" sz="1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CONSEQUENCES OF BREACH OF IP</a:t>
            </a:r>
            <a:r>
              <a:rPr lang="sr-Latn-CS" sz="1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 RIGHTS</a:t>
            </a:r>
            <a:endParaRPr lang="en-US" sz="1800" dirty="0" smtClean="0"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</a:endParaRPr>
          </a:p>
          <a:p>
            <a:pPr>
              <a:buClr>
                <a:schemeClr val="tx1"/>
              </a:buClr>
              <a:buFontTx/>
              <a:buChar char="-"/>
            </a:pPr>
            <a:r>
              <a:rPr lang="en-US" sz="1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MAIN COMPONENTS OF INTELLECTUAL PROPERT</a:t>
            </a:r>
            <a:r>
              <a:rPr lang="sr-Latn-CS" sz="1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Y</a:t>
            </a:r>
          </a:p>
          <a:p>
            <a:pPr>
              <a:buClr>
                <a:schemeClr val="tx1"/>
              </a:buClr>
              <a:buFontTx/>
              <a:buChar char="-"/>
            </a:pPr>
            <a:endParaRPr lang="sr-Latn-CS" sz="1800" dirty="0" smtClean="0"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</a:endParaRPr>
          </a:p>
          <a:p>
            <a:pPr>
              <a:buClr>
                <a:schemeClr val="tx1"/>
              </a:buClr>
              <a:buNone/>
            </a:pPr>
            <a:r>
              <a:rPr lang="sr-Latn-CS" sz="1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Formal intellectual property rights</a:t>
            </a:r>
          </a:p>
          <a:p>
            <a:pPr eaLnBrk="0" hangingPunct="0">
              <a:buNone/>
            </a:pPr>
            <a:r>
              <a:rPr lang="sr-Latn-CS" sz="1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                                                                        The holders of the IPRs</a:t>
            </a:r>
          </a:p>
          <a:p>
            <a:pPr eaLnBrk="0" hangingPunct="0">
              <a:buFont typeface="Wingdings" pitchFamily="2" charset="2"/>
              <a:buNone/>
            </a:pPr>
            <a:r>
              <a:rPr lang="sr-Latn-CS" sz="1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                                                                              are formally provided to </a:t>
            </a:r>
          </a:p>
          <a:p>
            <a:pPr eaLnBrk="0" hangingPunct="0">
              <a:buFont typeface="Wingdings" pitchFamily="2" charset="2"/>
              <a:buNone/>
            </a:pPr>
            <a:r>
              <a:rPr lang="sr-Latn-CS" sz="1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                                                                              possess their property and </a:t>
            </a:r>
          </a:p>
          <a:p>
            <a:pPr eaLnBrk="0" hangingPunct="0">
              <a:buFont typeface="Wingdings" pitchFamily="2" charset="2"/>
              <a:buNone/>
            </a:pPr>
            <a:r>
              <a:rPr lang="sr-Latn-CS" sz="1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                                                                              control its use</a:t>
            </a:r>
          </a:p>
          <a:p>
            <a:pPr eaLnBrk="0" hangingPunct="0">
              <a:buFont typeface="Wingdings" pitchFamily="2" charset="2"/>
              <a:buNone/>
            </a:pPr>
            <a:endParaRPr lang="sr-Latn-CS" sz="1800" dirty="0" smtClean="0"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</a:endParaRPr>
          </a:p>
          <a:p>
            <a:pPr eaLnBrk="0" hangingPunct="0">
              <a:buNone/>
            </a:pPr>
            <a:r>
              <a:rPr lang="sr-Latn-CS" sz="1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                                                                                                                         Non-formal connections:</a:t>
            </a:r>
          </a:p>
          <a:p>
            <a:pPr eaLnBrk="0" hangingPunct="0">
              <a:buFont typeface="Wingdings" pitchFamily="2" charset="2"/>
              <a:buChar char="Ø"/>
            </a:pPr>
            <a:r>
              <a:rPr lang="sr-Latn-CS" sz="1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                                                                                                                            Trade connections</a:t>
            </a:r>
          </a:p>
          <a:p>
            <a:pPr eaLnBrk="0" hangingPunct="0">
              <a:buNone/>
            </a:pPr>
            <a:r>
              <a:rPr lang="sr-Latn-CS" sz="1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                                                                                                                                  Information about customer </a:t>
            </a:r>
          </a:p>
          <a:p>
            <a:pPr eaLnBrk="0" hangingPunct="0">
              <a:buNone/>
            </a:pPr>
            <a:r>
              <a:rPr lang="sr-Latn-CS" sz="1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                                                                                                                                  Skills</a:t>
            </a:r>
          </a:p>
          <a:p>
            <a:pPr eaLnBrk="0" hangingPunct="0">
              <a:buNone/>
            </a:pPr>
            <a:r>
              <a:rPr lang="sr-Latn-CS" sz="1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                                                                                                                                  Competition factors</a:t>
            </a:r>
            <a:endParaRPr lang="en-US" sz="1800" dirty="0" smtClean="0"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</a:endParaRPr>
          </a:p>
          <a:p>
            <a:pPr algn="r">
              <a:buClr>
                <a:schemeClr val="tx1"/>
              </a:buClr>
              <a:buNone/>
            </a:pPr>
            <a:r>
              <a:rPr lang="sr-Latn-CS" sz="1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          </a:t>
            </a:r>
          </a:p>
          <a:p>
            <a:pPr eaLnBrk="0" hangingPunct="0">
              <a:buNone/>
            </a:pPr>
            <a:r>
              <a:rPr lang="sr-Latn-CS" sz="1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                                                                     </a:t>
            </a:r>
          </a:p>
          <a:p>
            <a:pPr>
              <a:buClr>
                <a:schemeClr val="tx1"/>
              </a:buClr>
              <a:buFontTx/>
              <a:buChar char="-"/>
            </a:pPr>
            <a:endParaRPr lang="sr-Latn-CS" sz="1800" dirty="0" smtClean="0"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</a:endParaRPr>
          </a:p>
        </p:txBody>
      </p:sp>
      <p:pic>
        <p:nvPicPr>
          <p:cNvPr id="4" name="Picture 3" descr="Memorandum_Zavod za intsvoj"/>
          <p:cNvPicPr/>
          <p:nvPr/>
        </p:nvPicPr>
        <p:blipFill>
          <a:blip r:embed="rId2" cstate="print"/>
          <a:srcRect b="41460"/>
          <a:stretch>
            <a:fillRect/>
          </a:stretch>
        </p:blipFill>
        <p:spPr bwMode="auto">
          <a:xfrm>
            <a:off x="6705600" y="228600"/>
            <a:ext cx="2209800" cy="761999"/>
          </a:xfrm>
          <a:prstGeom prst="rect">
            <a:avLst/>
          </a:prstGeom>
          <a:blipFill dpi="0" rotWithShape="1">
            <a:blip r:embed="rId3"/>
            <a:srcRect b="41460"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3049788" y="3244334"/>
            <a:ext cx="1847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buNone/>
            </a:pPr>
            <a:endParaRPr lang="sr-Latn-CS" b="1" dirty="0" smtClean="0"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</a:endParaRPr>
          </a:p>
        </p:txBody>
      </p:sp>
      <p:sp>
        <p:nvSpPr>
          <p:cNvPr id="7" name="Oval 14"/>
          <p:cNvSpPr>
            <a:spLocks noChangeArrowheads="1"/>
          </p:cNvSpPr>
          <p:nvPr/>
        </p:nvSpPr>
        <p:spPr bwMode="auto">
          <a:xfrm>
            <a:off x="533400" y="4343400"/>
            <a:ext cx="4114800" cy="1905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sr-Latn-CS" sz="20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           Trademark           </a:t>
            </a:r>
          </a:p>
          <a:p>
            <a:pPr eaLnBrk="0" hangingPunct="0"/>
            <a:r>
              <a:rPr lang="sr-Latn-CS" sz="20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           Patent</a:t>
            </a:r>
          </a:p>
          <a:p>
            <a:pPr eaLnBrk="0" hangingPunct="0"/>
            <a:r>
              <a:rPr lang="sr-Latn-CS" sz="20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           Design</a:t>
            </a:r>
          </a:p>
          <a:p>
            <a:pPr eaLnBrk="0" hangingPunct="0"/>
            <a:r>
              <a:rPr lang="sr-Latn-CS" sz="20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           GIO</a:t>
            </a:r>
          </a:p>
          <a:p>
            <a:pPr eaLnBrk="0" hangingPunct="0"/>
            <a:r>
              <a:rPr lang="sr-Latn-CS" sz="20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           Copyright and  </a:t>
            </a:r>
          </a:p>
          <a:p>
            <a:pPr eaLnBrk="0" hangingPunct="0"/>
            <a:r>
              <a:rPr lang="sr-Latn-CS" sz="20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           related rights</a:t>
            </a:r>
            <a:endParaRPr lang="en-US" sz="2000" dirty="0">
              <a:solidFill>
                <a:srgbClr val="000099"/>
              </a:solidFill>
              <a:latin typeface="Tahoma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sr-Latn-CS" sz="10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sr-Latn-CS" sz="1000" dirty="0" smtClean="0">
                <a:latin typeface="Arial" pitchFamily="34" charset="0"/>
                <a:cs typeface="Arial" pitchFamily="34" charset="0"/>
              </a:rPr>
            </a:br>
            <a:r>
              <a:rPr lang="sr-Latn-CS" sz="10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sr-Latn-CS" sz="1000" dirty="0" smtClean="0">
                <a:latin typeface="Arial" pitchFamily="34" charset="0"/>
                <a:cs typeface="Arial" pitchFamily="34" charset="0"/>
              </a:rPr>
            </a:br>
            <a:r>
              <a:rPr lang="sr-Latn-CS" sz="1000" dirty="0" smtClean="0">
                <a:latin typeface="Arial" pitchFamily="34" charset="0"/>
                <a:cs typeface="Arial" pitchFamily="34" charset="0"/>
              </a:rPr>
              <a:t>Government of Montenegro </a:t>
            </a:r>
            <a:br>
              <a:rPr lang="sr-Latn-CS" sz="1000" dirty="0" smtClean="0">
                <a:latin typeface="Arial" pitchFamily="34" charset="0"/>
                <a:cs typeface="Arial" pitchFamily="34" charset="0"/>
              </a:rPr>
            </a:br>
            <a:r>
              <a:rPr lang="sr-Latn-CS" sz="1000" dirty="0" smtClean="0">
                <a:latin typeface="Arial" pitchFamily="34" charset="0"/>
                <a:cs typeface="Arial" pitchFamily="34" charset="0"/>
              </a:rPr>
              <a:t>Intellectual Property Office </a:t>
            </a:r>
            <a:endParaRPr lang="en-US" sz="1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sr-Latn-C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</a:rPr>
              <a:t>NATIONAL IP STRATEGY</a:t>
            </a:r>
            <a:endParaRPr lang="sr-Latn-CS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</a:endParaRPr>
          </a:p>
          <a:p>
            <a:pPr>
              <a:buClr>
                <a:schemeClr val="tx1"/>
              </a:buClr>
              <a:buFont typeface="Wingdings" pitchFamily="2" charset="2"/>
              <a:buChar char="Ø"/>
            </a:pPr>
            <a:r>
              <a:rPr lang="sr-Latn-CS" sz="16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Strategic objectives</a:t>
            </a:r>
          </a:p>
          <a:p>
            <a:pPr>
              <a:buClr>
                <a:schemeClr val="tx1"/>
              </a:buClr>
              <a:buNone/>
            </a:pPr>
            <a:endParaRPr lang="sr-Latn-CS" sz="1600" dirty="0" smtClean="0"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</a:endParaRPr>
          </a:p>
          <a:p>
            <a:pPr algn="ctr">
              <a:buClr>
                <a:schemeClr val="tx1"/>
              </a:buClr>
              <a:buNone/>
            </a:pPr>
            <a:r>
              <a:rPr lang="sr-Latn-CS" sz="1600" b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COMPREHENSIVE</a:t>
            </a:r>
            <a:r>
              <a:rPr lang="en-US" sz="1600" b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 DOCUMENT WITH CLEAR AND SPECIFIC ACTIVITIES</a:t>
            </a:r>
            <a:endParaRPr lang="sr-Latn-CS" sz="1600" b="1" dirty="0" smtClean="0"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</a:endParaRPr>
          </a:p>
          <a:p>
            <a:pPr algn="ctr">
              <a:buClr>
                <a:schemeClr val="tx1"/>
              </a:buClr>
              <a:buNone/>
            </a:pPr>
            <a:endParaRPr lang="sr-Latn-CS" sz="1600" b="1" dirty="0" smtClean="0"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</a:endParaRPr>
          </a:p>
          <a:p>
            <a:pPr>
              <a:buNone/>
            </a:pPr>
            <a:r>
              <a:rPr lang="sr-Latn-CS" sz="1200" b="1" dirty="0" smtClean="0">
                <a:latin typeface="Tahoma" pitchFamily="34" charset="0"/>
                <a:cs typeface="Tahoma" pitchFamily="34" charset="0"/>
              </a:rPr>
              <a:t>MAIN GOALS:</a:t>
            </a:r>
          </a:p>
          <a:p>
            <a:pPr>
              <a:buNone/>
            </a:pPr>
            <a:endParaRPr lang="sr-Latn-CS" sz="1200" b="1" dirty="0" smtClean="0">
              <a:latin typeface="Tahoma" pitchFamily="34" charset="0"/>
              <a:cs typeface="Tahoma" pitchFamily="34" charset="0"/>
            </a:endParaRPr>
          </a:p>
          <a:p>
            <a:pPr marL="342900" indent="-342900">
              <a:buAutoNum type="arabicPeriod"/>
            </a:pPr>
            <a:r>
              <a:rPr lang="sr-Latn-CS" sz="1100" b="1" dirty="0" smtClean="0">
                <a:latin typeface="Tahoma" pitchFamily="34" charset="0"/>
                <a:cs typeface="Tahoma" pitchFamily="34" charset="0"/>
              </a:rPr>
              <a:t>ADVANCED ENFORCEMENT OF IP RIGHTS</a:t>
            </a:r>
          </a:p>
          <a:p>
            <a:pPr marL="342900" indent="-342900">
              <a:buAutoNum type="arabicPeriod"/>
            </a:pPr>
            <a:endParaRPr lang="sr-Latn-CS" sz="1100" b="1" dirty="0" smtClean="0">
              <a:latin typeface="Tahoma" pitchFamily="34" charset="0"/>
              <a:cs typeface="Tahoma" pitchFamily="34" charset="0"/>
            </a:endParaRPr>
          </a:p>
          <a:p>
            <a:pPr marL="342900" indent="-342900">
              <a:buAutoNum type="arabicPeriod"/>
            </a:pPr>
            <a:r>
              <a:rPr lang="en-GB" sz="1100" b="1" dirty="0" smtClean="0">
                <a:latin typeface="Tahoma" pitchFamily="34" charset="0"/>
                <a:cs typeface="Tahoma" pitchFamily="34" charset="0"/>
              </a:rPr>
              <a:t>INCREASING ECONOMIC GROWTH THROUGH EFFECTIVE USE OF INTELLECTUAL PROPERTY </a:t>
            </a:r>
            <a:endParaRPr lang="sr-Latn-CS" sz="1100" b="1" dirty="0" smtClean="0">
              <a:latin typeface="Tahoma" pitchFamily="34" charset="0"/>
              <a:cs typeface="Tahoma" pitchFamily="34" charset="0"/>
            </a:endParaRPr>
          </a:p>
          <a:p>
            <a:pPr marL="342900" indent="-342900">
              <a:buAutoNum type="arabicPeriod"/>
            </a:pPr>
            <a:endParaRPr lang="sr-Latn-CS" sz="1100" b="1" dirty="0" smtClean="0">
              <a:latin typeface="Tahoma" pitchFamily="34" charset="0"/>
              <a:cs typeface="Tahoma" pitchFamily="34" charset="0"/>
            </a:endParaRPr>
          </a:p>
          <a:p>
            <a:pPr marL="342900" indent="-342900">
              <a:buAutoNum type="arabicPeriod"/>
            </a:pPr>
            <a:r>
              <a:rPr lang="en-GB" sz="1100" b="1" dirty="0" smtClean="0">
                <a:latin typeface="Tahoma" pitchFamily="34" charset="0"/>
                <a:cs typeface="Tahoma" pitchFamily="34" charset="0"/>
              </a:rPr>
              <a:t>IMPROVED METHODS OF ACQUIRING AND MANAGING IP</a:t>
            </a:r>
            <a:endParaRPr lang="sr-Latn-CS" sz="1100" b="1" dirty="0" smtClean="0">
              <a:latin typeface="Tahoma" pitchFamily="34" charset="0"/>
              <a:cs typeface="Tahoma" pitchFamily="34" charset="0"/>
            </a:endParaRPr>
          </a:p>
          <a:p>
            <a:pPr marL="342900" indent="-342900">
              <a:buAutoNum type="arabicPeriod"/>
            </a:pPr>
            <a:endParaRPr lang="sr-Latn-CS" sz="1100" b="1" dirty="0" smtClean="0">
              <a:latin typeface="Tahoma" pitchFamily="34" charset="0"/>
              <a:cs typeface="Tahoma" pitchFamily="34" charset="0"/>
            </a:endParaRPr>
          </a:p>
          <a:p>
            <a:pPr marL="342900" indent="-342900">
              <a:buAutoNum type="arabicPeriod"/>
            </a:pPr>
            <a:r>
              <a:rPr lang="en-GB" sz="1100" b="1" dirty="0" smtClean="0">
                <a:latin typeface="Tahoma" pitchFamily="34" charset="0"/>
                <a:cs typeface="Tahoma" pitchFamily="34" charset="0"/>
              </a:rPr>
              <a:t>BETTER BUSINESS AND PUBLIC UNDERSTANDING OF THE USE AND VALUE OF IP, AND WHY IP ENFORCEMENT IS IMPORTANT</a:t>
            </a:r>
            <a:endParaRPr lang="sr-Latn-CS" sz="1100" b="1" dirty="0" smtClean="0">
              <a:latin typeface="Tahoma" pitchFamily="34" charset="0"/>
              <a:cs typeface="Tahoma" pitchFamily="34" charset="0"/>
            </a:endParaRPr>
          </a:p>
          <a:p>
            <a:pPr marL="342900" indent="-342900">
              <a:buAutoNum type="arabicPeriod"/>
            </a:pPr>
            <a:endParaRPr lang="sr-Latn-CS" sz="1100" b="1" dirty="0" smtClean="0">
              <a:latin typeface="Tahoma" pitchFamily="34" charset="0"/>
              <a:cs typeface="Tahoma" pitchFamily="34" charset="0"/>
            </a:endParaRPr>
          </a:p>
          <a:p>
            <a:pPr marL="342900" indent="-342900">
              <a:buAutoNum type="arabicPeriod"/>
            </a:pPr>
            <a:r>
              <a:rPr lang="en-GB" sz="1100" b="1" dirty="0" smtClean="0">
                <a:latin typeface="Tahoma" pitchFamily="34" charset="0"/>
                <a:cs typeface="Tahoma" pitchFamily="34" charset="0"/>
              </a:rPr>
              <a:t>IMPROVING GOVERNMENT COMPETENCE AND MODERNISING SYSTEMS, SUCH AS WITHIN THE IP OFFICE, TO DELIVER THESE OBJECTIVES AND ADVISE GOVERNMENT ON IP ISSUES</a:t>
            </a:r>
            <a:endParaRPr lang="en-US" sz="1100" b="1" dirty="0" smtClean="0">
              <a:latin typeface="Tahoma" pitchFamily="34" charset="0"/>
              <a:cs typeface="Tahoma" pitchFamily="34" charset="0"/>
            </a:endParaRPr>
          </a:p>
          <a:p>
            <a:pPr marL="342900" lvl="0" indent="-342900">
              <a:buFont typeface="Wingdings 2"/>
              <a:buAutoNum type="arabicPeriod"/>
            </a:pPr>
            <a:endParaRPr lang="en-US" sz="1200" b="1" dirty="0" smtClean="0">
              <a:latin typeface="Tahoma" pitchFamily="34" charset="0"/>
              <a:cs typeface="Tahoma" pitchFamily="34" charset="0"/>
            </a:endParaRPr>
          </a:p>
          <a:p>
            <a:pPr marL="342900" indent="-342900">
              <a:buFont typeface="Wingdings 2"/>
              <a:buAutoNum type="arabicPeriod"/>
            </a:pPr>
            <a:endParaRPr lang="en-US" sz="1200" b="1" dirty="0" smtClean="0">
              <a:latin typeface="Tahoma" pitchFamily="34" charset="0"/>
              <a:cs typeface="Tahoma" pitchFamily="34" charset="0"/>
            </a:endParaRPr>
          </a:p>
          <a:p>
            <a:pPr marL="342900" lvl="0" indent="-342900">
              <a:buFont typeface="Wingdings 2"/>
              <a:buAutoNum type="arabicPeriod"/>
            </a:pPr>
            <a:endParaRPr lang="en-US" sz="1200" b="1" dirty="0" smtClean="0">
              <a:latin typeface="Tahoma" pitchFamily="34" charset="0"/>
              <a:cs typeface="Tahoma" pitchFamily="34" charset="0"/>
            </a:endParaRPr>
          </a:p>
          <a:p>
            <a:pPr marL="342900" indent="-342900">
              <a:buAutoNum type="arabicPeriod"/>
            </a:pPr>
            <a:endParaRPr lang="sr-Latn-CS" sz="1600" b="1" dirty="0" smtClean="0">
              <a:latin typeface="Arial" pitchFamily="34" charset="0"/>
              <a:cs typeface="Arial" pitchFamily="34" charset="0"/>
            </a:endParaRPr>
          </a:p>
          <a:p>
            <a:pPr marL="342900" indent="-342900" algn="ctr">
              <a:buNone/>
            </a:pPr>
            <a:endParaRPr lang="sr-Latn-CS" sz="1600" b="1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3" descr="Memorandum_Zavod za intsvoj"/>
          <p:cNvPicPr/>
          <p:nvPr/>
        </p:nvPicPr>
        <p:blipFill>
          <a:blip r:embed="rId2" cstate="print"/>
          <a:srcRect b="41460"/>
          <a:stretch>
            <a:fillRect/>
          </a:stretch>
        </p:blipFill>
        <p:spPr bwMode="auto">
          <a:xfrm>
            <a:off x="6705600" y="228600"/>
            <a:ext cx="2209800" cy="761999"/>
          </a:xfrm>
          <a:prstGeom prst="rect">
            <a:avLst/>
          </a:prstGeom>
          <a:blipFill dpi="0" rotWithShape="1">
            <a:blip r:embed="rId3"/>
            <a:srcRect b="41460"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684</TotalTime>
  <Words>1374</Words>
  <Application>Microsoft Office PowerPoint</Application>
  <PresentationFormat>On-screen Show (4:3)</PresentationFormat>
  <Paragraphs>288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Flow</vt:lpstr>
      <vt:lpstr>Government of Montenegro  Intellectual Property Office </vt:lpstr>
      <vt:lpstr>  Government of Montenegro  Intellectual Property Office </vt:lpstr>
      <vt:lpstr>  Government of Montenegro  Intellectual Property Office </vt:lpstr>
      <vt:lpstr>  Government of Montenegro  Intellectual Property Office </vt:lpstr>
      <vt:lpstr>Government of Montenegro  Intellectual Property Office </vt:lpstr>
      <vt:lpstr>  Government of Montenegro  Intellectual Property Office </vt:lpstr>
      <vt:lpstr>Government of Montenegro  Intellectual Property Office </vt:lpstr>
      <vt:lpstr>Government of Montenegro  Intellectual Property Office </vt:lpstr>
      <vt:lpstr>  Government of Montenegro  Intellectual Property Office </vt:lpstr>
      <vt:lpstr>  Government of Montenegro  Intellectual Property Office </vt:lpstr>
      <vt:lpstr>  Government of Montenegro  Intellectual Property Office </vt:lpstr>
      <vt:lpstr>  Government of Montenegro Intellectual Property Office </vt:lpstr>
      <vt:lpstr>  Government of Montenegro  Intellectual Property Office </vt:lpstr>
      <vt:lpstr>  Government of Montenegro  Intellectual Property Office </vt:lpstr>
      <vt:lpstr>  Government of Montenegro  Intellectual Property Office </vt:lpstr>
      <vt:lpstr>  Government of Montenegro  Intellectual Property Office </vt:lpstr>
      <vt:lpstr> Government of Montenegro  Intellectual Property Office </vt:lpstr>
      <vt:lpstr>  Government of Montenegro  Intellectual Property Office </vt:lpstr>
      <vt:lpstr>  Government of Montenegro  Intellectual Property Office </vt:lpstr>
      <vt:lpstr>  Government of Montenegro  Intellectual Property Office </vt:lpstr>
      <vt:lpstr>  Government of Montenegro  Intellectual Property Office </vt:lpstr>
    </vt:vector>
  </TitlesOfParts>
  <Company>ZIS-CG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emina.mujevic</dc:creator>
  <cp:lastModifiedBy>milica.petrovic</cp:lastModifiedBy>
  <cp:revision>175</cp:revision>
  <dcterms:created xsi:type="dcterms:W3CDTF">2012-06-04T08:15:42Z</dcterms:created>
  <dcterms:modified xsi:type="dcterms:W3CDTF">2012-06-20T15:05:09Z</dcterms:modified>
</cp:coreProperties>
</file>