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8" r:id="rId3"/>
    <p:sldId id="257" r:id="rId4"/>
    <p:sldId id="266" r:id="rId5"/>
    <p:sldId id="272" r:id="rId6"/>
    <p:sldId id="273" r:id="rId7"/>
    <p:sldId id="271" r:id="rId8"/>
    <p:sldId id="278" r:id="rId9"/>
    <p:sldId id="259" r:id="rId10"/>
    <p:sldId id="260" r:id="rId11"/>
    <p:sldId id="261" r:id="rId12"/>
    <p:sldId id="262" r:id="rId13"/>
    <p:sldId id="264" r:id="rId14"/>
    <p:sldId id="265" r:id="rId15"/>
    <p:sldId id="268" r:id="rId16"/>
    <p:sldId id="269" r:id="rId17"/>
    <p:sldId id="276" r:id="rId18"/>
    <p:sldId id="270" r:id="rId19"/>
    <p:sldId id="275" r:id="rId20"/>
    <p:sldId id="277" r:id="rId21"/>
    <p:sldId id="274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520" y="-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Subversion\Company%20Public\Internal%20Projects\Electric%20Vehicles\20110401_Electric_Vehicle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11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sz="2000" dirty="0" smtClean="0"/>
              <a:t>Electric</a:t>
            </a:r>
            <a:r>
              <a:rPr lang="en-GB" sz="2000" baseline="0" dirty="0" smtClean="0"/>
              <a:t> Vehicles</a:t>
            </a:r>
            <a:endParaRPr lang="en-GB" sz="2000" dirty="0"/>
          </a:p>
        </c:rich>
      </c:tx>
      <c:layout>
        <c:manualLayout>
          <c:xMode val="edge"/>
          <c:yMode val="edge"/>
          <c:x val="0.33302391352227945"/>
          <c:y val="3.4294029058499681E-2"/>
        </c:manualLayout>
      </c:layout>
    </c:title>
    <c:plotArea>
      <c:layout>
        <c:manualLayout>
          <c:layoutTarget val="inner"/>
          <c:xMode val="edge"/>
          <c:yMode val="edge"/>
          <c:x val="0.15463088326341953"/>
          <c:y val="0.12087998523117242"/>
          <c:w val="0.66562620056662425"/>
          <c:h val="0.69226889815385073"/>
        </c:manualLayout>
      </c:layout>
      <c:bubbleChart>
        <c:ser>
          <c:idx val="0"/>
          <c:order val="0"/>
          <c:tx>
            <c:strRef>
              <c:f>'Top 15 Holders (Manu)'!$F$70</c:f>
              <c:strCache>
                <c:ptCount val="1"/>
                <c:pt idx="0">
                  <c:v>0 - 10%</c:v>
                </c:pt>
              </c:strCache>
            </c:strRef>
          </c:tx>
          <c:spPr>
            <a:solidFill>
              <a:srgbClr val="00B0F0"/>
            </a:solidFill>
            <a:ln>
              <a:solidFill>
                <a:prstClr val="black"/>
              </a:solidFill>
            </a:ln>
          </c:spPr>
          <c:dLbls>
            <c:dLbl>
              <c:idx val="1"/>
              <c:layout>
                <c:manualLayout>
                  <c:x val="-0.17021276595744694"/>
                  <c:y val="-4.728132387706856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VOLKSWAGEN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-0.12563323201621071"/>
                  <c:y val="-3.782505910165485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YAMAHA</a:t>
                    </a:r>
                  </a:p>
                </c:rich>
              </c:tx>
              <c:showVal val="1"/>
            </c:dLbl>
            <c:delete val="1"/>
            <c:spPr>
              <a:solidFill>
                <a:sysClr val="window" lastClr="FFFFFF">
                  <a:alpha val="50000"/>
                </a:sysClr>
              </a:solidFill>
              <a:ln>
                <a:solidFill>
                  <a:srgbClr val="00B0F0"/>
                </a:solidFill>
              </a:ln>
            </c:spPr>
          </c:dLbls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0</c:v>
              </c:pt>
            </c:numLit>
          </c:yVal>
          <c:bubbleSize>
            <c:numLit>
              <c:formatCode>General</c:formatCode>
              <c:ptCount val="3"/>
              <c:pt idx="0">
                <c:v>1</c:v>
              </c:pt>
              <c:pt idx="1">
                <c:v>1</c:v>
              </c:pt>
              <c:pt idx="2">
                <c:v>1</c:v>
              </c:pt>
            </c:numLit>
          </c:bubbleSize>
        </c:ser>
        <c:ser>
          <c:idx val="1"/>
          <c:order val="1"/>
          <c:tx>
            <c:strRef>
              <c:f>'Top 15 Holders (Manu)'!$F$73</c:f>
              <c:strCache>
                <c:ptCount val="1"/>
                <c:pt idx="0">
                  <c:v>10 - 20%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prstClr val="black"/>
              </a:solidFill>
            </a:ln>
          </c:spPr>
          <c:xVal>
            <c:numRef>
              <c:f>'Top 15 Holders (Manu)'!$B$87</c:f>
              <c:numCache>
                <c:formatCode>General</c:formatCode>
                <c:ptCount val="1"/>
                <c:pt idx="0">
                  <c:v>6.5832784726794135E-3</c:v>
                </c:pt>
              </c:numCache>
            </c:numRef>
          </c:xVal>
          <c:yVal>
            <c:numRef>
              <c:f>'Top 15 Holders (Manu)'!$C$87</c:f>
              <c:numCache>
                <c:formatCode>General</c:formatCode>
                <c:ptCount val="1"/>
                <c:pt idx="0">
                  <c:v>1.4029618082618862E-2</c:v>
                </c:pt>
              </c:numCache>
            </c:numRef>
          </c:yVal>
          <c:bubbleSize>
            <c:numRef>
              <c:f>'Top 15 Holders (Manu)'!$D$87</c:f>
              <c:numCache>
                <c:formatCode>General</c:formatCode>
                <c:ptCount val="1"/>
                <c:pt idx="0">
                  <c:v>122</c:v>
                </c:pt>
              </c:numCache>
            </c:numRef>
          </c:bubbleSize>
        </c:ser>
        <c:ser>
          <c:idx val="2"/>
          <c:order val="2"/>
          <c:tx>
            <c:strRef>
              <c:f>'Top 15 Holders (Manu)'!$F$76</c:f>
              <c:strCache>
                <c:ptCount val="1"/>
                <c:pt idx="0">
                  <c:v>20 - 30%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-1.3252869976823135E-2"/>
                  <c:y val="6.304176516942474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Nissan</a:t>
                    </a:r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4156176598742684E-2"/>
                  <c:y val="5.50240618069884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Honda</a:t>
                    </a:r>
                  </a:p>
                </c:rich>
              </c:tx>
              <c:showVal val="1"/>
            </c:dLbl>
            <c:dLbl>
              <c:idx val="4"/>
              <c:layout>
                <c:manualLayout>
                  <c:x val="9.7125533750192471E-4"/>
                  <c:y val="-2.937752286782950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Ford</a:t>
                    </a:r>
                  </a:p>
                </c:rich>
              </c:tx>
              <c:showVal val="1"/>
            </c:dLbl>
            <c:dLbl>
              <c:idx val="5"/>
              <c:delete val="1"/>
            </c:dLbl>
            <c:spPr>
              <a:solidFill>
                <a:sysClr val="window" lastClr="FFFFFF">
                  <a:alpha val="50000"/>
                </a:sysClr>
              </a:solidFill>
              <a:ln>
                <a:solidFill>
                  <a:srgbClr val="92D050"/>
                </a:solidFill>
              </a:ln>
            </c:spPr>
            <c:showVal val="1"/>
          </c:dLbls>
          <c:xVal>
            <c:numRef>
              <c:f>'Top 15 Holders (Manu)'!$B$88:$B$93</c:f>
              <c:numCache>
                <c:formatCode>General</c:formatCode>
                <c:ptCount val="6"/>
                <c:pt idx="0">
                  <c:v>3.6338731770203858E-2</c:v>
                </c:pt>
                <c:pt idx="1">
                  <c:v>9.6500257334019585E-3</c:v>
                </c:pt>
                <c:pt idx="2">
                  <c:v>4.5569620253164571E-2</c:v>
                </c:pt>
                <c:pt idx="3">
                  <c:v>1.8885448916408684E-2</c:v>
                </c:pt>
                <c:pt idx="4">
                  <c:v>6.4937959729549008E-2</c:v>
                </c:pt>
                <c:pt idx="5">
                  <c:v>1.8281535648994585E-2</c:v>
                </c:pt>
              </c:numCache>
            </c:numRef>
          </c:xVal>
          <c:yVal>
            <c:numRef>
              <c:f>'Top 15 Holders (Manu)'!$C$88:$C$93</c:f>
              <c:numCache>
                <c:formatCode>General</c:formatCode>
                <c:ptCount val="6"/>
                <c:pt idx="0">
                  <c:v>9.107303877367004E-2</c:v>
                </c:pt>
                <c:pt idx="1">
                  <c:v>2.702702702702714E-2</c:v>
                </c:pt>
                <c:pt idx="2">
                  <c:v>0.44966442953020141</c:v>
                </c:pt>
                <c:pt idx="3">
                  <c:v>4.5845272206303724E-2</c:v>
                </c:pt>
                <c:pt idx="4">
                  <c:v>0.28335301062573776</c:v>
                </c:pt>
                <c:pt idx="5">
                  <c:v>4.7286821705426522E-2</c:v>
                </c:pt>
              </c:numCache>
            </c:numRef>
          </c:yVal>
          <c:bubbleSize>
            <c:numRef>
              <c:f>'Top 15 Holders (Manu)'!$D$88:$D$93</c:f>
              <c:numCache>
                <c:formatCode>General</c:formatCode>
                <c:ptCount val="6"/>
                <c:pt idx="0">
                  <c:v>488</c:v>
                </c:pt>
                <c:pt idx="1">
                  <c:v>88</c:v>
                </c:pt>
                <c:pt idx="2">
                  <c:v>285</c:v>
                </c:pt>
                <c:pt idx="3">
                  <c:v>610</c:v>
                </c:pt>
                <c:pt idx="4">
                  <c:v>932</c:v>
                </c:pt>
                <c:pt idx="5">
                  <c:v>207</c:v>
                </c:pt>
              </c:numCache>
            </c:numRef>
          </c:bubbleSize>
        </c:ser>
        <c:ser>
          <c:idx val="3"/>
          <c:order val="3"/>
          <c:tx>
            <c:strRef>
              <c:f>'Top 15 Holders (Manu)'!$F$79</c:f>
              <c:strCache>
                <c:ptCount val="1"/>
                <c:pt idx="0">
                  <c:v>30 - 40%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xVal>
            <c:numRef>
              <c:f>'Top 15 Holders (Manu)'!$B$94</c:f>
              <c:numCache>
                <c:formatCode>General</c:formatCode>
                <c:ptCount val="1"/>
                <c:pt idx="0">
                  <c:v>1.6586669907041742E-2</c:v>
                </c:pt>
              </c:numCache>
            </c:numRef>
          </c:xVal>
          <c:yVal>
            <c:numRef>
              <c:f>'Top 15 Holders (Manu)'!$C$94</c:f>
              <c:numCache>
                <c:formatCode>General</c:formatCode>
                <c:ptCount val="1"/>
                <c:pt idx="0">
                  <c:v>0.13618290258449345</c:v>
                </c:pt>
              </c:numCache>
            </c:numRef>
          </c:yVal>
          <c:bubbleSize>
            <c:numRef>
              <c:f>'Top 15 Holders (Manu)'!$D$94</c:f>
              <c:numCache>
                <c:formatCode>General</c:formatCode>
                <c:ptCount val="1"/>
                <c:pt idx="0">
                  <c:v>413</c:v>
                </c:pt>
              </c:numCache>
            </c:numRef>
          </c:bubbleSize>
        </c:ser>
        <c:ser>
          <c:idx val="4"/>
          <c:order val="4"/>
          <c:tx>
            <c:strRef>
              <c:f>'Top 15 Holders (Manu)'!$F$82</c:f>
              <c:strCache>
                <c:ptCount val="1"/>
                <c:pt idx="0">
                  <c:v>40 - 50%</c:v>
                </c:pt>
              </c:strCache>
            </c:strRef>
          </c:tx>
          <c:spPr>
            <a:solidFill>
              <a:srgbClr val="FFC000"/>
            </a:solidFill>
            <a:ln>
              <a:solidFill>
                <a:prstClr val="black"/>
              </a:solidFill>
            </a:ln>
          </c:spP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2.6640966674518218E-2"/>
                  <c:y val="-8.226496072519028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GM</a:t>
                    </a:r>
                  </a:p>
                </c:rich>
              </c:tx>
              <c:showVal val="1"/>
            </c:dLbl>
            <c:spPr>
              <a:solidFill>
                <a:sysClr val="window" lastClr="FFFFFF">
                  <a:alpha val="32000"/>
                </a:sysClr>
              </a:solidFill>
              <a:ln>
                <a:solidFill>
                  <a:srgbClr val="FFC000"/>
                </a:solidFill>
              </a:ln>
            </c:spPr>
            <c:showVal val="1"/>
          </c:dLbls>
          <c:xVal>
            <c:numRef>
              <c:f>'Top 15 Holders (Manu)'!$B$95:$B$97</c:f>
              <c:numCache>
                <c:formatCode>General</c:formatCode>
                <c:ptCount val="3"/>
                <c:pt idx="0">
                  <c:v>1.2002777502231924E-2</c:v>
                </c:pt>
                <c:pt idx="1">
                  <c:v>1.0624436203267567E-2</c:v>
                </c:pt>
                <c:pt idx="2">
                  <c:v>7.5309261116683526E-2</c:v>
                </c:pt>
              </c:numCache>
            </c:numRef>
          </c:xVal>
          <c:yVal>
            <c:numRef>
              <c:f>'Top 15 Holders (Manu)'!$C$95:$C$97</c:f>
              <c:numCache>
                <c:formatCode>General</c:formatCode>
                <c:ptCount val="3"/>
                <c:pt idx="0">
                  <c:v>4.225352112676057E-2</c:v>
                </c:pt>
                <c:pt idx="1">
                  <c:v>7.1618037135278534E-2</c:v>
                </c:pt>
                <c:pt idx="2">
                  <c:v>0.37465564738292095</c:v>
                </c:pt>
              </c:numCache>
            </c:numRef>
          </c:yVal>
          <c:bubbleSize>
            <c:numRef>
              <c:f>'Top 15 Holders (Manu)'!$D$95:$D$97</c:f>
              <c:numCache>
                <c:formatCode>General</c:formatCode>
                <c:ptCount val="3"/>
                <c:pt idx="0">
                  <c:v>143</c:v>
                </c:pt>
                <c:pt idx="1">
                  <c:v>127</c:v>
                </c:pt>
                <c:pt idx="2">
                  <c:v>959</c:v>
                </c:pt>
              </c:numCache>
            </c:numRef>
          </c:bubbleSize>
        </c:ser>
        <c:ser>
          <c:idx val="5"/>
          <c:order val="5"/>
          <c:tx>
            <c:strRef>
              <c:f>'Top 15 Holders (Manu)'!$F$84</c:f>
              <c:strCache>
                <c:ptCount val="1"/>
                <c:pt idx="0">
                  <c:v>50%+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-6.8096681711293542E-3"/>
                  <c:y val="-1.17579528200570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Toyota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Hyundai</a:t>
                    </a:r>
                  </a:p>
                </c:rich>
              </c:tx>
              <c:showVal val="1"/>
            </c:dLbl>
            <c:dLbl>
              <c:idx val="2"/>
              <c:delet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Tesla</a:t>
                    </a:r>
                  </a:p>
                </c:rich>
              </c:tx>
              <c:dLblPos val="l"/>
              <c:showVal val="1"/>
            </c:dLbl>
            <c:spPr>
              <a:solidFill>
                <a:sysClr val="window" lastClr="FFFFFF">
                  <a:alpha val="25000"/>
                </a:sysClr>
              </a:solidFill>
              <a:ln>
                <a:solidFill>
                  <a:srgbClr val="FF0000"/>
                </a:solidFill>
              </a:ln>
            </c:spPr>
            <c:showVal val="1"/>
          </c:dLbls>
          <c:xVal>
            <c:numRef>
              <c:f>'Top 15 Holders (Manu)'!$B$98:$B$101</c:f>
              <c:numCache>
                <c:formatCode>General</c:formatCode>
                <c:ptCount val="4"/>
                <c:pt idx="0">
                  <c:v>6.1934627909781929E-2</c:v>
                </c:pt>
                <c:pt idx="1">
                  <c:v>0.12252252252252273</c:v>
                </c:pt>
                <c:pt idx="2">
                  <c:v>1.2496409077851194E-2</c:v>
                </c:pt>
                <c:pt idx="3">
                  <c:v>0.39823008849557534</c:v>
                </c:pt>
              </c:numCache>
            </c:numRef>
          </c:xVal>
          <c:yVal>
            <c:numRef>
              <c:f>'Top 15 Holders (Manu)'!$C$98:$C$101</c:f>
              <c:numCache>
                <c:formatCode>General</c:formatCode>
                <c:ptCount val="4"/>
                <c:pt idx="0">
                  <c:v>0.18783692722371967</c:v>
                </c:pt>
                <c:pt idx="1">
                  <c:v>0.90452261306532666</c:v>
                </c:pt>
                <c:pt idx="2">
                  <c:v>0.12882096069868934</c:v>
                </c:pt>
                <c:pt idx="3">
                  <c:v>0.45180722891566288</c:v>
                </c:pt>
              </c:numCache>
            </c:numRef>
          </c:yVal>
          <c:bubbleSize>
            <c:numRef>
              <c:f>'Top 15 Holders (Manu)'!$D$98:$D$101</c:f>
              <c:numCache>
                <c:formatCode>General</c:formatCode>
                <c:ptCount val="4"/>
                <c:pt idx="0">
                  <c:v>2111</c:v>
                </c:pt>
                <c:pt idx="1">
                  <c:v>287</c:v>
                </c:pt>
                <c:pt idx="2">
                  <c:v>86</c:v>
                </c:pt>
                <c:pt idx="3">
                  <c:v>90</c:v>
                </c:pt>
              </c:numCache>
            </c:numRef>
          </c:bubbleSize>
        </c:ser>
        <c:bubbleScale val="50"/>
        <c:axId val="52943872"/>
        <c:axId val="59085952"/>
      </c:bubbleChart>
      <c:valAx>
        <c:axId val="52943872"/>
        <c:scaling>
          <c:orientation val="minMax"/>
          <c:max val="0.4"/>
          <c:min val="0"/>
        </c:scaling>
        <c:axPos val="b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800"/>
                </a:pPr>
                <a:r>
                  <a:rPr lang="en-GB" sz="800"/>
                  <a:t>% EV of</a:t>
                </a:r>
                <a:r>
                  <a:rPr lang="en-GB" sz="800" baseline="0"/>
                  <a:t> All Assignee's Patents</a:t>
                </a:r>
                <a:endParaRPr lang="en-GB" sz="800"/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59085952"/>
        <c:crosses val="autoZero"/>
        <c:crossBetween val="midCat"/>
      </c:valAx>
      <c:valAx>
        <c:axId val="59085952"/>
        <c:scaling>
          <c:orientation val="minMax"/>
          <c:max val="1"/>
          <c:min val="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n-GB" sz="800"/>
                  <a:t>% EV of</a:t>
                </a:r>
                <a:r>
                  <a:rPr lang="en-GB" sz="800" baseline="0"/>
                  <a:t> Last 3 Years' Patents</a:t>
                </a:r>
                <a:endParaRPr lang="en-GB" sz="800"/>
              </a:p>
            </c:rich>
          </c:tx>
          <c:layout/>
        </c:title>
        <c:numFmt formatCode="0%" sourceLinked="0"/>
        <c:tickLblPos val="nextTo"/>
        <c:spPr>
          <a:ln>
            <a:solidFill>
              <a:srgbClr val="00B0F0"/>
            </a:solidFill>
          </a:ln>
        </c:spPr>
        <c:txPr>
          <a:bodyPr/>
          <a:lstStyle/>
          <a:p>
            <a:pPr>
              <a:defRPr sz="800"/>
            </a:pPr>
            <a:endParaRPr lang="en-US"/>
          </a:p>
        </c:txPr>
        <c:crossAx val="529438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4890436402408664"/>
          <c:y val="0.45837360599525723"/>
          <c:w val="0.1475325190607277"/>
          <c:h val="0.34199363377450187"/>
        </c:manualLayout>
      </c:layout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</c:chart>
  <c:spPr>
    <a:ln>
      <a:solidFill>
        <a:schemeClr val="tx1"/>
      </a:solidFill>
    </a:ln>
  </c:sp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0.84738</cdr:x>
      <cdr:y>0.22528</cdr:y>
    </cdr:from>
    <cdr:to>
      <cdr:x>0.99899</cdr:x>
      <cdr:y>0.44506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27668" y="486889"/>
          <a:ext cx="505934" cy="475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800"/>
            <a:t>%</a:t>
          </a:r>
          <a:r>
            <a:rPr lang="en-GB" sz="800" baseline="0"/>
            <a:t> 3 Years' </a:t>
          </a:r>
        </a:p>
        <a:p xmlns:a="http://schemas.openxmlformats.org/drawingml/2006/main">
          <a:pPr algn="ctr"/>
          <a:r>
            <a:rPr lang="en-GB" sz="800" baseline="0"/>
            <a:t>EV of All </a:t>
          </a:r>
        </a:p>
        <a:p xmlns:a="http://schemas.openxmlformats.org/drawingml/2006/main">
          <a:pPr algn="ctr"/>
          <a:r>
            <a:rPr lang="en-GB" sz="800" baseline="0"/>
            <a:t>EV Patents</a:t>
          </a:r>
          <a:endParaRPr lang="en-GB" sz="8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248DA-B193-4CD6-963C-141F61044D9E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89BEC-C5A7-4638-8E02-C2AD7CD0569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55298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4211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370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4712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909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603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1259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3461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6430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993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2199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DB6E-F77B-4A14-AC7D-81BFD582F0BF}" type="datetimeFigureOut">
              <a:rPr lang="en-GB" smtClean="0"/>
              <a:pPr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0170D-FA85-4F13-A85D-224839E7F4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5513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arviewip.com/" TargetMode="External"/><Relationship Id="rId2" Type="http://schemas.openxmlformats.org/officeDocument/2006/relationships/hyperlink" Target="mailto:colin_hunsley@clearviewip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learviewip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GB" dirty="0" smtClean="0"/>
              <a:t>Colin Hunsley</a:t>
            </a:r>
            <a:br>
              <a:rPr lang="en-GB" dirty="0" smtClean="0"/>
            </a:br>
            <a:r>
              <a:rPr lang="en-GB" dirty="0" smtClean="0"/>
              <a:t>Director of </a:t>
            </a:r>
            <a:r>
              <a:rPr lang="en-GB" dirty="0" smtClean="0"/>
              <a:t>Commercialisation</a:t>
            </a:r>
            <a:endParaRPr lang="en-GB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8</a:t>
            </a:r>
            <a:r>
              <a:rPr lang="en-GB" baseline="30000" dirty="0" smtClean="0">
                <a:solidFill>
                  <a:schemeClr val="tx1"/>
                </a:solidFill>
              </a:rPr>
              <a:t>th</a:t>
            </a:r>
            <a:r>
              <a:rPr lang="en-GB" dirty="0" smtClean="0">
                <a:solidFill>
                  <a:schemeClr val="tx1"/>
                </a:solidFill>
              </a:rPr>
              <a:t> International Symposium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IP in Innovative Economy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Krakow 2012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772816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Managing the patent risks in technology commercialisation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10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457200" lvl="1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GB" sz="3200" b="1" dirty="0">
                <a:solidFill>
                  <a:schemeClr val="tx2"/>
                </a:solidFill>
              </a:rPr>
              <a:t>Understand the competition</a:t>
            </a:r>
          </a:p>
          <a:p>
            <a:pPr marL="900113" lvl="2" indent="-457200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800" dirty="0">
                <a:solidFill>
                  <a:schemeClr val="tx2"/>
                </a:solidFill>
              </a:rPr>
              <a:t>Who are the strong/weak innovators?</a:t>
            </a:r>
          </a:p>
          <a:p>
            <a:pPr marL="900113" lvl="2" indent="-457200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800" dirty="0">
                <a:solidFill>
                  <a:schemeClr val="tx2"/>
                </a:solidFill>
              </a:rPr>
              <a:t>Who are the new comers? </a:t>
            </a:r>
          </a:p>
          <a:p>
            <a:pPr marL="900113" lvl="2" indent="-457200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800" dirty="0">
                <a:solidFill>
                  <a:schemeClr val="tx2"/>
                </a:solidFill>
              </a:rPr>
              <a:t>Who was there first with the broad/fundamental IP?</a:t>
            </a:r>
          </a:p>
          <a:p>
            <a:pPr marL="900113" lvl="2" indent="-457200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800" dirty="0">
                <a:solidFill>
                  <a:schemeClr val="tx2"/>
                </a:solidFill>
              </a:rPr>
              <a:t>Who is partnering with who?</a:t>
            </a:r>
          </a:p>
          <a:p>
            <a:pPr marL="900113" lvl="2" indent="-457200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800" dirty="0">
                <a:solidFill>
                  <a:schemeClr val="tx2"/>
                </a:solidFill>
              </a:rPr>
              <a:t>Who are the </a:t>
            </a:r>
            <a:r>
              <a:rPr lang="en-GB" sz="2800" dirty="0" smtClean="0">
                <a:solidFill>
                  <a:schemeClr val="tx2"/>
                </a:solidFill>
              </a:rPr>
              <a:t>litigators?</a:t>
            </a:r>
          </a:p>
          <a:p>
            <a:pPr marL="0" lvl="2" indent="0">
              <a:lnSpc>
                <a:spcPct val="80000"/>
              </a:lnSpc>
              <a:buNone/>
              <a:defRPr/>
            </a:pPr>
            <a:endParaRPr lang="en-GB" sz="2800" dirty="0" smtClean="0">
              <a:solidFill>
                <a:schemeClr val="tx2"/>
              </a:solidFill>
            </a:endParaRPr>
          </a:p>
          <a:p>
            <a:pPr marL="457200" lvl="1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GB" sz="3200" b="1" dirty="0" smtClean="0">
                <a:solidFill>
                  <a:schemeClr val="tx2"/>
                </a:solidFill>
              </a:rPr>
              <a:t>Understand the technology</a:t>
            </a:r>
          </a:p>
          <a:p>
            <a:pPr marL="898525" lvl="2" indent="-455613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800" dirty="0" smtClean="0">
                <a:solidFill>
                  <a:schemeClr val="tx2"/>
                </a:solidFill>
              </a:rPr>
              <a:t>Get </a:t>
            </a:r>
            <a:r>
              <a:rPr lang="en-GB" sz="2800" dirty="0">
                <a:solidFill>
                  <a:schemeClr val="tx2"/>
                </a:solidFill>
              </a:rPr>
              <a:t>detailed insight into the state of the art</a:t>
            </a:r>
          </a:p>
          <a:p>
            <a:pPr marL="898525" lvl="2" indent="-455613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800" dirty="0">
                <a:solidFill>
                  <a:schemeClr val="tx2"/>
                </a:solidFill>
              </a:rPr>
              <a:t>What are the current/past technology focuses?</a:t>
            </a:r>
          </a:p>
          <a:p>
            <a:pPr marL="898525" lvl="2" indent="-455613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GB" sz="2800" dirty="0">
                <a:solidFill>
                  <a:schemeClr val="tx2"/>
                </a:solidFill>
              </a:rPr>
              <a:t>What will be the features of tomorrow's products?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Patent Landscaping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10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9318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marL="0" lvl="1" indent="0">
              <a:lnSpc>
                <a:spcPct val="80000"/>
              </a:lnSpc>
              <a:buNone/>
              <a:defRPr/>
            </a:pPr>
            <a:r>
              <a:rPr lang="en-GB" sz="3600" b="1" dirty="0">
                <a:solidFill>
                  <a:schemeClr val="tx2"/>
                </a:solidFill>
              </a:rPr>
              <a:t>Wave energy </a:t>
            </a:r>
            <a:r>
              <a:rPr lang="en-GB" sz="3600" b="1" dirty="0" smtClean="0">
                <a:solidFill>
                  <a:schemeClr val="tx2"/>
                </a:solidFill>
              </a:rPr>
              <a:t>technology:</a:t>
            </a:r>
          </a:p>
          <a:p>
            <a:pPr marL="0" lvl="1" indent="0">
              <a:lnSpc>
                <a:spcPct val="80000"/>
              </a:lnSpc>
              <a:buNone/>
              <a:defRPr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342900" lvl="1" indent="-342900">
              <a:lnSpc>
                <a:spcPct val="80000"/>
              </a:lnSpc>
              <a:buFontTx/>
              <a:buChar char="-"/>
              <a:defRPr/>
            </a:pPr>
            <a:r>
              <a:rPr lang="en-GB" sz="2400" dirty="0" smtClean="0">
                <a:solidFill>
                  <a:schemeClr val="tx2"/>
                </a:solidFill>
              </a:rPr>
              <a:t>Start </a:t>
            </a:r>
            <a:r>
              <a:rPr lang="en-GB" sz="2400" dirty="0">
                <a:solidFill>
                  <a:schemeClr val="tx2"/>
                </a:solidFill>
              </a:rPr>
              <a:t>Up Company </a:t>
            </a:r>
          </a:p>
          <a:p>
            <a:pPr marL="342900" lvl="1" indent="-342900">
              <a:lnSpc>
                <a:spcPct val="80000"/>
              </a:lnSpc>
              <a:buFontTx/>
              <a:buChar char="-"/>
              <a:defRPr/>
            </a:pPr>
            <a:r>
              <a:rPr lang="en-GB" sz="2400" dirty="0" smtClean="0">
                <a:solidFill>
                  <a:schemeClr val="tx2"/>
                </a:solidFill>
              </a:rPr>
              <a:t>Patented </a:t>
            </a:r>
            <a:r>
              <a:rPr lang="en-GB" sz="2400" dirty="0">
                <a:solidFill>
                  <a:schemeClr val="tx2"/>
                </a:solidFill>
              </a:rPr>
              <a:t>Technology: Wave Energy generation solution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en-GB" sz="2000" dirty="0">
              <a:solidFill>
                <a:schemeClr val="tx2"/>
              </a:solidFill>
            </a:endParaRPr>
          </a:p>
          <a:p>
            <a:pPr marL="0" lvl="1" indent="14288">
              <a:lnSpc>
                <a:spcPct val="80000"/>
              </a:lnSpc>
              <a:buNone/>
              <a:defRPr/>
            </a:pPr>
            <a:r>
              <a:rPr lang="en-GB" sz="3200" b="1" dirty="0" smtClean="0">
                <a:solidFill>
                  <a:schemeClr val="tx2"/>
                </a:solidFill>
              </a:rPr>
              <a:t>Find </a:t>
            </a:r>
            <a:r>
              <a:rPr lang="en-GB" sz="3200" b="1" dirty="0">
                <a:solidFill>
                  <a:schemeClr val="tx2"/>
                </a:solidFill>
              </a:rPr>
              <a:t>and assess companies: </a:t>
            </a:r>
            <a:r>
              <a:rPr lang="en-GB" sz="3200" b="1" dirty="0" smtClean="0">
                <a:solidFill>
                  <a:schemeClr val="tx2"/>
                </a:solidFill>
              </a:rPr>
              <a:t>threat/collaborate?</a:t>
            </a:r>
          </a:p>
          <a:p>
            <a:pPr marL="0" lvl="1" indent="14288">
              <a:lnSpc>
                <a:spcPct val="80000"/>
              </a:lnSpc>
              <a:buNone/>
              <a:defRPr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342900" lvl="2" indent="-342900">
              <a:lnSpc>
                <a:spcPct val="80000"/>
              </a:lnSpc>
              <a:buFontTx/>
              <a:buChar char="-"/>
              <a:defRPr/>
            </a:pPr>
            <a:r>
              <a:rPr lang="en-GB" dirty="0" smtClean="0">
                <a:solidFill>
                  <a:schemeClr val="tx2"/>
                </a:solidFill>
              </a:rPr>
              <a:t>Citation Analysis</a:t>
            </a:r>
          </a:p>
          <a:p>
            <a:pPr marL="342900" lvl="2" indent="-342900">
              <a:lnSpc>
                <a:spcPct val="80000"/>
              </a:lnSpc>
              <a:buFontTx/>
              <a:buChar char="-"/>
              <a:defRPr/>
            </a:pPr>
            <a:r>
              <a:rPr lang="en-GB" dirty="0" smtClean="0">
                <a:solidFill>
                  <a:schemeClr val="tx2"/>
                </a:solidFill>
              </a:rPr>
              <a:t>Patent </a:t>
            </a:r>
            <a:r>
              <a:rPr lang="en-GB" dirty="0">
                <a:solidFill>
                  <a:schemeClr val="tx2"/>
                </a:solidFill>
              </a:rPr>
              <a:t>keyword searching – relevant </a:t>
            </a:r>
            <a:r>
              <a:rPr lang="en-GB" dirty="0" smtClean="0">
                <a:solidFill>
                  <a:schemeClr val="tx2"/>
                </a:solidFill>
              </a:rPr>
              <a:t>terminology</a:t>
            </a:r>
          </a:p>
          <a:p>
            <a:pPr marL="342900" lvl="2" indent="-342900">
              <a:lnSpc>
                <a:spcPct val="80000"/>
              </a:lnSpc>
              <a:buFontTx/>
              <a:buChar char="-"/>
              <a:defRPr/>
            </a:pPr>
            <a:r>
              <a:rPr lang="en-GB" dirty="0" smtClean="0">
                <a:solidFill>
                  <a:schemeClr val="tx2"/>
                </a:solidFill>
              </a:rPr>
              <a:t>Clustering </a:t>
            </a:r>
            <a:r>
              <a:rPr lang="en-GB" dirty="0">
                <a:solidFill>
                  <a:schemeClr val="tx2"/>
                </a:solidFill>
              </a:rPr>
              <a:t>and </a:t>
            </a:r>
            <a:r>
              <a:rPr lang="en-GB" dirty="0" smtClean="0">
                <a:solidFill>
                  <a:schemeClr val="tx2"/>
                </a:solidFill>
              </a:rPr>
              <a:t>categorisation</a:t>
            </a:r>
          </a:p>
          <a:p>
            <a:pPr marL="342900" lvl="2" indent="-342900">
              <a:lnSpc>
                <a:spcPct val="80000"/>
              </a:lnSpc>
              <a:buFontTx/>
              <a:buChar char="-"/>
              <a:defRPr/>
            </a:pPr>
            <a:r>
              <a:rPr lang="en-GB" dirty="0" smtClean="0">
                <a:solidFill>
                  <a:schemeClr val="tx2"/>
                </a:solidFill>
              </a:rPr>
              <a:t>Assignee </a:t>
            </a:r>
            <a:r>
              <a:rPr lang="en-GB" dirty="0">
                <a:solidFill>
                  <a:schemeClr val="tx2"/>
                </a:solidFill>
              </a:rPr>
              <a:t>searches 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Patent Landscaping: Case Study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11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6865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052736"/>
            <a:ext cx="5760640" cy="26387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Patent Landscaping: Statistics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12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574" y="917054"/>
            <a:ext cx="3111930" cy="287198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835474"/>
            <a:ext cx="4176464" cy="2266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35474"/>
            <a:ext cx="4752528" cy="228520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7504" y="1052736"/>
            <a:ext cx="59391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/>
                </a:solidFill>
              </a:rPr>
              <a:t>Statistical analysis of consolidated searches gives new perspective on target market:</a:t>
            </a: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pPr marL="800100" lvl="1" indent="-342900"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2"/>
                </a:solidFill>
              </a:rPr>
              <a:t>Top patenting companies 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2"/>
                </a:solidFill>
              </a:rPr>
              <a:t>Companies without patents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2"/>
                </a:solidFill>
              </a:rPr>
              <a:t>Patent timeline 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2"/>
                </a:solidFill>
              </a:rPr>
              <a:t>Top cited patents/companies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2"/>
                </a:solidFill>
              </a:rPr>
              <a:t>New entrants …..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29930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Patent Landscaping: Portfolio Life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13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59" y="914973"/>
            <a:ext cx="8654921" cy="5205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7020272" y="986791"/>
            <a:ext cx="1735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GB" sz="2400" dirty="0" smtClean="0"/>
              <a:t>Credit Cards</a:t>
            </a:r>
            <a:endParaRPr lang="en-GB" sz="2400" dirty="0"/>
          </a:p>
        </p:txBody>
      </p:sp>
    </p:spTree>
    <p:extLst>
      <p:ext uri="{BB962C8B-B14F-4D97-AF65-F5344CB8AC3E}">
        <p14:creationId xmlns="" xmlns:p14="http://schemas.microsoft.com/office/powerpoint/2010/main" val="1162876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Patent Landscaping: Patent Uptake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14</a:t>
            </a:fld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="" xmlns:p14="http://schemas.microsoft.com/office/powerpoint/2010/main" val="3146608889"/>
              </p:ext>
            </p:extLst>
          </p:nvPr>
        </p:nvGraphicFramePr>
        <p:xfrm>
          <a:off x="467544" y="936104"/>
          <a:ext cx="820891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700386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530225" indent="-442913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</a:rPr>
              <a:t>Best in class internal and partner IP capture and processing</a:t>
            </a:r>
          </a:p>
          <a:p>
            <a:pPr marL="530225" indent="-442913">
              <a:buFont typeface="Wingdings" pitchFamily="2" charset="2"/>
              <a:buChar char="Ø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530225" indent="-442913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</a:rPr>
              <a:t>Market driven</a:t>
            </a:r>
          </a:p>
          <a:p>
            <a:pPr marL="530225" indent="-442913">
              <a:buFont typeface="Wingdings" pitchFamily="2" charset="2"/>
              <a:buChar char="Ø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530225" indent="-442913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</a:rPr>
              <a:t>Collaboration between engineers and marketing</a:t>
            </a:r>
          </a:p>
          <a:p>
            <a:pPr marL="530225" indent="-442913">
              <a:buFont typeface="Wingdings" pitchFamily="2" charset="2"/>
              <a:buChar char="Ø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530225" indent="-442913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</a:rPr>
              <a:t>Filter and focus on strategic direction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Innovation Capture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15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4609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4857403"/>
          </a:xfrm>
        </p:spPr>
        <p:txBody>
          <a:bodyPr/>
          <a:lstStyle/>
          <a:p>
            <a:pPr marL="444500" indent="-444500">
              <a:buFont typeface="Wingdings" pitchFamily="2" charset="2"/>
              <a:buChar char="Ø"/>
              <a:defRPr/>
            </a:pPr>
            <a:r>
              <a:rPr lang="en-GB" sz="2800" b="1" dirty="0">
                <a:solidFill>
                  <a:schemeClr val="tx2"/>
                </a:solidFill>
              </a:rPr>
              <a:t>Develop techniques to find patents</a:t>
            </a:r>
          </a:p>
          <a:p>
            <a:pPr marL="0" indent="0">
              <a:buNone/>
              <a:defRPr/>
            </a:pPr>
            <a:endParaRPr lang="en-GB" sz="2000" dirty="0">
              <a:solidFill>
                <a:schemeClr val="tx2"/>
              </a:solidFill>
            </a:endParaRPr>
          </a:p>
          <a:p>
            <a:pPr marL="444500" indent="-444500">
              <a:buFont typeface="Wingdings" pitchFamily="2" charset="2"/>
              <a:buChar char="Ø"/>
              <a:defRPr/>
            </a:pPr>
            <a:r>
              <a:rPr lang="en-GB" sz="2800" b="1" dirty="0">
                <a:solidFill>
                  <a:schemeClr val="tx2"/>
                </a:solidFill>
              </a:rPr>
              <a:t>Filter patents according to criteria</a:t>
            </a:r>
          </a:p>
          <a:p>
            <a:pPr lvl="1">
              <a:defRPr/>
            </a:pPr>
            <a:r>
              <a:rPr lang="en-GB" sz="2400" dirty="0">
                <a:solidFill>
                  <a:schemeClr val="tx2"/>
                </a:solidFill>
              </a:rPr>
              <a:t>Litigation ready</a:t>
            </a:r>
          </a:p>
          <a:p>
            <a:pPr lvl="1">
              <a:defRPr/>
            </a:pPr>
            <a:r>
              <a:rPr lang="en-GB" sz="2400" dirty="0">
                <a:solidFill>
                  <a:schemeClr val="tx2"/>
                </a:solidFill>
              </a:rPr>
              <a:t>Support patents</a:t>
            </a:r>
          </a:p>
          <a:p>
            <a:pPr lvl="1">
              <a:defRPr/>
            </a:pPr>
            <a:r>
              <a:rPr lang="en-GB" sz="2400" dirty="0">
                <a:solidFill>
                  <a:schemeClr val="tx2"/>
                </a:solidFill>
              </a:rPr>
              <a:t>Room for manoeuvre</a:t>
            </a:r>
          </a:p>
          <a:p>
            <a:pPr marL="457200" lvl="1" indent="0">
              <a:buNone/>
              <a:defRPr/>
            </a:pPr>
            <a:endParaRPr lang="en-GB" sz="2000" dirty="0">
              <a:solidFill>
                <a:schemeClr val="tx2"/>
              </a:solidFill>
            </a:endParaRPr>
          </a:p>
          <a:p>
            <a:pPr marL="444500" indent="-444500">
              <a:buFont typeface="Wingdings" pitchFamily="2" charset="2"/>
              <a:buChar char="Ø"/>
              <a:defRPr/>
            </a:pPr>
            <a:r>
              <a:rPr lang="en-GB" sz="2800" b="1" dirty="0">
                <a:solidFill>
                  <a:schemeClr val="tx2"/>
                </a:solidFill>
              </a:rPr>
              <a:t>Probability of purchase</a:t>
            </a:r>
          </a:p>
          <a:p>
            <a:pPr lvl="1">
              <a:defRPr/>
            </a:pPr>
            <a:r>
              <a:rPr lang="en-GB" sz="2400" dirty="0">
                <a:solidFill>
                  <a:schemeClr val="tx2"/>
                </a:solidFill>
              </a:rPr>
              <a:t>Commercial knowledge</a:t>
            </a:r>
          </a:p>
          <a:p>
            <a:pPr lvl="1">
              <a:defRPr/>
            </a:pPr>
            <a:r>
              <a:rPr lang="en-GB" sz="2400" dirty="0">
                <a:solidFill>
                  <a:schemeClr val="tx2"/>
                </a:solidFill>
              </a:rPr>
              <a:t>Discreet enquiries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Patent Acquisition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16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037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IP Filing versus Acquisition?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17</a:t>
            </a:fld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04450331"/>
              </p:ext>
            </p:extLst>
          </p:nvPr>
        </p:nvGraphicFramePr>
        <p:xfrm>
          <a:off x="1259633" y="1052736"/>
          <a:ext cx="6552726" cy="496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242"/>
                <a:gridCol w="2184242"/>
                <a:gridCol w="2184242"/>
              </a:tblGrid>
              <a:tr h="405256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Organic Filing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Acquisition</a:t>
                      </a:r>
                      <a:endParaRPr lang="en-GB" sz="1800" dirty="0"/>
                    </a:p>
                  </a:txBody>
                  <a:tcPr/>
                </a:tc>
              </a:tr>
              <a:tr h="566249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Per family Cost</a:t>
                      </a:r>
                      <a:r>
                        <a:rPr lang="en-GB" sz="1400" b="1" baseline="0" dirty="0" smtClean="0"/>
                        <a:t> (5 countries+)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$100k+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$50k-$500k</a:t>
                      </a:r>
                    </a:p>
                    <a:p>
                      <a:r>
                        <a:rPr lang="en-GB" sz="1400" dirty="0" smtClean="0"/>
                        <a:t>Nominal ~$100k</a:t>
                      </a:r>
                      <a:endParaRPr lang="en-GB" sz="1400" dirty="0"/>
                    </a:p>
                  </a:txBody>
                  <a:tcPr/>
                </a:tc>
              </a:tr>
              <a:tr h="566249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T</a:t>
                      </a:r>
                      <a:r>
                        <a:rPr lang="en-GB" sz="1400" b="1" i="0" dirty="0" smtClean="0"/>
                        <a:t>ime</a:t>
                      </a:r>
                      <a:r>
                        <a:rPr lang="en-GB" sz="1400" b="1" i="0" baseline="0" dirty="0" smtClean="0"/>
                        <a:t> to use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Grant takes 4-7 years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Acquisition takes 6-15</a:t>
                      </a:r>
                      <a:r>
                        <a:rPr lang="en-GB" sz="1400" baseline="0" dirty="0" smtClean="0"/>
                        <a:t> months</a:t>
                      </a:r>
                      <a:endParaRPr lang="en-GB" sz="1400" dirty="0"/>
                    </a:p>
                  </a:txBody>
                  <a:tcPr/>
                </a:tc>
              </a:tr>
              <a:tr h="566249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Certainty of</a:t>
                      </a:r>
                      <a:r>
                        <a:rPr lang="en-GB" sz="1400" b="1" baseline="0" dirty="0" smtClean="0"/>
                        <a:t> being core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&lt;30%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&gt;75%</a:t>
                      </a:r>
                      <a:endParaRPr lang="en-GB" sz="1400" dirty="0"/>
                    </a:p>
                  </a:txBody>
                  <a:tcPr/>
                </a:tc>
              </a:tr>
              <a:tr h="79941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Resources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 house </a:t>
                      </a:r>
                      <a:r>
                        <a:rPr lang="en-GB" sz="1400" baseline="0" dirty="0" smtClean="0"/>
                        <a:t>R&amp;D with</a:t>
                      </a:r>
                      <a:r>
                        <a:rPr lang="en-GB" sz="1400" dirty="0" smtClean="0"/>
                        <a:t> patent attorney</a:t>
                      </a:r>
                      <a:r>
                        <a:rPr lang="en-GB" sz="1400" baseline="0" dirty="0" smtClean="0"/>
                        <a:t> support internal or external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External service helps retain distance and avoid price creep</a:t>
                      </a:r>
                      <a:endParaRPr lang="en-GB" sz="1400" dirty="0"/>
                    </a:p>
                  </a:txBody>
                  <a:tcPr/>
                </a:tc>
              </a:tr>
              <a:tr h="103257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to grant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increasing, costs fairly flat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Price rises (100% over last year, starting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settle down now after Nortel / Google frenzy)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3257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Litigation ready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Maybe after many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 of the research criteria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but may be expensive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04578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29411"/>
          </a:xfrm>
        </p:spPr>
        <p:txBody>
          <a:bodyPr>
            <a:normAutofit/>
          </a:bodyPr>
          <a:lstStyle/>
          <a:p>
            <a:pPr marL="530225" indent="-442913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 dirty="0" smtClean="0">
                <a:solidFill>
                  <a:schemeClr val="tx2"/>
                </a:solidFill>
              </a:rPr>
              <a:t>Innovation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>
                <a:solidFill>
                  <a:schemeClr val="tx2"/>
                </a:solidFill>
              </a:rPr>
              <a:t>Do new developments match current business?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530225" indent="-442913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 dirty="0" smtClean="0">
                <a:solidFill>
                  <a:schemeClr val="tx2"/>
                </a:solidFill>
              </a:rPr>
              <a:t>Is the business still aligned with early patents?</a:t>
            </a:r>
            <a:endParaRPr lang="en-GB" sz="2800" dirty="0">
              <a:solidFill>
                <a:schemeClr val="tx2"/>
              </a:solidFill>
            </a:endParaRPr>
          </a:p>
          <a:p>
            <a:pPr marL="530225" indent="-442913">
              <a:lnSpc>
                <a:spcPct val="90000"/>
              </a:lnSpc>
              <a:buFont typeface="Wingdings" pitchFamily="2" charset="2"/>
              <a:buChar char="Ø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530225" indent="-442913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 dirty="0" smtClean="0">
                <a:solidFill>
                  <a:schemeClr val="tx2"/>
                </a:solidFill>
              </a:rPr>
              <a:t>Revisit the landscape with focus on where actual business is now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530225" indent="-442913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 dirty="0" smtClean="0">
                <a:solidFill>
                  <a:schemeClr val="tx2"/>
                </a:solidFill>
              </a:rPr>
              <a:t>Are you still in scope of original patents ?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olidFill>
                  <a:schemeClr val="tx2"/>
                </a:solidFill>
              </a:rPr>
              <a:t>Are any competitors ?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olidFill>
                  <a:schemeClr val="tx2"/>
                </a:solidFill>
              </a:rPr>
              <a:t>Do you need to buy ?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olidFill>
                  <a:schemeClr val="tx2"/>
                </a:solidFill>
              </a:rPr>
              <a:t>Any new threats ?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IP Health Checks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18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2710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44500" indent="-444500">
              <a:buFont typeface="Wingdings" pitchFamily="2" charset="2"/>
              <a:buChar char="Ø"/>
              <a:defRPr/>
            </a:pPr>
            <a:r>
              <a:rPr lang="en-GB" sz="2800" b="1" dirty="0">
                <a:solidFill>
                  <a:schemeClr val="tx2"/>
                </a:solidFill>
              </a:rPr>
              <a:t>Funding and further funding</a:t>
            </a:r>
            <a:r>
              <a:rPr lang="en-GB" sz="2800" b="1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  <a:defRPr/>
            </a:pPr>
            <a:endParaRPr lang="en-GB" sz="2000" b="1" dirty="0">
              <a:solidFill>
                <a:schemeClr val="tx2"/>
              </a:solidFill>
            </a:endParaRPr>
          </a:p>
          <a:p>
            <a:pPr marL="812800" lvl="1" indent="-355600">
              <a:buFont typeface="Courier New" pitchFamily="49" charset="0"/>
              <a:buChar char="o"/>
              <a:defRPr/>
            </a:pPr>
            <a:r>
              <a:rPr lang="en-GB" sz="2400" dirty="0">
                <a:solidFill>
                  <a:schemeClr val="tx2"/>
                </a:solidFill>
              </a:rPr>
              <a:t>Potentially threatening patent disclosed during public funding round</a:t>
            </a:r>
          </a:p>
          <a:p>
            <a:pPr marL="812800" lvl="1" indent="-355600">
              <a:buFont typeface="Courier New" pitchFamily="49" charset="0"/>
              <a:buChar char="o"/>
              <a:defRPr/>
            </a:pPr>
            <a:endParaRPr lang="en-GB" sz="2000" dirty="0">
              <a:solidFill>
                <a:schemeClr val="tx2"/>
              </a:solidFill>
            </a:endParaRPr>
          </a:p>
          <a:p>
            <a:pPr marL="812800" lvl="1" indent="-355600">
              <a:buFont typeface="Courier New" pitchFamily="49" charset="0"/>
              <a:buChar char="o"/>
              <a:defRPr/>
            </a:pPr>
            <a:r>
              <a:rPr lang="en-GB" sz="2400" dirty="0">
                <a:solidFill>
                  <a:schemeClr val="tx2"/>
                </a:solidFill>
              </a:rPr>
              <a:t>Effort to demonstrate no threat greater than quick/expensive settlement</a:t>
            </a:r>
          </a:p>
          <a:p>
            <a:pPr marL="812800" lvl="1" indent="-355600">
              <a:buFont typeface="Courier New" pitchFamily="49" charset="0"/>
              <a:buChar char="o"/>
              <a:defRPr/>
            </a:pPr>
            <a:endParaRPr lang="en-GB" sz="2000" dirty="0">
              <a:solidFill>
                <a:schemeClr val="tx2"/>
              </a:solidFill>
            </a:endParaRPr>
          </a:p>
          <a:p>
            <a:pPr marL="812800" lvl="1" indent="-355600">
              <a:buFont typeface="Courier New" pitchFamily="49" charset="0"/>
              <a:buChar char="o"/>
              <a:defRPr/>
            </a:pPr>
            <a:r>
              <a:rPr lang="en-GB" sz="2400" dirty="0">
                <a:solidFill>
                  <a:schemeClr val="tx2"/>
                </a:solidFill>
              </a:rPr>
              <a:t>Public funding raises the cash</a:t>
            </a:r>
          </a:p>
          <a:p>
            <a:pPr lvl="2">
              <a:defRPr/>
            </a:pPr>
            <a:r>
              <a:rPr lang="en-GB" sz="2000" dirty="0">
                <a:solidFill>
                  <a:schemeClr val="tx2"/>
                </a:solidFill>
              </a:rPr>
              <a:t>All the attack patents appear - ability to pay</a:t>
            </a:r>
          </a:p>
          <a:p>
            <a:pPr lvl="2">
              <a:defRPr/>
            </a:pPr>
            <a:r>
              <a:rPr lang="en-GB" sz="2000" dirty="0">
                <a:solidFill>
                  <a:schemeClr val="tx2"/>
                </a:solidFill>
              </a:rPr>
              <a:t>Expect a lot of attention from ‘Old Guard’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27384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Where do threats come from ?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093296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17014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66319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19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229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Commercialisation Director at ClearViewIP</a:t>
            </a:r>
          </a:p>
          <a:p>
            <a:pPr marL="0" indent="0">
              <a:buNone/>
            </a:pPr>
            <a:endParaRPr lang="en-GB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Licensed range of patents in medical devices and complex electronics field creating royalties of over £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100m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Directed litigations against Gambro, J&amp;J,  Stryker, Zimmer, Microsoft and Amazon to enforce patents</a:t>
            </a:r>
          </a:p>
          <a:p>
            <a:pPr marL="0" indent="0">
              <a:buNone/>
            </a:pPr>
            <a:endParaRPr lang="en-GB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Council member for LES B&amp;I and past Chairman of the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ImechE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Medical Engineering Division</a:t>
            </a:r>
          </a:p>
          <a:p>
            <a:pPr marL="0" indent="0">
              <a:buNone/>
            </a:pPr>
            <a:endParaRPr lang="en-GB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Recognised by his appointment to the IAM 300 as one of the World’s leading IP Strategists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About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2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124744"/>
            <a:ext cx="8496944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3584575" algn="l"/>
              </a:tabLst>
            </a:pPr>
            <a:r>
              <a:rPr lang="en-GB" sz="2000" i="1" dirty="0" smtClean="0">
                <a:solidFill>
                  <a:srgbClr val="1F5980"/>
                </a:solidFill>
              </a:rPr>
              <a:t>Founded in 2007, ClearViewIP is an Intellectual Property Consultancy providing a range of services to help companies monitor, expand and better understand their IP portfolio and its position within the industry. </a:t>
            </a:r>
            <a:endParaRPr lang="en-GB" dirty="0">
              <a:solidFill>
                <a:srgbClr val="1F598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16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300" dirty="0" smtClean="0">
                <a:solidFill>
                  <a:schemeClr val="bg1"/>
                </a:solidFill>
              </a:rPr>
              <a:t>Patent Litigations: High Tech vs. Bio Tech </a:t>
            </a:r>
            <a:endParaRPr lang="en-GB" sz="4300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20</a:t>
            </a:fld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81505899"/>
              </p:ext>
            </p:extLst>
          </p:nvPr>
        </p:nvGraphicFramePr>
        <p:xfrm>
          <a:off x="179512" y="1700806"/>
          <a:ext cx="8856984" cy="4320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246"/>
                <a:gridCol w="2214246"/>
                <a:gridCol w="2214246"/>
                <a:gridCol w="2214246"/>
              </a:tblGrid>
              <a:tr h="61721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HIGH TECH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BIO TECH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</a:tr>
              <a:tr h="617212"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Apple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6 vs. 117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Biomet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2 vs. 8</a:t>
                      </a:r>
                      <a:endParaRPr lang="en-GB" sz="2000" dirty="0"/>
                    </a:p>
                  </a:txBody>
                  <a:tcPr/>
                </a:tc>
              </a:tr>
              <a:tr h="617212"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Google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 vs. 52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GlaxoSmithKline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21 vs. 6</a:t>
                      </a:r>
                      <a:endParaRPr lang="en-GB" sz="2000" dirty="0"/>
                    </a:p>
                  </a:txBody>
                  <a:tcPr/>
                </a:tc>
              </a:tr>
              <a:tr h="617212"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Microsoft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13 vs. 152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Johnson &amp; Johnson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31 vs. 126</a:t>
                      </a:r>
                      <a:endParaRPr lang="en-GB" sz="2000" dirty="0"/>
                    </a:p>
                  </a:txBody>
                  <a:tcPr/>
                </a:tc>
              </a:tr>
              <a:tr h="617212"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Nokia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7 vs. 71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Roche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37 vs.</a:t>
                      </a:r>
                      <a:r>
                        <a:rPr lang="en-GB" sz="2000" baseline="0" dirty="0" smtClean="0"/>
                        <a:t> 19</a:t>
                      </a:r>
                      <a:endParaRPr lang="en-GB" sz="2000" dirty="0"/>
                    </a:p>
                  </a:txBody>
                  <a:tcPr/>
                </a:tc>
              </a:tr>
              <a:tr h="617212"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Samsung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19 vs. 141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Smith</a:t>
                      </a:r>
                      <a:r>
                        <a:rPr lang="en-GB" sz="2000" baseline="0" dirty="0" smtClean="0"/>
                        <a:t> and Nephew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14 vs. 18</a:t>
                      </a:r>
                      <a:endParaRPr lang="en-GB" sz="2000" dirty="0"/>
                    </a:p>
                  </a:txBody>
                  <a:tcPr/>
                </a:tc>
              </a:tr>
              <a:tr h="617212"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Sony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18 vs. 172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Zimmer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8 vs. 10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105273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tx2"/>
                </a:solidFill>
              </a:rPr>
              <a:t>Plaintiff vs. Defendant</a:t>
            </a:r>
            <a:endParaRPr lang="en-GB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5900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4869160"/>
            <a:ext cx="6768752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marL="428625" indent="-428625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</a:rPr>
              <a:t>Understand the:</a:t>
            </a:r>
          </a:p>
          <a:p>
            <a:pPr>
              <a:buFont typeface="Wingdings" pitchFamily="2" charset="2"/>
              <a:buChar char="Ø"/>
            </a:pPr>
            <a:endParaRPr lang="en-GB" sz="1100" dirty="0" smtClean="0">
              <a:solidFill>
                <a:schemeClr val="tx2"/>
              </a:solidFill>
            </a:endParaRPr>
          </a:p>
          <a:p>
            <a:pPr marL="1973263" lvl="1" indent="-536575" defTabSz="1349375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Product or Service</a:t>
            </a:r>
          </a:p>
          <a:p>
            <a:pPr marL="1973263" lvl="1" indent="-536575" defTabSz="1349375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Technology &amp; Market</a:t>
            </a:r>
          </a:p>
          <a:p>
            <a:pPr marL="1973263" lvl="1" indent="-536575" defTabSz="1349375">
              <a:buFont typeface="Courier New" pitchFamily="49" charset="0"/>
              <a:buChar char="o"/>
            </a:pPr>
            <a:r>
              <a:rPr lang="en-GB" b="1" dirty="0" smtClean="0">
                <a:solidFill>
                  <a:schemeClr val="tx2"/>
                </a:solidFill>
              </a:rPr>
              <a:t>COMPANY IP PORTFOLIO &amp; STRATEGY</a:t>
            </a:r>
          </a:p>
          <a:p>
            <a:pPr marL="1973263" lvl="1" indent="-536575" defTabSz="1349375">
              <a:buFont typeface="Courier New" pitchFamily="49" charset="0"/>
              <a:buChar char="o"/>
            </a:pPr>
            <a:r>
              <a:rPr lang="en-GB" b="1" dirty="0" smtClean="0">
                <a:solidFill>
                  <a:schemeClr val="tx2"/>
                </a:solidFill>
              </a:rPr>
              <a:t>IP OWNERSHIP</a:t>
            </a:r>
          </a:p>
          <a:p>
            <a:pPr marL="1973263" lvl="1" indent="-536575" defTabSz="1349375">
              <a:buFont typeface="Courier New" pitchFamily="49" charset="0"/>
              <a:buChar char="o"/>
            </a:pPr>
            <a:r>
              <a:rPr lang="en-GB" b="1" dirty="0" smtClean="0">
                <a:solidFill>
                  <a:schemeClr val="tx2"/>
                </a:solidFill>
              </a:rPr>
              <a:t>IP LANDSCAPE &amp; FREEDOM TO USE</a:t>
            </a:r>
          </a:p>
          <a:p>
            <a:pPr>
              <a:buNone/>
            </a:pPr>
            <a:endParaRPr lang="en-GB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Do they all Stack Up? If we see a strategic weakness, can we see how to fix it?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What do VCs ask us to do?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21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5400000">
            <a:off x="4175101" y="4046487"/>
            <a:ext cx="571500" cy="785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54240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24744"/>
            <a:ext cx="8136904" cy="5001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What do you have to commercialise?</a:t>
            </a:r>
          </a:p>
          <a:p>
            <a:pPr>
              <a:buFont typeface="Wingdings" pitchFamily="2" charset="2"/>
              <a:buChar char="ü"/>
            </a:pPr>
            <a:r>
              <a:rPr lang="en-GB" b="1" dirty="0" smtClean="0">
                <a:solidFill>
                  <a:schemeClr val="tx2"/>
                </a:solidFill>
              </a:rPr>
              <a:t>  Innovation Capture</a:t>
            </a:r>
          </a:p>
          <a:p>
            <a:pPr marL="0" indent="0">
              <a:buNone/>
            </a:pPr>
            <a:endParaRPr lang="en-GB" sz="15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Do you know the risks in commercialising your IP?</a:t>
            </a:r>
          </a:p>
          <a:p>
            <a:pPr>
              <a:buFont typeface="Wingdings" pitchFamily="2" charset="2"/>
              <a:buChar char="ü"/>
            </a:pPr>
            <a:r>
              <a:rPr lang="en-GB" b="1" dirty="0" smtClean="0">
                <a:solidFill>
                  <a:schemeClr val="tx2"/>
                </a:solidFill>
              </a:rPr>
              <a:t>  Patent Landscape</a:t>
            </a:r>
          </a:p>
          <a:p>
            <a:pPr marL="0" indent="0">
              <a:buNone/>
            </a:pPr>
            <a:endParaRPr lang="en-GB" sz="15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How might you defend your Market position?</a:t>
            </a:r>
          </a:p>
          <a:p>
            <a:pPr>
              <a:buFont typeface="Wingdings" pitchFamily="2" charset="2"/>
              <a:buChar char="ü"/>
            </a:pPr>
            <a:r>
              <a:rPr lang="en-GB" b="1" dirty="0" smtClean="0">
                <a:solidFill>
                  <a:schemeClr val="tx2"/>
                </a:solidFill>
              </a:rPr>
              <a:t>  Patent Acquisition</a:t>
            </a:r>
          </a:p>
          <a:p>
            <a:pPr marL="0" indent="0">
              <a:buNone/>
            </a:pPr>
            <a:endParaRPr lang="en-GB" sz="15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Are you regularly monitoring your IP?</a:t>
            </a:r>
          </a:p>
          <a:p>
            <a:pPr>
              <a:buFont typeface="Wingdings" pitchFamily="2" charset="2"/>
              <a:buChar char="ü"/>
            </a:pPr>
            <a:r>
              <a:rPr lang="en-GB" b="1" dirty="0" smtClean="0">
                <a:solidFill>
                  <a:schemeClr val="tx2"/>
                </a:solidFill>
              </a:rPr>
              <a:t>  IP Health Checks</a:t>
            </a:r>
          </a:p>
          <a:p>
            <a:pPr marL="0" indent="0">
              <a:buNone/>
            </a:pP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Summary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22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8089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18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Colin Hunsley, Commercialisation Director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  <a:hlinkClick r:id="rId2"/>
              </a:rPr>
              <a:t>colin_hunsley@clearviewip.com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Tel: 0845 680 1953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  <a:hlinkClick r:id="rId3"/>
              </a:rPr>
              <a:t>www.clearviewip.com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27384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Contact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3"/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093296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17014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66319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23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796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124744"/>
            <a:ext cx="7499176" cy="511256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2"/>
                </a:solidFill>
              </a:rPr>
              <a:t>Technology Commercialisation</a:t>
            </a:r>
          </a:p>
          <a:p>
            <a:pPr marL="900113" lvl="1" indent="-363538" defTabSz="1074738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The Benefits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2"/>
                </a:solidFill>
              </a:rPr>
              <a:t>Technology Start Up Companies</a:t>
            </a:r>
          </a:p>
          <a:p>
            <a:pPr marL="900113" lvl="1" indent="-363538" defTabSz="1074738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Company Lifecycle</a:t>
            </a:r>
          </a:p>
          <a:p>
            <a:pPr marL="900113" lvl="1" indent="-363538" defTabSz="1074738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Divergence</a:t>
            </a:r>
          </a:p>
          <a:p>
            <a:pPr marL="900113" lvl="1" indent="-363538" defTabSz="1074738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Google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2"/>
                </a:solidFill>
              </a:rPr>
              <a:t>Minimising Risk</a:t>
            </a:r>
          </a:p>
          <a:p>
            <a:pPr marL="900113" lvl="1" indent="-363538" defTabSz="1074738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Patent Landscapes</a:t>
            </a:r>
          </a:p>
          <a:p>
            <a:pPr marL="900113" lvl="1" indent="-363538" defTabSz="1074738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Innovation Capture</a:t>
            </a:r>
          </a:p>
          <a:p>
            <a:pPr marL="900113" lvl="1" indent="-363538" defTabSz="1074738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Patent Acquisitions</a:t>
            </a:r>
          </a:p>
          <a:p>
            <a:pPr marL="900113" lvl="1" indent="-363538" defTabSz="1074738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IP Health Checks	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2"/>
                </a:solidFill>
              </a:rPr>
              <a:t>Threats</a:t>
            </a:r>
          </a:p>
          <a:p>
            <a:pPr marL="903288" lvl="1" indent="-366713"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Litigation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2"/>
                </a:solidFill>
              </a:rPr>
              <a:t>Venture Capitalists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2"/>
                </a:solidFill>
              </a:rPr>
              <a:t>Summary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Contents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3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166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" y="1052736"/>
            <a:ext cx="4258816" cy="4929411"/>
          </a:xfrm>
          <a:ln w="38100">
            <a:solidFill>
              <a:schemeClr val="tx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Commercialisation:</a:t>
            </a:r>
          </a:p>
          <a:p>
            <a:pPr marL="0" indent="0">
              <a:buNone/>
            </a:pPr>
            <a:endParaRPr lang="en-GB" sz="1400" b="1" dirty="0" smtClean="0">
              <a:solidFill>
                <a:schemeClr val="tx2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License out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License In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Collaborate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Acquisitions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Auctions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2"/>
                </a:solidFill>
              </a:rPr>
              <a:t>Sales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Technology Commercialisation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4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44008" y="1052736"/>
            <a:ext cx="4258816" cy="4929411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b="1" dirty="0" smtClean="0">
                <a:solidFill>
                  <a:schemeClr val="tx2"/>
                </a:solidFill>
              </a:rPr>
              <a:t>Benefits:</a:t>
            </a:r>
          </a:p>
          <a:p>
            <a:pPr marL="0" indent="0">
              <a:buFont typeface="Arial" pitchFamily="34" charset="0"/>
              <a:buNone/>
            </a:pPr>
            <a:endParaRPr lang="en-GB" sz="1400" b="1" dirty="0" smtClean="0">
              <a:solidFill>
                <a:schemeClr val="tx2"/>
              </a:solidFill>
            </a:endParaRPr>
          </a:p>
          <a:p>
            <a:pPr marL="544512" indent="-457200">
              <a:buFont typeface="Courier New" pitchFamily="49" charset="0"/>
              <a:buChar char="o"/>
            </a:pPr>
            <a:r>
              <a:rPr lang="en-GB" dirty="0">
                <a:solidFill>
                  <a:schemeClr val="tx2"/>
                </a:solidFill>
              </a:rPr>
              <a:t>Raise </a:t>
            </a:r>
            <a:r>
              <a:rPr lang="en-GB" dirty="0" smtClean="0">
                <a:solidFill>
                  <a:schemeClr val="tx2"/>
                </a:solidFill>
              </a:rPr>
              <a:t>Capital</a:t>
            </a:r>
          </a:p>
          <a:p>
            <a:pPr marL="87312" indent="0">
              <a:buNone/>
            </a:pPr>
            <a:endParaRPr lang="en-GB" sz="1050" dirty="0">
              <a:solidFill>
                <a:schemeClr val="tx2"/>
              </a:solidFill>
            </a:endParaRPr>
          </a:p>
          <a:p>
            <a:pPr marL="544512" indent="-457200">
              <a:buFont typeface="Courier New" pitchFamily="49" charset="0"/>
              <a:buChar char="o"/>
            </a:pPr>
            <a:r>
              <a:rPr lang="en-GB" dirty="0">
                <a:solidFill>
                  <a:schemeClr val="tx2"/>
                </a:solidFill>
              </a:rPr>
              <a:t>Transfer </a:t>
            </a:r>
            <a:r>
              <a:rPr lang="en-GB" dirty="0" smtClean="0">
                <a:solidFill>
                  <a:schemeClr val="tx2"/>
                </a:solidFill>
              </a:rPr>
              <a:t>Risks</a:t>
            </a:r>
          </a:p>
          <a:p>
            <a:pPr marL="87312" indent="0">
              <a:buNone/>
            </a:pPr>
            <a:endParaRPr lang="en-GB" sz="1000" dirty="0">
              <a:solidFill>
                <a:schemeClr val="tx2"/>
              </a:solidFill>
            </a:endParaRPr>
          </a:p>
          <a:p>
            <a:pPr marL="544512" indent="-457200">
              <a:buFont typeface="Courier New" pitchFamily="49" charset="0"/>
              <a:buChar char="o"/>
            </a:pPr>
            <a:r>
              <a:rPr lang="en-GB" dirty="0">
                <a:solidFill>
                  <a:schemeClr val="tx2"/>
                </a:solidFill>
              </a:rPr>
              <a:t>Apply appropriate skill </a:t>
            </a:r>
            <a:r>
              <a:rPr lang="en-GB" dirty="0" smtClean="0">
                <a:solidFill>
                  <a:schemeClr val="tx2"/>
                </a:solidFill>
              </a:rPr>
              <a:t>sets</a:t>
            </a:r>
          </a:p>
          <a:p>
            <a:pPr marL="87312" indent="0">
              <a:buNone/>
            </a:pPr>
            <a:endParaRPr lang="en-GB" sz="1000" dirty="0">
              <a:solidFill>
                <a:schemeClr val="tx2"/>
              </a:solidFill>
            </a:endParaRPr>
          </a:p>
          <a:p>
            <a:pPr marL="544512" indent="-457200">
              <a:buFont typeface="Courier New" pitchFamily="49" charset="0"/>
              <a:buChar char="o"/>
            </a:pPr>
            <a:r>
              <a:rPr lang="en-GB" dirty="0">
                <a:solidFill>
                  <a:schemeClr val="tx2"/>
                </a:solidFill>
              </a:rPr>
              <a:t>Brand association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132393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340768"/>
            <a:ext cx="7427168" cy="4929411"/>
          </a:xfrm>
        </p:spPr>
        <p:txBody>
          <a:bodyPr/>
          <a:lstStyle/>
          <a:p>
            <a:pPr marL="442913" indent="-442913"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2"/>
                </a:solidFill>
              </a:rPr>
              <a:t>Base technology</a:t>
            </a:r>
          </a:p>
          <a:p>
            <a:pPr lvl="1"/>
            <a:r>
              <a:rPr lang="en-GB" sz="2400" dirty="0" smtClean="0">
                <a:solidFill>
                  <a:schemeClr val="tx2"/>
                </a:solidFill>
              </a:rPr>
              <a:t>1 or 2 patents</a:t>
            </a:r>
          </a:p>
          <a:p>
            <a:pPr lvl="1"/>
            <a:endParaRPr lang="en-GB" sz="2000" dirty="0" smtClean="0">
              <a:solidFill>
                <a:schemeClr val="tx2"/>
              </a:solidFill>
            </a:endParaRPr>
          </a:p>
          <a:p>
            <a:pPr marL="442913" indent="-442913"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2"/>
                </a:solidFill>
              </a:rPr>
              <a:t>Market opportunity</a:t>
            </a:r>
          </a:p>
          <a:p>
            <a:pPr lvl="1"/>
            <a:r>
              <a:rPr lang="en-GB" sz="2400" dirty="0" smtClean="0">
                <a:solidFill>
                  <a:schemeClr val="tx2"/>
                </a:solidFill>
              </a:rPr>
              <a:t>Not always quite as expected</a:t>
            </a:r>
          </a:p>
          <a:p>
            <a:pPr lvl="1"/>
            <a:endParaRPr lang="en-GB" sz="2000" dirty="0" smtClean="0">
              <a:solidFill>
                <a:schemeClr val="tx2"/>
              </a:solidFill>
            </a:endParaRPr>
          </a:p>
          <a:p>
            <a:pPr marL="442913" indent="-442913"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2"/>
                </a:solidFill>
              </a:rPr>
              <a:t>Business develops</a:t>
            </a:r>
          </a:p>
          <a:p>
            <a:pPr lvl="1"/>
            <a:r>
              <a:rPr lang="en-GB" sz="2400" dirty="0" smtClean="0">
                <a:solidFill>
                  <a:schemeClr val="tx2"/>
                </a:solidFill>
              </a:rPr>
              <a:t>Are products or services still in scope of patents?</a:t>
            </a:r>
          </a:p>
          <a:p>
            <a:pPr lvl="1"/>
            <a:r>
              <a:rPr lang="en-GB" sz="2400" dirty="0" smtClean="0">
                <a:solidFill>
                  <a:schemeClr val="tx2"/>
                </a:solidFill>
              </a:rPr>
              <a:t>Is anyone waiting to strike?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Technology Start Up Company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5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904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Company Lifecycle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6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76" y="1052736"/>
            <a:ext cx="7802725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90455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659563" y="6308725"/>
            <a:ext cx="2133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9099C7-27C8-4A3E-B974-80512CF477DF}" type="slidenum">
              <a:rPr lang="en-GB" smtClean="0">
                <a:solidFill>
                  <a:schemeClr val="bg1"/>
                </a:solidFill>
              </a:rPr>
              <a:pPr eaLnBrk="1" hangingPunct="1"/>
              <a:t>7</a:t>
            </a:fld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69900" y="1996405"/>
            <a:ext cx="1296988" cy="12954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717550" y="2244055"/>
            <a:ext cx="801688" cy="8016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2400300" y="1740818"/>
            <a:ext cx="1544638" cy="154305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419475" y="2059905"/>
            <a:ext cx="1049338" cy="104933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5508625" y="1340768"/>
            <a:ext cx="1943100" cy="19431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7740650" y="1915443"/>
            <a:ext cx="1192213" cy="11938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3" name="TextBox 5"/>
          <p:cNvSpPr txBox="1">
            <a:spLocks noChangeArrowheads="1"/>
          </p:cNvSpPr>
          <p:nvPr/>
        </p:nvSpPr>
        <p:spPr bwMode="auto">
          <a:xfrm>
            <a:off x="330200" y="148681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34" name="TextBox 13"/>
          <p:cNvSpPr txBox="1">
            <a:spLocks noChangeArrowheads="1"/>
          </p:cNvSpPr>
          <p:nvPr/>
        </p:nvSpPr>
        <p:spPr bwMode="auto">
          <a:xfrm>
            <a:off x="2400300" y="148681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35" name="TextBox 14"/>
          <p:cNvSpPr txBox="1">
            <a:spLocks noChangeArrowheads="1"/>
          </p:cNvSpPr>
          <p:nvPr/>
        </p:nvSpPr>
        <p:spPr bwMode="auto">
          <a:xfrm>
            <a:off x="5195888" y="137093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1726" y="2106174"/>
            <a:ext cx="1093162" cy="1076465"/>
          </a:xfrm>
          <a:prstGeom prst="rect">
            <a:avLst/>
          </a:prstGeom>
          <a:noFill/>
        </p:spPr>
        <p:txBody>
          <a:bodyPr spcFirstLastPara="1">
            <a:prstTxWarp prst="textArchUp">
              <a:avLst>
                <a:gd name="adj" fmla="val 10486683"/>
              </a:avLst>
            </a:prstTxWarp>
            <a:spAutoFit/>
          </a:bodyPr>
          <a:lstStyle/>
          <a:p>
            <a:pPr>
              <a:defRPr/>
            </a:pPr>
            <a:r>
              <a:rPr lang="en-GB" sz="1200" b="1" dirty="0">
                <a:solidFill>
                  <a:schemeClr val="bg1"/>
                </a:solidFill>
                <a:latin typeface="Arial" pitchFamily="34" charset="0"/>
              </a:rPr>
              <a:t>Company products &amp; services</a:t>
            </a:r>
          </a:p>
        </p:txBody>
      </p:sp>
      <p:sp>
        <p:nvSpPr>
          <p:cNvPr id="37" name="TextBox 28"/>
          <p:cNvSpPr txBox="1">
            <a:spLocks noChangeArrowheads="1"/>
          </p:cNvSpPr>
          <p:nvPr/>
        </p:nvSpPr>
        <p:spPr bwMode="auto">
          <a:xfrm>
            <a:off x="2586038" y="2105943"/>
            <a:ext cx="109378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100" b="1" dirty="0">
                <a:solidFill>
                  <a:schemeClr val="bg1"/>
                </a:solidFill>
              </a:rPr>
              <a:t>Company products &amp; services</a:t>
            </a:r>
          </a:p>
        </p:txBody>
      </p:sp>
      <p:sp>
        <p:nvSpPr>
          <p:cNvPr id="38" name="TextBox 29"/>
          <p:cNvSpPr txBox="1">
            <a:spLocks noChangeArrowheads="1"/>
          </p:cNvSpPr>
          <p:nvPr/>
        </p:nvSpPr>
        <p:spPr bwMode="auto">
          <a:xfrm>
            <a:off x="822325" y="2502818"/>
            <a:ext cx="1092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100"/>
              <a:t>Patents</a:t>
            </a:r>
          </a:p>
        </p:txBody>
      </p:sp>
      <p:sp>
        <p:nvSpPr>
          <p:cNvPr id="39" name="TextBox 30"/>
          <p:cNvSpPr txBox="1">
            <a:spLocks noChangeArrowheads="1"/>
          </p:cNvSpPr>
          <p:nvPr/>
        </p:nvSpPr>
        <p:spPr bwMode="auto">
          <a:xfrm>
            <a:off x="3638550" y="2444080"/>
            <a:ext cx="10937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100"/>
              <a:t>Patents</a:t>
            </a:r>
          </a:p>
        </p:txBody>
      </p:sp>
      <p:sp>
        <p:nvSpPr>
          <p:cNvPr id="40" name="TextBox 31"/>
          <p:cNvSpPr txBox="1">
            <a:spLocks noChangeArrowheads="1"/>
          </p:cNvSpPr>
          <p:nvPr/>
        </p:nvSpPr>
        <p:spPr bwMode="auto">
          <a:xfrm>
            <a:off x="6037263" y="2012280"/>
            <a:ext cx="1092200" cy="6000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100" b="1">
                <a:solidFill>
                  <a:schemeClr val="bg1"/>
                </a:solidFill>
              </a:rPr>
              <a:t>Company products &amp; services</a:t>
            </a:r>
          </a:p>
        </p:txBody>
      </p:sp>
      <p:sp>
        <p:nvSpPr>
          <p:cNvPr id="41" name="TextBox 32"/>
          <p:cNvSpPr txBox="1">
            <a:spLocks noChangeArrowheads="1"/>
          </p:cNvSpPr>
          <p:nvPr/>
        </p:nvSpPr>
        <p:spPr bwMode="auto">
          <a:xfrm>
            <a:off x="8021638" y="2380580"/>
            <a:ext cx="10922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100"/>
              <a:t>Patents</a:t>
            </a:r>
          </a:p>
        </p:txBody>
      </p:sp>
      <p:sp>
        <p:nvSpPr>
          <p:cNvPr id="42" name="Right Arrow 41"/>
          <p:cNvSpPr/>
          <p:nvPr/>
        </p:nvSpPr>
        <p:spPr>
          <a:xfrm>
            <a:off x="1368425" y="3520405"/>
            <a:ext cx="6221413" cy="358775"/>
          </a:xfrm>
          <a:prstGeom prst="rightArrow">
            <a:avLst>
              <a:gd name="adj1" fmla="val 50000"/>
              <a:gd name="adj2" fmla="val 9921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395288" y="4292600"/>
            <a:ext cx="82296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Char char="‒"/>
            </a:pPr>
            <a:r>
              <a:rPr lang="en-GB" sz="2400" dirty="0">
                <a:solidFill>
                  <a:schemeClr val="tx2"/>
                </a:solidFill>
              </a:rPr>
              <a:t>With growth, patents may become less well aligned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‒"/>
            </a:pPr>
            <a:r>
              <a:rPr lang="en-GB" sz="2400" dirty="0">
                <a:solidFill>
                  <a:schemeClr val="tx2"/>
                </a:solidFill>
              </a:rPr>
              <a:t>License / sell original core patents?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‒"/>
            </a:pPr>
            <a:r>
              <a:rPr lang="en-GB" sz="2400" dirty="0">
                <a:solidFill>
                  <a:schemeClr val="tx2"/>
                </a:solidFill>
              </a:rPr>
              <a:t>Acquisition to realign with new company focus?</a:t>
            </a:r>
          </a:p>
        </p:txBody>
      </p:sp>
      <p:sp>
        <p:nvSpPr>
          <p:cNvPr id="44" name="TextBox 36"/>
          <p:cNvSpPr txBox="1">
            <a:spLocks noChangeArrowheads="1"/>
          </p:cNvSpPr>
          <p:nvPr/>
        </p:nvSpPr>
        <p:spPr bwMode="auto">
          <a:xfrm>
            <a:off x="3427413" y="3382293"/>
            <a:ext cx="26177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200" i="1"/>
              <a:t>Company growth over time</a:t>
            </a:r>
          </a:p>
        </p:txBody>
      </p:sp>
      <p:sp>
        <p:nvSpPr>
          <p:cNvPr id="46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Divergence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7" name="Picture 46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7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501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Google: Patent Filing Timeline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8</a:t>
            </a:fld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27584" y="3210045"/>
            <a:ext cx="741682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71600" y="3210045"/>
            <a:ext cx="0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67744" y="2777997"/>
            <a:ext cx="0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59932" y="3241643"/>
            <a:ext cx="0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38742" y="2777997"/>
            <a:ext cx="0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52320" y="3241643"/>
            <a:ext cx="0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9512" y="3637473"/>
            <a:ext cx="2088232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Start Up Search Company:</a:t>
            </a:r>
          </a:p>
          <a:p>
            <a:pPr algn="ctr"/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 800 Patents</a:t>
            </a:r>
            <a:endParaRPr lang="en-GB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55530" y="1454558"/>
            <a:ext cx="2880320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Developed data capture and scalability: </a:t>
            </a:r>
          </a:p>
          <a:p>
            <a:pPr algn="ctr"/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Filed patents on their own developments</a:t>
            </a:r>
            <a:endParaRPr lang="en-GB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15816" y="3673691"/>
            <a:ext cx="2088232" cy="1631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Advertising becomes core – Google achieves massive growth:</a:t>
            </a:r>
          </a:p>
          <a:p>
            <a:pPr algn="ctr"/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IP is aligned</a:t>
            </a:r>
            <a:endParaRPr lang="en-GB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992" y="1454557"/>
            <a:ext cx="3083012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Google enters a range of new markets including Telecoms and TV:</a:t>
            </a:r>
          </a:p>
          <a:p>
            <a:pPr algn="ctr"/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Patent filing and acquiring</a:t>
            </a:r>
            <a:endParaRPr lang="en-GB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12160" y="3666502"/>
            <a:ext cx="2664296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$12.5 billion purchase of Motorola for its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17,000 patents and 7,500 patent applications</a:t>
            </a:r>
          </a:p>
          <a:p>
            <a:pPr algn="ctr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ALSO</a:t>
            </a:r>
          </a:p>
          <a:p>
            <a:pPr algn="ctr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Buys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1,023 IBM patents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to bolster defence of Android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496" y="2967335"/>
            <a:ext cx="827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1998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028384" y="2937138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FUTURE</a:t>
            </a:r>
            <a:endParaRPr lang="en-GB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4871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pPr marL="1079500" indent="-636588">
              <a:buFont typeface="Wingdings" pitchFamily="2" charset="2"/>
              <a:buChar char="ü"/>
            </a:pPr>
            <a:r>
              <a:rPr lang="en-GB" sz="4000" dirty="0" smtClean="0">
                <a:solidFill>
                  <a:schemeClr val="tx2"/>
                </a:solidFill>
              </a:rPr>
              <a:t>Patent Landscaping</a:t>
            </a:r>
          </a:p>
          <a:p>
            <a:pPr marL="1079500" indent="-636588">
              <a:buNone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1079500" indent="-636588">
              <a:buFont typeface="Wingdings" pitchFamily="2" charset="2"/>
              <a:buChar char="ü"/>
            </a:pPr>
            <a:r>
              <a:rPr lang="en-GB" sz="4000" dirty="0" smtClean="0">
                <a:solidFill>
                  <a:schemeClr val="tx2"/>
                </a:solidFill>
              </a:rPr>
              <a:t>Innovation Capture</a:t>
            </a:r>
          </a:p>
          <a:p>
            <a:pPr marL="1079500" indent="-636588">
              <a:buNone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1079500" indent="-636588">
              <a:buFont typeface="Wingdings" pitchFamily="2" charset="2"/>
              <a:buChar char="ü"/>
            </a:pPr>
            <a:r>
              <a:rPr lang="en-GB" sz="4000" dirty="0" smtClean="0">
                <a:solidFill>
                  <a:schemeClr val="tx2"/>
                </a:solidFill>
              </a:rPr>
              <a:t>Patent Acquisition</a:t>
            </a:r>
          </a:p>
          <a:p>
            <a:pPr marL="1079500" indent="-636588">
              <a:buNone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1079500" indent="-636588">
              <a:buFont typeface="Wingdings" pitchFamily="2" charset="2"/>
              <a:buChar char="ü"/>
            </a:pPr>
            <a:r>
              <a:rPr lang="en-GB" sz="4000" dirty="0" smtClean="0">
                <a:solidFill>
                  <a:schemeClr val="tx2"/>
                </a:solidFill>
              </a:rPr>
              <a:t>IP Health Checks</a:t>
            </a:r>
            <a:endParaRPr lang="en-GB" sz="40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solidFill>
            <a:srgbClr val="1F598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</a:rPr>
              <a:t>Tools to Help 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Description: Description: Description: Description: Description: cid:image001.png@01CD2855.96BCA8D0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202"/>
          <a:stretch/>
        </p:blipFill>
        <p:spPr bwMode="auto">
          <a:xfrm>
            <a:off x="0" y="6120680"/>
            <a:ext cx="9144000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544398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© ClearViewIP Ltd 2012. All rights reserved.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248" y="6293703"/>
            <a:ext cx="2133600" cy="365125"/>
          </a:xfrm>
        </p:spPr>
        <p:txBody>
          <a:bodyPr/>
          <a:lstStyle/>
          <a:p>
            <a:fld id="{DA3DED3D-1504-41A8-AC27-75097CEE6C02}" type="slidenum">
              <a:rPr lang="en-GB" smtClean="0">
                <a:solidFill>
                  <a:schemeClr val="bg1"/>
                </a:solidFill>
              </a:rPr>
              <a:pPr/>
              <a:t>9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6557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1215</Words>
  <Application>Microsoft Office PowerPoint</Application>
  <PresentationFormat>On-screen Show (4:3)</PresentationFormat>
  <Paragraphs>315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Colin Hunsley Director of Commercialisation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Clio Davies</dc:creator>
  <cp:lastModifiedBy>Colin Hunsley</cp:lastModifiedBy>
  <cp:revision>22</cp:revision>
  <dcterms:created xsi:type="dcterms:W3CDTF">2012-08-09T14:56:42Z</dcterms:created>
  <dcterms:modified xsi:type="dcterms:W3CDTF">2012-09-05T10:21:05Z</dcterms:modified>
</cp:coreProperties>
</file>