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262" r:id="rId4"/>
    <p:sldId id="263" r:id="rId5"/>
    <p:sldId id="264" r:id="rId6"/>
    <p:sldId id="265" r:id="rId7"/>
    <p:sldId id="266" r:id="rId8"/>
    <p:sldId id="267" r:id="rId9"/>
    <p:sldId id="259" r:id="rId10"/>
    <p:sldId id="268" r:id="rId11"/>
    <p:sldId id="269" r:id="rId12"/>
    <p:sldId id="260" r:id="rId13"/>
    <p:sldId id="261" r:id="rId14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67" autoAdjust="0"/>
    <p:restoredTop sz="86377" autoAdjust="0"/>
  </p:normalViewPr>
  <p:slideViewPr>
    <p:cSldViewPr>
      <p:cViewPr varScale="1">
        <p:scale>
          <a:sx n="78" d="100"/>
          <a:sy n="78" d="100"/>
        </p:scale>
        <p:origin x="-8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66D90B-A53B-4397-9454-3BC8BE067C16}" type="datetimeFigureOut">
              <a:rPr lang="en-GB" smtClean="0"/>
              <a:t>09/04/2012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06267-2EC4-45D9-ADCF-A78BF4BCA56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C1489-3E5D-4AFD-8266-42457813AE8D}" type="datetimeFigureOut">
              <a:rPr lang="en-GB" smtClean="0"/>
              <a:pPr/>
              <a:t>09/04/2012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E12088-A45B-4143-95D8-5C09B2C8C37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8608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3AC4C2E-3224-4FA7-A164-900DE74844F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CFC8FCA-2AC5-4801-B38E-0ABDAC43E6D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5B39F52-099A-4EFC-8CE6-B5EE524FD75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687EBD-1E6E-42E8-92B0-105EDD2D76B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D1D69E6-777E-402B-91E3-8F058F8F9F9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814D250-3E61-4EBA-B8D0-218471F723A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6D5768-81D7-4357-AF37-C0AB03568A0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A3BFE56-C016-4B79-9275-97F876D26F3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CF77013-B88F-474A-B834-6C407FD66FA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7D6831-62EB-408F-99F4-E6A104BF651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fld id="{57AA5A4F-5FC7-4E62-BF6B-83873DAFFC0F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87624" y="4509120"/>
            <a:ext cx="4937125" cy="1333500"/>
          </a:xfrm>
          <a:ln/>
        </p:spPr>
        <p:txBody>
          <a:bodyPr/>
          <a:lstStyle/>
          <a:p>
            <a:pPr lvl="0"/>
            <a:r>
              <a:rPr lang="en-US" sz="2600" dirty="0" smtClean="0">
                <a:solidFill>
                  <a:schemeClr val="accent2"/>
                </a:solidFill>
                <a:ea typeface="ヒラギノ角ゴ Pro W3" pitchFamily="1" charset="-128"/>
              </a:rPr>
              <a:t>Using IP</a:t>
            </a:r>
            <a:r>
              <a:rPr lang="en-US" sz="2600" baseline="0" dirty="0" smtClean="0">
                <a:solidFill>
                  <a:schemeClr val="accent2"/>
                </a:solidFill>
                <a:ea typeface="ヒラギノ角ゴ Pro W3" pitchFamily="1" charset="-128"/>
              </a:rPr>
              <a:t> to Increase Entrepreneurial Competitiveness</a:t>
            </a:r>
            <a:endParaRPr lang="en-US" sz="2600" dirty="0" smtClean="0">
              <a:solidFill>
                <a:schemeClr val="accent2"/>
              </a:solidFill>
              <a:ea typeface="ヒラギノ角ゴ Pro W3" pitchFamily="1" charset="-128"/>
            </a:endParaRPr>
          </a:p>
          <a:p>
            <a:pPr lvl="0"/>
            <a:r>
              <a:rPr lang="en-US" sz="2600" dirty="0" smtClean="0">
                <a:solidFill>
                  <a:schemeClr val="accent2"/>
                </a:solidFill>
                <a:ea typeface="ヒラギノ角ゴ Pro W3" pitchFamily="1" charset="-128"/>
              </a:rPr>
              <a:t>Ron Marchant CB FRSA</a:t>
            </a:r>
            <a:endParaRPr lang="en-GB" dirty="0" smtClean="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900113" y="3933825"/>
            <a:ext cx="381000" cy="381000"/>
          </a:xfrm>
          <a:prstGeom prst="rect">
            <a:avLst/>
          </a:prstGeom>
          <a:solidFill>
            <a:srgbClr val="000080"/>
          </a:soli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1331913" y="5373688"/>
            <a:ext cx="69342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z="1800" dirty="0">
              <a:solidFill>
                <a:schemeClr val="accent2"/>
              </a:solidFill>
              <a:ea typeface="ヒラギノ角ゴ Pro W3" pitchFamily="1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772400" cy="1470025"/>
          </a:xfrm>
        </p:spPr>
        <p:txBody>
          <a:bodyPr/>
          <a:lstStyle/>
          <a:p>
            <a:r>
              <a:rPr lang="en-GB" dirty="0" smtClean="0"/>
              <a:t>Intellectual Property Rights Management, Riga, May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this means for Government - 1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Intellectual Property System is accessible and inexpensive</a:t>
            </a:r>
          </a:p>
          <a:p>
            <a:pPr lvl="2"/>
            <a:r>
              <a:rPr lang="en-US" dirty="0" smtClean="0"/>
              <a:t>Process</a:t>
            </a:r>
            <a:r>
              <a:rPr lang="en-US" baseline="0" dirty="0" smtClean="0"/>
              <a:t> for acquisition of rights</a:t>
            </a:r>
          </a:p>
          <a:p>
            <a:pPr lvl="2"/>
            <a:r>
              <a:rPr lang="en-US" baseline="0" dirty="0" smtClean="0"/>
              <a:t>Fee structures</a:t>
            </a:r>
          </a:p>
          <a:p>
            <a:pPr lvl="1"/>
            <a:r>
              <a:rPr lang="en-US" baseline="0" dirty="0" smtClean="0"/>
              <a:t>Modern IP structure</a:t>
            </a:r>
          </a:p>
          <a:p>
            <a:pPr lvl="2"/>
            <a:r>
              <a:rPr lang="en-US" baseline="0" dirty="0" smtClean="0"/>
              <a:t>National office and regional cooperation</a:t>
            </a:r>
          </a:p>
          <a:p>
            <a:pPr lvl="2"/>
            <a:r>
              <a:rPr lang="en-US" baseline="0" dirty="0" smtClean="0"/>
              <a:t>Harmonisation with international systems</a:t>
            </a:r>
          </a:p>
          <a:p>
            <a:pPr lvl="1"/>
            <a:r>
              <a:rPr lang="en-US" baseline="0" dirty="0" smtClean="0"/>
              <a:t>Government financial support for innovation</a:t>
            </a:r>
          </a:p>
          <a:p>
            <a:pPr lvl="2"/>
            <a:r>
              <a:rPr lang="en-US" baseline="0" dirty="0" smtClean="0"/>
              <a:t>Loans</a:t>
            </a:r>
          </a:p>
          <a:p>
            <a:pPr lvl="2"/>
            <a:r>
              <a:rPr lang="en-US" baseline="0" dirty="0" smtClean="0"/>
              <a:t>Grants</a:t>
            </a:r>
          </a:p>
          <a:p>
            <a:pPr lvl="2"/>
            <a:r>
              <a:rPr lang="en-US" baseline="0" dirty="0" smtClean="0"/>
              <a:t>Tax allowances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this means for Government </a:t>
            </a:r>
            <a:r>
              <a:rPr lang="en-GB" baseline="0" dirty="0" smtClean="0"/>
              <a:t> - 2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Open legal structure</a:t>
            </a:r>
          </a:p>
          <a:p>
            <a:pPr lvl="1"/>
            <a:r>
              <a:rPr lang="en-GB" dirty="0" smtClean="0"/>
              <a:t>Enforcement</a:t>
            </a:r>
          </a:p>
          <a:p>
            <a:pPr lvl="2"/>
            <a:r>
              <a:rPr lang="en-GB" dirty="0" smtClean="0"/>
              <a:t>Criminal</a:t>
            </a:r>
          </a:p>
          <a:p>
            <a:pPr lvl="2"/>
            <a:r>
              <a:rPr lang="en-GB" dirty="0" smtClean="0"/>
              <a:t>Civil</a:t>
            </a:r>
          </a:p>
          <a:p>
            <a:pPr lvl="1"/>
            <a:r>
              <a:rPr lang="en-GB" dirty="0" smtClean="0"/>
              <a:t>Dispute</a:t>
            </a:r>
            <a:r>
              <a:rPr lang="en-GB" baseline="0" dirty="0" smtClean="0"/>
              <a:t> resolution</a:t>
            </a:r>
          </a:p>
          <a:p>
            <a:pPr lvl="2"/>
            <a:r>
              <a:rPr lang="en-GB" dirty="0" smtClean="0"/>
              <a:t>Court</a:t>
            </a:r>
          </a:p>
          <a:p>
            <a:pPr lvl="2"/>
            <a:r>
              <a:rPr lang="en-GB" dirty="0" smtClean="0"/>
              <a:t>Alternatives (mediation or arbitration)</a:t>
            </a:r>
          </a:p>
          <a:p>
            <a:r>
              <a:rPr lang="en-GB" dirty="0" smtClean="0"/>
              <a:t>Attractive investment climate</a:t>
            </a:r>
          </a:p>
          <a:p>
            <a:r>
              <a:rPr lang="en-GB" dirty="0" smtClean="0"/>
              <a:t>Support</a:t>
            </a:r>
            <a:r>
              <a:rPr lang="en-GB" baseline="0" dirty="0" smtClean="0"/>
              <a:t> for Businesses especially Small and Medium Enterprises</a:t>
            </a:r>
          </a:p>
          <a:p>
            <a:r>
              <a:rPr lang="en-GB" baseline="0" dirty="0" smtClean="0"/>
              <a:t>Support for university/business cooperation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>
                <a:solidFill>
                  <a:schemeClr val="accent2"/>
                </a:solidFill>
              </a:rPr>
              <a:t>What this means for the Business Sector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Active cooperation</a:t>
            </a:r>
            <a:r>
              <a:rPr lang="en-US" baseline="0" dirty="0" smtClean="0"/>
              <a:t> with Government to develop regulatory environment</a:t>
            </a:r>
          </a:p>
          <a:p>
            <a:r>
              <a:rPr lang="en-US" baseline="0" dirty="0" smtClean="0"/>
              <a:t>Willingness to invest in staff training/education</a:t>
            </a:r>
          </a:p>
          <a:p>
            <a:r>
              <a:rPr lang="en-US" baseline="0" dirty="0" smtClean="0"/>
              <a:t>Willingness to partner with universities</a:t>
            </a:r>
          </a:p>
          <a:p>
            <a:r>
              <a:rPr lang="en-US" baseline="0" dirty="0" smtClean="0"/>
              <a:t>Willingness to partner with other businesses</a:t>
            </a:r>
          </a:p>
          <a:p>
            <a:r>
              <a:rPr lang="en-US" baseline="0" dirty="0" smtClean="0"/>
              <a:t>Adopt innovative spirit </a:t>
            </a:r>
          </a:p>
          <a:p>
            <a:pPr lvl="1"/>
            <a:r>
              <a:rPr lang="en-US" dirty="0" smtClean="0"/>
              <a:t>Take risks!</a:t>
            </a:r>
          </a:p>
          <a:p>
            <a:pPr lvl="0"/>
            <a:r>
              <a:rPr lang="en-US" dirty="0" smtClean="0"/>
              <a:t>Develop a commercial finance and investment capability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>
                <a:solidFill>
                  <a:schemeClr val="accent2"/>
                </a:solidFill>
              </a:rPr>
              <a:t>Lessons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295400" lvl="2" indent="-381000"/>
            <a:r>
              <a:rPr lang="en-US" dirty="0" smtClean="0"/>
              <a:t>More than modernising IP laws</a:t>
            </a:r>
          </a:p>
          <a:p>
            <a:pPr marL="1295400" lvl="2" indent="-381000"/>
            <a:r>
              <a:rPr lang="en-US" dirty="0" smtClean="0"/>
              <a:t>More than applying for IP rights</a:t>
            </a:r>
          </a:p>
          <a:p>
            <a:pPr marL="1295400" lvl="2" indent="-381000"/>
            <a:r>
              <a:rPr lang="en-US" dirty="0" smtClean="0"/>
              <a:t>Not something Government can do alone</a:t>
            </a:r>
          </a:p>
          <a:p>
            <a:pPr marL="1295400" lvl="2" indent="-381000"/>
            <a:r>
              <a:rPr lang="en-US" dirty="0" smtClean="0"/>
              <a:t>It is about changing behaviours and cultures in Government and Business</a:t>
            </a:r>
          </a:p>
          <a:p>
            <a:pPr marL="1295400" lvl="2" indent="-381000"/>
            <a:r>
              <a:rPr lang="en-US" dirty="0" smtClean="0"/>
              <a:t>A strategic approach is required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Outline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988840"/>
            <a:ext cx="8229600" cy="3168129"/>
          </a:xfrm>
        </p:spPr>
        <p:txBody>
          <a:bodyPr/>
          <a:lstStyle/>
          <a:p>
            <a:pPr>
              <a:buFontTx/>
              <a:buChar char="-"/>
            </a:pPr>
            <a:r>
              <a:rPr lang="en-US" dirty="0" smtClean="0">
                <a:solidFill>
                  <a:schemeClr val="accent2"/>
                </a:solidFill>
              </a:rPr>
              <a:t>The Context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accent2"/>
                </a:solidFill>
              </a:rPr>
              <a:t>Creating Value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accent2"/>
                </a:solidFill>
              </a:rPr>
              <a:t>Realising</a:t>
            </a:r>
            <a:r>
              <a:rPr lang="en-US" baseline="0" dirty="0" smtClean="0">
                <a:solidFill>
                  <a:schemeClr val="accent2"/>
                </a:solidFill>
              </a:rPr>
              <a:t> Potential</a:t>
            </a:r>
          </a:p>
          <a:p>
            <a:pPr>
              <a:buFontTx/>
              <a:buChar char="-"/>
            </a:pPr>
            <a:r>
              <a:rPr lang="en-US" baseline="0" dirty="0" smtClean="0">
                <a:solidFill>
                  <a:schemeClr val="accent2"/>
                </a:solidFill>
              </a:rPr>
              <a:t>What this means for Government</a:t>
            </a:r>
          </a:p>
          <a:p>
            <a:pPr>
              <a:buFontTx/>
              <a:buChar char="-"/>
            </a:pPr>
            <a:r>
              <a:rPr lang="en-US" baseline="0" dirty="0" smtClean="0">
                <a:solidFill>
                  <a:schemeClr val="accent2"/>
                </a:solidFill>
              </a:rPr>
              <a:t>What this means for the Business Sector</a:t>
            </a:r>
          </a:p>
          <a:p>
            <a:pPr>
              <a:buFontTx/>
              <a:buChar char="-"/>
            </a:pPr>
            <a:r>
              <a:rPr lang="en-US" baseline="0" dirty="0" smtClean="0">
                <a:solidFill>
                  <a:schemeClr val="accent2"/>
                </a:solidFill>
              </a:rPr>
              <a:t>Lessons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Context - 1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Global factors</a:t>
            </a:r>
          </a:p>
          <a:p>
            <a:pPr lvl="1"/>
            <a:r>
              <a:rPr lang="en-GB" dirty="0" smtClean="0"/>
              <a:t>Traditional</a:t>
            </a:r>
          </a:p>
          <a:p>
            <a:pPr lvl="2"/>
            <a:r>
              <a:rPr lang="en-GB" dirty="0" smtClean="0"/>
              <a:t>Access to resources</a:t>
            </a:r>
          </a:p>
          <a:p>
            <a:pPr lvl="2"/>
            <a:r>
              <a:rPr lang="en-GB" dirty="0" smtClean="0"/>
              <a:t>Labour costs</a:t>
            </a:r>
          </a:p>
          <a:p>
            <a:pPr lvl="2"/>
            <a:r>
              <a:rPr lang="en-GB" dirty="0" smtClean="0"/>
              <a:t>Trade controls</a:t>
            </a:r>
          </a:p>
          <a:p>
            <a:pPr lvl="1"/>
            <a:r>
              <a:rPr lang="en-GB" dirty="0" smtClean="0"/>
              <a:t>Current</a:t>
            </a:r>
          </a:p>
          <a:p>
            <a:pPr lvl="2"/>
            <a:r>
              <a:rPr lang="en-GB" dirty="0" smtClean="0"/>
              <a:t>Investment</a:t>
            </a:r>
          </a:p>
          <a:p>
            <a:pPr lvl="2"/>
            <a:r>
              <a:rPr lang="en-GB" dirty="0" smtClean="0"/>
              <a:t>Education</a:t>
            </a:r>
          </a:p>
          <a:p>
            <a:pPr lvl="2"/>
            <a:r>
              <a:rPr lang="en-GB" dirty="0" smtClean="0"/>
              <a:t>Innovation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Context –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National</a:t>
            </a:r>
          </a:p>
          <a:p>
            <a:pPr lvl="1"/>
            <a:r>
              <a:rPr lang="en-GB" dirty="0" smtClean="0"/>
              <a:t>Educational resources</a:t>
            </a:r>
          </a:p>
          <a:p>
            <a:pPr lvl="1"/>
            <a:r>
              <a:rPr lang="en-GB" dirty="0" smtClean="0"/>
              <a:t>Business</a:t>
            </a:r>
            <a:r>
              <a:rPr lang="en-GB" baseline="0" dirty="0" smtClean="0"/>
              <a:t> environment</a:t>
            </a:r>
          </a:p>
          <a:p>
            <a:pPr lvl="1"/>
            <a:r>
              <a:rPr lang="en-GB" baseline="0" dirty="0" smtClean="0"/>
              <a:t>Financial structures</a:t>
            </a:r>
          </a:p>
          <a:p>
            <a:pPr lvl="1"/>
            <a:r>
              <a:rPr lang="en-GB" baseline="0" dirty="0" smtClean="0"/>
              <a:t>Infrastructure</a:t>
            </a:r>
          </a:p>
          <a:p>
            <a:pPr lvl="1"/>
            <a:r>
              <a:rPr lang="en-GB" baseline="0" dirty="0" smtClean="0"/>
              <a:t>Legal framework</a:t>
            </a:r>
          </a:p>
          <a:p>
            <a:pPr lvl="1"/>
            <a:r>
              <a:rPr lang="en-GB" dirty="0" smtClean="0"/>
              <a:t>Economic framework</a:t>
            </a:r>
          </a:p>
          <a:p>
            <a:pPr lvl="1"/>
            <a:r>
              <a:rPr lang="en-GB" dirty="0" smtClean="0"/>
              <a:t>Government structures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Creating Value - 1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baseline="0" dirty="0" smtClean="0"/>
              <a:t>Purpose</a:t>
            </a:r>
          </a:p>
          <a:p>
            <a:pPr lvl="2"/>
            <a:r>
              <a:rPr lang="en-GB" baseline="0" dirty="0" smtClean="0"/>
              <a:t>To gain and retain customers</a:t>
            </a:r>
          </a:p>
          <a:p>
            <a:pPr lvl="3"/>
            <a:r>
              <a:rPr lang="en-GB" baseline="0" dirty="0" smtClean="0"/>
              <a:t>The product or service of choice</a:t>
            </a:r>
          </a:p>
          <a:p>
            <a:pPr lvl="2"/>
            <a:r>
              <a:rPr lang="en-GB" baseline="0" dirty="0" smtClean="0"/>
              <a:t>To provide sustainable business growth</a:t>
            </a:r>
          </a:p>
          <a:p>
            <a:pPr lvl="3"/>
            <a:r>
              <a:rPr lang="en-GB" baseline="0" dirty="0" smtClean="0"/>
              <a:t>Skilled workforce</a:t>
            </a:r>
          </a:p>
          <a:p>
            <a:pPr lvl="2"/>
            <a:r>
              <a:rPr lang="en-GB" baseline="0" dirty="0" smtClean="0"/>
              <a:t>To improve national economy</a:t>
            </a:r>
          </a:p>
          <a:p>
            <a:pPr lvl="3"/>
            <a:r>
              <a:rPr lang="en-GB" baseline="0" dirty="0" smtClean="0"/>
              <a:t>Higher employment</a:t>
            </a:r>
          </a:p>
          <a:p>
            <a:pPr lvl="3"/>
            <a:r>
              <a:rPr lang="en-GB" baseline="0" dirty="0" smtClean="0"/>
              <a:t>Higher Government revenue</a:t>
            </a:r>
          </a:p>
          <a:p>
            <a:pPr lvl="3"/>
            <a:r>
              <a:rPr lang="en-GB" baseline="0" dirty="0" smtClean="0"/>
              <a:t>Improved life for citizens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Creating Value –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</a:t>
            </a:r>
          </a:p>
          <a:p>
            <a:pPr lvl="1"/>
            <a:r>
              <a:rPr lang="en-GB" dirty="0" smtClean="0"/>
              <a:t>Better products/services</a:t>
            </a:r>
          </a:p>
          <a:p>
            <a:pPr lvl="2"/>
            <a:r>
              <a:rPr lang="en-GB" dirty="0" smtClean="0"/>
              <a:t>Function</a:t>
            </a:r>
          </a:p>
          <a:p>
            <a:pPr lvl="2"/>
            <a:r>
              <a:rPr lang="en-GB" dirty="0" smtClean="0"/>
              <a:t>Design</a:t>
            </a:r>
          </a:p>
          <a:p>
            <a:pPr lvl="1"/>
            <a:r>
              <a:rPr lang="en-GB" dirty="0" smtClean="0"/>
              <a:t>Better customer base</a:t>
            </a:r>
          </a:p>
          <a:p>
            <a:pPr lvl="2"/>
            <a:r>
              <a:rPr lang="en-GB" dirty="0" smtClean="0"/>
              <a:t>Reputation</a:t>
            </a:r>
          </a:p>
          <a:p>
            <a:pPr lvl="2"/>
            <a:r>
              <a:rPr lang="en-GB" dirty="0" smtClean="0"/>
              <a:t>Loyalty</a:t>
            </a:r>
          </a:p>
          <a:p>
            <a:pPr lvl="1"/>
            <a:r>
              <a:rPr lang="en-GB" dirty="0" smtClean="0"/>
              <a:t>Better business method</a:t>
            </a:r>
          </a:p>
          <a:p>
            <a:pPr lvl="1"/>
            <a:r>
              <a:rPr lang="en-GB" dirty="0" smtClean="0"/>
              <a:t>Better knowledge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Creating Value –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Which means</a:t>
            </a:r>
          </a:p>
          <a:p>
            <a:pPr lvl="2"/>
            <a:r>
              <a:rPr lang="en-GB" dirty="0" smtClean="0"/>
              <a:t>Quality</a:t>
            </a:r>
          </a:p>
          <a:p>
            <a:pPr lvl="2"/>
            <a:r>
              <a:rPr lang="en-GB" dirty="0" smtClean="0"/>
              <a:t>Innovation</a:t>
            </a:r>
          </a:p>
          <a:p>
            <a:pPr lvl="2"/>
            <a:r>
              <a:rPr lang="en-GB" dirty="0" smtClean="0"/>
              <a:t>Support</a:t>
            </a:r>
          </a:p>
          <a:p>
            <a:pPr lvl="2"/>
            <a:endParaRPr lang="en-GB" dirty="0" smtClean="0"/>
          </a:p>
          <a:p>
            <a:pPr lvl="1"/>
            <a:r>
              <a:rPr lang="en-GB" dirty="0" smtClean="0"/>
              <a:t>Intellectual Property essential for turning these into competitive advantage, that is –</a:t>
            </a:r>
          </a:p>
          <a:p>
            <a:pPr lvl="1"/>
            <a:endParaRPr lang="en-GB" dirty="0" smtClean="0"/>
          </a:p>
          <a:p>
            <a:pPr lvl="1"/>
            <a:r>
              <a:rPr lang="en-GB" sz="2800" b="1" dirty="0" smtClean="0"/>
              <a:t>REALISING POTENTIAL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Realising Potential - 1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84576"/>
          </a:xfrm>
        </p:spPr>
        <p:txBody>
          <a:bodyPr/>
          <a:lstStyle/>
          <a:p>
            <a:r>
              <a:rPr lang="en-GB" dirty="0" smtClean="0"/>
              <a:t>Formal Intellectual Property</a:t>
            </a:r>
          </a:p>
          <a:p>
            <a:pPr lvl="1"/>
            <a:r>
              <a:rPr lang="en-GB" dirty="0" smtClean="0"/>
              <a:t>Protect and exploit technical innovation by Patents (or</a:t>
            </a:r>
            <a:r>
              <a:rPr lang="en-GB" baseline="0" dirty="0" smtClean="0"/>
              <a:t> Utility models if available) nationally, regionally, internationally</a:t>
            </a:r>
            <a:endParaRPr lang="en-GB" dirty="0" smtClean="0"/>
          </a:p>
          <a:p>
            <a:pPr lvl="1"/>
            <a:r>
              <a:rPr lang="en-GB" dirty="0" smtClean="0"/>
              <a:t>Protect and exploit “eye appeal” by Registered or Unregistered Design</a:t>
            </a:r>
          </a:p>
          <a:p>
            <a:pPr lvl="1"/>
            <a:r>
              <a:rPr lang="en-GB" dirty="0" smtClean="0"/>
              <a:t>Protect and exploit identity and reputation by Trade Marks, perhaps leading to Branding</a:t>
            </a:r>
          </a:p>
          <a:p>
            <a:pPr lvl="1"/>
            <a:r>
              <a:rPr lang="en-GB" dirty="0" smtClean="0"/>
              <a:t> Protect and exploit agricultural and cultural goods by Geographic Indications, turning commodities into Brands</a:t>
            </a:r>
          </a:p>
          <a:p>
            <a:pPr lvl="1"/>
            <a:r>
              <a:rPr lang="en-GB" dirty="0" smtClean="0"/>
              <a:t>Protect manuals,</a:t>
            </a:r>
            <a:r>
              <a:rPr lang="en-GB" baseline="0" dirty="0" smtClean="0"/>
              <a:t> guides, music, film and art through Copyright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Realising Potential – 2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24000"/>
            <a:ext cx="8229600" cy="4352925"/>
          </a:xfrm>
        </p:spPr>
        <p:txBody>
          <a:bodyPr/>
          <a:lstStyle/>
          <a:p>
            <a:pPr lvl="0"/>
            <a:r>
              <a:rPr lang="en-US" dirty="0" smtClean="0"/>
              <a:t>Informal Intellectual Property</a:t>
            </a:r>
          </a:p>
          <a:p>
            <a:pPr lvl="1"/>
            <a:r>
              <a:rPr lang="en-US" dirty="0" smtClean="0"/>
              <a:t>Know how</a:t>
            </a:r>
          </a:p>
          <a:p>
            <a:pPr lvl="1"/>
            <a:r>
              <a:rPr lang="en-US" dirty="0" smtClean="0"/>
              <a:t>In-house skills</a:t>
            </a:r>
          </a:p>
          <a:p>
            <a:pPr lvl="1"/>
            <a:r>
              <a:rPr lang="en-US" dirty="0" smtClean="0"/>
              <a:t>Customer intelligence</a:t>
            </a:r>
          </a:p>
          <a:p>
            <a:pPr lvl="1"/>
            <a:r>
              <a:rPr lang="en-US" dirty="0" smtClean="0"/>
              <a:t>Customer service</a:t>
            </a:r>
          </a:p>
          <a:p>
            <a:pPr lvl="0"/>
            <a:r>
              <a:rPr lang="en-US" dirty="0" smtClean="0"/>
              <a:t>Exploitation</a:t>
            </a:r>
          </a:p>
          <a:p>
            <a:pPr lvl="1"/>
            <a:r>
              <a:rPr lang="en-US" dirty="0" smtClean="0"/>
              <a:t>In house</a:t>
            </a:r>
          </a:p>
          <a:p>
            <a:pPr lvl="1"/>
            <a:r>
              <a:rPr lang="en-US" dirty="0" smtClean="0"/>
              <a:t>Partnering</a:t>
            </a:r>
          </a:p>
          <a:p>
            <a:pPr lvl="2"/>
            <a:r>
              <a:rPr lang="en-US" dirty="0" smtClean="0"/>
              <a:t>Licensing in</a:t>
            </a:r>
          </a:p>
          <a:p>
            <a:pPr lvl="2"/>
            <a:r>
              <a:rPr lang="en-US" dirty="0" smtClean="0"/>
              <a:t>Licensing 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english">
  <a:themeElements>
    <a:clrScheme name="template_englis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englis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plate_englis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1482</TotalTime>
  <Words>415</Words>
  <Application>Microsoft Office PowerPoint</Application>
  <PresentationFormat>On-screen Show (4:3)</PresentationFormat>
  <Paragraphs>112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template_english</vt:lpstr>
      <vt:lpstr>Intellectual Property Rights Management, Riga, May 2012</vt:lpstr>
      <vt:lpstr>Outline</vt:lpstr>
      <vt:lpstr>The Context - 1</vt:lpstr>
      <vt:lpstr>The Context – 2</vt:lpstr>
      <vt:lpstr>Creating Value - 1</vt:lpstr>
      <vt:lpstr>Creating Value – 2</vt:lpstr>
      <vt:lpstr>Creating Value – 3</vt:lpstr>
      <vt:lpstr>Realising Potential - 1</vt:lpstr>
      <vt:lpstr>Realising Potential – 2</vt:lpstr>
      <vt:lpstr>What this means for Government - 1</vt:lpstr>
      <vt:lpstr>What this means for Government  - 2</vt:lpstr>
      <vt:lpstr>What this means for the Business Sector</vt:lpstr>
      <vt:lpstr>Lessons</vt:lpstr>
    </vt:vector>
  </TitlesOfParts>
  <Company>WIPO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Ron</dc:creator>
  <cp:lastModifiedBy>Ron</cp:lastModifiedBy>
  <cp:revision>59</cp:revision>
  <dcterms:created xsi:type="dcterms:W3CDTF">2010-05-03T08:02:35Z</dcterms:created>
  <dcterms:modified xsi:type="dcterms:W3CDTF">2012-04-09T11:39:32Z</dcterms:modified>
</cp:coreProperties>
</file>