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380" autoAdjust="0"/>
  </p:normalViewPr>
  <p:slideViewPr>
    <p:cSldViewPr>
      <p:cViewPr varScale="1">
        <p:scale>
          <a:sx n="78" d="100"/>
          <a:sy n="78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AC4C2E-3224-4FA7-A164-900DE74844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C8FCA-2AC5-4801-B38E-0ABDAC43E6D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B39F52-099A-4EFC-8CE6-B5EE524FD7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687EBD-1E6E-42E8-92B0-105EDD2D76B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1D69E6-777E-402B-91E3-8F058F8F9F9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14D250-3E61-4EBA-B8D0-218471F723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6D5768-81D7-4357-AF37-C0AB03568A0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3BFE56-C016-4B79-9275-97F876D26F3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F77013-B88F-474A-B834-6C407FD66FA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7D6831-62EB-408F-99F4-E6A104BF651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57AA5A4F-5FC7-4E62-BF6B-83873DAFFC0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789363"/>
            <a:ext cx="4937125" cy="1333500"/>
          </a:xfrm>
          <a:ln/>
        </p:spPr>
        <p:txBody>
          <a:bodyPr/>
          <a:lstStyle/>
          <a:p>
            <a:r>
              <a:rPr lang="en-GB" sz="2600" noProof="0" dirty="0" smtClean="0">
                <a:solidFill>
                  <a:schemeClr val="accent2"/>
                </a:solidFill>
                <a:ea typeface="ヒラギノ角ゴ Pro W3" pitchFamily="1" charset="-128"/>
              </a:rPr>
              <a:t>A Strategic Approach to a National IP Policy</a:t>
            </a:r>
          </a:p>
          <a:p>
            <a:r>
              <a:rPr lang="en-GB" sz="2600" noProof="0" dirty="0" smtClean="0">
                <a:solidFill>
                  <a:schemeClr val="accent2"/>
                </a:solidFill>
                <a:ea typeface="ヒラギノ角ゴ Pro W3" pitchFamily="1" charset="-128"/>
              </a:rPr>
              <a:t>Ron Marchant CB FRSA</a:t>
            </a:r>
            <a:endParaRPr lang="en-GB" sz="2600" noProof="0" dirty="0" smtClean="0">
              <a:solidFill>
                <a:schemeClr val="accent2"/>
              </a:solidFill>
              <a:ea typeface="ヒラギノ角ゴ Pro W3" pitchFamily="1" charset="-128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00113" y="3933825"/>
            <a:ext cx="381000" cy="381000"/>
          </a:xfrm>
          <a:prstGeom prst="rect">
            <a:avLst/>
          </a:prstGeom>
          <a:solidFill>
            <a:srgbClr val="000080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331913" y="5373688"/>
            <a:ext cx="69342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ea typeface="ヒラギノ角ゴ Pro W3" pitchFamily="1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Intellectual Property Rights Management, Riga, 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2600" noProof="0" dirty="0" smtClean="0">
                <a:solidFill>
                  <a:schemeClr val="accent2"/>
                </a:solidFill>
                <a:ea typeface="ヒラギノ角ゴ Pro W3" pitchFamily="1" charset="-128"/>
              </a:rPr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600" noProof="0" smtClean="0">
                <a:solidFill>
                  <a:schemeClr val="accent2"/>
                </a:solidFill>
                <a:ea typeface="ヒラギノ角ゴ Pro W3" pitchFamily="1" charset="-128"/>
              </a:rPr>
              <a:t>Background</a:t>
            </a:r>
            <a:endParaRPr lang="en-GB" sz="2600" baseline="0" noProof="0" smtClean="0">
              <a:solidFill>
                <a:schemeClr val="accent2"/>
              </a:solidFill>
              <a:ea typeface="ヒラギノ角ゴ Pro W3" pitchFamily="1" charset="-128"/>
            </a:endParaRPr>
          </a:p>
          <a:p>
            <a:pPr lvl="0"/>
            <a:r>
              <a:rPr lang="en-GB" sz="2600" baseline="0" noProof="0" smtClean="0">
                <a:solidFill>
                  <a:schemeClr val="accent2"/>
                </a:solidFill>
                <a:ea typeface="ヒラギノ角ゴ Pro W3" pitchFamily="1" charset="-128"/>
              </a:rPr>
              <a:t>Objectives</a:t>
            </a:r>
          </a:p>
          <a:p>
            <a:pPr lvl="0"/>
            <a:r>
              <a:rPr lang="en-GB" sz="2600" baseline="0" noProof="0" smtClean="0">
                <a:solidFill>
                  <a:schemeClr val="accent2"/>
                </a:solidFill>
                <a:ea typeface="ヒラギノ角ゴ Pro W3" pitchFamily="1" charset="-128"/>
              </a:rPr>
              <a:t>Process</a:t>
            </a:r>
          </a:p>
          <a:p>
            <a:pPr lvl="0"/>
            <a:r>
              <a:rPr lang="en-GB" sz="2600" baseline="0" noProof="0" smtClean="0">
                <a:solidFill>
                  <a:schemeClr val="accent2"/>
                </a:solidFill>
                <a:ea typeface="ヒラギノ角ゴ Pro W3" pitchFamily="1" charset="-128"/>
              </a:rPr>
              <a:t>Evaluation and maintenance</a:t>
            </a:r>
          </a:p>
          <a:p>
            <a:pPr lvl="0"/>
            <a:r>
              <a:rPr lang="en-GB" sz="2600" baseline="0" noProof="0" smtClean="0">
                <a:solidFill>
                  <a:schemeClr val="accent2"/>
                </a:solidFill>
                <a:ea typeface="ヒラギノ角ゴ Pro W3" pitchFamily="1" charset="-128"/>
              </a:rPr>
              <a:t>Conclusion</a:t>
            </a:r>
            <a:endParaRPr lang="en-GB" sz="2600" baseline="0" noProof="0" dirty="0" smtClean="0">
              <a:solidFill>
                <a:schemeClr val="accent2"/>
              </a:solidFill>
              <a:ea typeface="ヒラギノ角ゴ Pro W3" pitchFamily="1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Impact of globalisation</a:t>
            </a:r>
          </a:p>
          <a:p>
            <a:r>
              <a:rPr lang="en-GB" dirty="0" smtClean="0"/>
              <a:t>Perceptions of the IP system</a:t>
            </a:r>
          </a:p>
          <a:p>
            <a:pPr lvl="1"/>
            <a:r>
              <a:rPr lang="en-GB" dirty="0" smtClean="0"/>
              <a:t>Who is it for?</a:t>
            </a:r>
          </a:p>
          <a:p>
            <a:pPr lvl="1"/>
            <a:r>
              <a:rPr lang="en-GB" dirty="0" smtClean="0"/>
              <a:t>Compliance or benefit?</a:t>
            </a:r>
          </a:p>
          <a:p>
            <a:pPr lvl="0"/>
            <a:r>
              <a:rPr lang="en-GB" dirty="0" smtClean="0"/>
              <a:t>Perceptions of technical assistance</a:t>
            </a:r>
          </a:p>
          <a:p>
            <a:pPr lvl="1"/>
            <a:r>
              <a:rPr lang="en-GB" dirty="0" smtClean="0"/>
              <a:t>Imposed uniformity</a:t>
            </a:r>
          </a:p>
          <a:p>
            <a:pPr lvl="1"/>
            <a:r>
              <a:rPr lang="en-GB" dirty="0" smtClean="0"/>
              <a:t>Isolates</a:t>
            </a:r>
            <a:r>
              <a:rPr lang="en-GB" baseline="0" dirty="0" smtClean="0"/>
              <a:t> IP from society</a:t>
            </a:r>
          </a:p>
          <a:p>
            <a:pPr lvl="0"/>
            <a:r>
              <a:rPr lang="en-GB" dirty="0" smtClean="0"/>
              <a:t>IP Strategies</a:t>
            </a:r>
          </a:p>
          <a:p>
            <a:pPr lvl="1"/>
            <a:r>
              <a:rPr lang="en-GB" dirty="0" smtClean="0"/>
              <a:t>Nationally generated</a:t>
            </a:r>
          </a:p>
          <a:p>
            <a:pPr lvl="1"/>
            <a:r>
              <a:rPr lang="en-GB" dirty="0" smtClean="0"/>
              <a:t>National interest</a:t>
            </a:r>
          </a:p>
          <a:p>
            <a:pPr lvl="1"/>
            <a:r>
              <a:rPr lang="en-GB" dirty="0" smtClean="0"/>
              <a:t>National control and decision making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/>
          <a:lstStyle/>
          <a:p>
            <a:r>
              <a:rPr lang="en-GB" dirty="0" smtClean="0"/>
              <a:t>Grow the national economy</a:t>
            </a:r>
          </a:p>
          <a:p>
            <a:r>
              <a:rPr lang="en-GB" dirty="0" smtClean="0"/>
              <a:t>Facilitate the creation of businesses</a:t>
            </a:r>
          </a:p>
          <a:p>
            <a:r>
              <a:rPr lang="en-GB" dirty="0" smtClean="0"/>
              <a:t>Facilitate technology transfer</a:t>
            </a:r>
          </a:p>
          <a:p>
            <a:r>
              <a:rPr lang="en-GB" dirty="0" smtClean="0"/>
              <a:t>Improve quality of life for all citizens</a:t>
            </a:r>
          </a:p>
          <a:p>
            <a:r>
              <a:rPr lang="en-GB" dirty="0" smtClean="0"/>
              <a:t>Improve national capabilities and skills</a:t>
            </a:r>
          </a:p>
          <a:p>
            <a:pPr lvl="1"/>
            <a:r>
              <a:rPr lang="en-GB" dirty="0" smtClean="0"/>
              <a:t>Technological</a:t>
            </a:r>
          </a:p>
          <a:p>
            <a:pPr lvl="1"/>
            <a:r>
              <a:rPr lang="en-GB" dirty="0" smtClean="0"/>
              <a:t>Creative</a:t>
            </a:r>
          </a:p>
          <a:p>
            <a:pPr lvl="1"/>
            <a:r>
              <a:rPr lang="en-GB" dirty="0" smtClean="0"/>
              <a:t>Legal including enforcement</a:t>
            </a:r>
          </a:p>
          <a:p>
            <a:pPr lvl="1"/>
            <a:r>
              <a:rPr lang="en-GB" dirty="0" smtClean="0"/>
              <a:t>Managerial/Financial</a:t>
            </a:r>
          </a:p>
          <a:p>
            <a:r>
              <a:rPr lang="en-GB" dirty="0" smtClean="0"/>
              <a:t>Bring IP system closer to economic and social objectives</a:t>
            </a:r>
          </a:p>
          <a:p>
            <a:pPr lvl="1"/>
            <a:r>
              <a:rPr lang="en-GB" dirty="0" smtClean="0"/>
              <a:t>Role and nature of IP Office</a:t>
            </a:r>
          </a:p>
          <a:p>
            <a:r>
              <a:rPr lang="en-GB" dirty="0" smtClean="0"/>
              <a:t>Increase</a:t>
            </a:r>
            <a:r>
              <a:rPr lang="en-GB" baseline="0" dirty="0" smtClean="0"/>
              <a:t> influence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/>
          <a:lstStyle/>
          <a:p>
            <a:r>
              <a:rPr lang="en-GB" sz="2000" dirty="0" smtClean="0"/>
              <a:t>Agree broad aim with government</a:t>
            </a:r>
          </a:p>
          <a:p>
            <a:pPr lvl="1"/>
            <a:r>
              <a:rPr lang="en-GB" sz="2000" dirty="0" smtClean="0"/>
              <a:t>Identify champion</a:t>
            </a:r>
          </a:p>
          <a:p>
            <a:pPr lvl="1"/>
            <a:r>
              <a:rPr lang="en-GB" sz="2000" dirty="0" smtClean="0"/>
              <a:t>Key stakeholders</a:t>
            </a:r>
          </a:p>
          <a:p>
            <a:pPr lvl="1"/>
            <a:r>
              <a:rPr lang="en-GB" sz="2000" dirty="0" smtClean="0"/>
              <a:t>Partners</a:t>
            </a:r>
          </a:p>
          <a:p>
            <a:r>
              <a:rPr lang="en-GB" sz="2000" dirty="0" smtClean="0"/>
              <a:t>Create team</a:t>
            </a:r>
          </a:p>
          <a:p>
            <a:r>
              <a:rPr lang="en-GB" sz="2000" dirty="0" smtClean="0"/>
              <a:t>Determine project methodology</a:t>
            </a:r>
          </a:p>
          <a:p>
            <a:pPr lvl="1"/>
            <a:r>
              <a:rPr lang="en-GB" sz="2000" dirty="0" smtClean="0"/>
              <a:t>Inclusive and accountable</a:t>
            </a:r>
          </a:p>
          <a:p>
            <a:r>
              <a:rPr lang="en-GB" sz="2000" dirty="0" smtClean="0"/>
              <a:t>Establish baselines</a:t>
            </a:r>
          </a:p>
          <a:p>
            <a:pPr lvl="1"/>
            <a:r>
              <a:rPr lang="en-GB" sz="2000" dirty="0" smtClean="0"/>
              <a:t>Identify problems/issues</a:t>
            </a:r>
          </a:p>
          <a:p>
            <a:pPr lvl="1"/>
            <a:r>
              <a:rPr lang="en-GB" sz="2000" dirty="0" smtClean="0"/>
              <a:t>Agree priorities</a:t>
            </a:r>
          </a:p>
          <a:p>
            <a:pPr lvl="0"/>
            <a:r>
              <a:rPr lang="en-GB" sz="2000" dirty="0" smtClean="0"/>
              <a:t>Draft</a:t>
            </a:r>
            <a:r>
              <a:rPr lang="en-GB" sz="2000" baseline="0" dirty="0" smtClean="0"/>
              <a:t> Strategy document and action plan</a:t>
            </a:r>
          </a:p>
          <a:p>
            <a:pPr lvl="1"/>
            <a:r>
              <a:rPr lang="en-GB" sz="2000" baseline="0" dirty="0" smtClean="0"/>
              <a:t>What (deliverables)? Who? How? When?</a:t>
            </a:r>
          </a:p>
          <a:p>
            <a:pPr lvl="0"/>
            <a:r>
              <a:rPr lang="en-GB" sz="2000" baseline="0" dirty="0" smtClean="0"/>
              <a:t>Consult before finalising</a:t>
            </a:r>
          </a:p>
          <a:p>
            <a:pPr lvl="0"/>
            <a:r>
              <a:rPr lang="en-GB" sz="2000" baseline="0" dirty="0" smtClean="0"/>
              <a:t>Implement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and Maintenance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During process</a:t>
            </a:r>
          </a:p>
          <a:p>
            <a:pPr lvl="1"/>
            <a:r>
              <a:rPr lang="en-GB" dirty="0" smtClean="0"/>
              <a:t>Project board</a:t>
            </a:r>
          </a:p>
          <a:p>
            <a:pPr lvl="1"/>
            <a:r>
              <a:rPr lang="en-GB" dirty="0" smtClean="0"/>
              <a:t>Progress reports</a:t>
            </a:r>
          </a:p>
          <a:p>
            <a:pPr lvl="1"/>
            <a:r>
              <a:rPr lang="en-GB" dirty="0" smtClean="0"/>
              <a:t>Change control</a:t>
            </a:r>
          </a:p>
          <a:p>
            <a:pPr lvl="0"/>
            <a:r>
              <a:rPr lang="en-GB" dirty="0" smtClean="0"/>
              <a:t>After implementation</a:t>
            </a:r>
          </a:p>
          <a:p>
            <a:pPr lvl="1"/>
            <a:r>
              <a:rPr lang="en-GB" dirty="0" smtClean="0"/>
              <a:t>Did it deliver? If</a:t>
            </a:r>
            <a:r>
              <a:rPr lang="en-GB" baseline="0" dirty="0" smtClean="0"/>
              <a:t> not, why not?</a:t>
            </a:r>
          </a:p>
          <a:p>
            <a:pPr lvl="1"/>
            <a:r>
              <a:rPr lang="en-GB" baseline="0" dirty="0" smtClean="0"/>
              <a:t>What lessons have been learned</a:t>
            </a:r>
          </a:p>
          <a:p>
            <a:pPr lvl="1"/>
            <a:r>
              <a:rPr lang="en-GB" baseline="0" dirty="0" smtClean="0"/>
              <a:t>Keeping it up to date</a:t>
            </a:r>
          </a:p>
          <a:p>
            <a:pPr lvl="2"/>
            <a:r>
              <a:rPr lang="en-GB" dirty="0" smtClean="0"/>
              <a:t>IPO and policy</a:t>
            </a:r>
          </a:p>
          <a:p>
            <a:pPr lvl="2"/>
            <a:r>
              <a:rPr lang="en-GB" dirty="0" smtClean="0"/>
              <a:t>IPO and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Strategic approach</a:t>
            </a:r>
          </a:p>
          <a:p>
            <a:pPr lvl="2"/>
            <a:r>
              <a:rPr lang="en-GB" dirty="0" smtClean="0"/>
              <a:t>All stakeholders</a:t>
            </a:r>
          </a:p>
          <a:p>
            <a:pPr lvl="2"/>
            <a:r>
              <a:rPr lang="en-GB" dirty="0" smtClean="0"/>
              <a:t>Coherent</a:t>
            </a:r>
          </a:p>
          <a:p>
            <a:pPr lvl="2"/>
            <a:r>
              <a:rPr lang="en-GB" dirty="0" smtClean="0"/>
              <a:t>Maximises benefits</a:t>
            </a:r>
          </a:p>
          <a:p>
            <a:pPr lvl="1"/>
            <a:r>
              <a:rPr lang="en-GB" dirty="0" smtClean="0"/>
              <a:t>A process not an event</a:t>
            </a:r>
          </a:p>
          <a:p>
            <a:pPr lvl="1"/>
            <a:r>
              <a:rPr lang="en-GB" dirty="0" smtClean="0"/>
              <a:t>Stay committed</a:t>
            </a:r>
          </a:p>
          <a:p>
            <a:pPr lvl="2"/>
            <a:r>
              <a:rPr lang="en-GB" dirty="0" smtClean="0"/>
              <a:t>Things get worse before they get </a:t>
            </a:r>
            <a:r>
              <a:rPr lang="en-GB" dirty="0" smtClean="0"/>
              <a:t>better</a:t>
            </a:r>
          </a:p>
          <a:p>
            <a:pPr lvl="2"/>
            <a:r>
              <a:rPr lang="en-GB" dirty="0" smtClean="0">
                <a:solidFill>
                  <a:schemeClr val="tx1"/>
                </a:solidFill>
              </a:rPr>
              <a:t>Stakeholder disputes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english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</TotalTime>
  <Words>224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template_english</vt:lpstr>
      <vt:lpstr>Intellectual Property Rights Management, Riga, May 2012</vt:lpstr>
      <vt:lpstr>Overview</vt:lpstr>
      <vt:lpstr>Background</vt:lpstr>
      <vt:lpstr>Objectives</vt:lpstr>
      <vt:lpstr>Process</vt:lpstr>
      <vt:lpstr>Evaluation and Maintenance</vt:lpstr>
      <vt:lpstr>Conclusion</vt:lpstr>
    </vt:vector>
  </TitlesOfParts>
  <Company>WIPO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</dc:creator>
  <cp:lastModifiedBy>Ron</cp:lastModifiedBy>
  <cp:revision>52</cp:revision>
  <dcterms:created xsi:type="dcterms:W3CDTF">2010-05-03T08:02:35Z</dcterms:created>
  <dcterms:modified xsi:type="dcterms:W3CDTF">2012-04-09T11:45:11Z</dcterms:modified>
</cp:coreProperties>
</file>