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68" r:id="rId2"/>
    <p:sldId id="509" r:id="rId3"/>
    <p:sldId id="467" r:id="rId4"/>
    <p:sldId id="466" r:id="rId5"/>
    <p:sldId id="469" r:id="rId6"/>
    <p:sldId id="471" r:id="rId7"/>
    <p:sldId id="475" r:id="rId8"/>
    <p:sldId id="472" r:id="rId9"/>
    <p:sldId id="476" r:id="rId10"/>
    <p:sldId id="473" r:id="rId11"/>
    <p:sldId id="470" r:id="rId12"/>
    <p:sldId id="477" r:id="rId13"/>
    <p:sldId id="478" r:id="rId14"/>
    <p:sldId id="510" r:id="rId15"/>
    <p:sldId id="512" r:id="rId16"/>
    <p:sldId id="511" r:id="rId17"/>
    <p:sldId id="479" r:id="rId18"/>
    <p:sldId id="480" r:id="rId19"/>
    <p:sldId id="481" r:id="rId20"/>
    <p:sldId id="482" r:id="rId21"/>
    <p:sldId id="505" r:id="rId22"/>
    <p:sldId id="483" r:id="rId23"/>
  </p:sldIdLst>
  <p:sldSz cx="9902825" cy="6858000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00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208" y="-112"/>
      </p:cViewPr>
      <p:guideLst>
        <p:guide orient="horz" pos="845"/>
        <p:guide pos="7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470" tIns="50235" rIns="100470" bIns="50235" numCol="1" anchor="t" anchorCtr="0" compatLnSpc="1">
            <a:prstTxWarp prst="textNoShape">
              <a:avLst/>
            </a:prstTxWarp>
          </a:bodyPr>
          <a:lstStyle>
            <a:lvl1pPr defTabSz="1004888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470" tIns="50235" rIns="100470" bIns="50235" numCol="1" anchor="t" anchorCtr="0" compatLnSpc="1">
            <a:prstTxWarp prst="textNoShape">
              <a:avLst/>
            </a:prstTxWarp>
          </a:bodyPr>
          <a:lstStyle>
            <a:lvl1pPr algn="r" defTabSz="1004888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470" tIns="50235" rIns="100470" bIns="50235" numCol="1" anchor="b" anchorCtr="0" compatLnSpc="1">
            <a:prstTxWarp prst="textNoShape">
              <a:avLst/>
            </a:prstTxWarp>
          </a:bodyPr>
          <a:lstStyle>
            <a:lvl1pPr defTabSz="1004888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470" tIns="50235" rIns="100470" bIns="50235" numCol="1" anchor="b" anchorCtr="0" compatLnSpc="1">
            <a:prstTxWarp prst="textNoShape">
              <a:avLst/>
            </a:prstTxWarp>
          </a:bodyPr>
          <a:lstStyle>
            <a:lvl1pPr algn="r" defTabSz="1004888">
              <a:defRPr sz="1300" smtClean="0">
                <a:cs typeface="+mn-cs"/>
              </a:defRPr>
            </a:lvl1pPr>
          </a:lstStyle>
          <a:p>
            <a:pPr>
              <a:defRPr/>
            </a:pPr>
            <a:fld id="{922A5FA6-A01A-9F42-8905-815F07C8A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92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470" tIns="50235" rIns="100470" bIns="50235" numCol="1" anchor="t" anchorCtr="0" compatLnSpc="1">
            <a:prstTxWarp prst="textNoShape">
              <a:avLst/>
            </a:prstTxWarp>
          </a:bodyPr>
          <a:lstStyle>
            <a:lvl1pPr defTabSz="1004888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470" tIns="50235" rIns="100470" bIns="50235" numCol="1" anchor="t" anchorCtr="0" compatLnSpc="1">
            <a:prstTxWarp prst="textNoShape">
              <a:avLst/>
            </a:prstTxWarp>
          </a:bodyPr>
          <a:lstStyle>
            <a:lvl1pPr algn="r" defTabSz="1004888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8350"/>
            <a:ext cx="55403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59338"/>
            <a:ext cx="52101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470" tIns="50235" rIns="100470" bIns="502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470" tIns="50235" rIns="100470" bIns="50235" numCol="1" anchor="b" anchorCtr="0" compatLnSpc="1">
            <a:prstTxWarp prst="textNoShape">
              <a:avLst/>
            </a:prstTxWarp>
          </a:bodyPr>
          <a:lstStyle>
            <a:lvl1pPr defTabSz="1004888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470" tIns="50235" rIns="100470" bIns="50235" numCol="1" anchor="b" anchorCtr="0" compatLnSpc="1">
            <a:prstTxWarp prst="textNoShape">
              <a:avLst/>
            </a:prstTxWarp>
          </a:bodyPr>
          <a:lstStyle>
            <a:lvl1pPr algn="r" defTabSz="1004888">
              <a:defRPr sz="1300" smtClean="0">
                <a:cs typeface="+mn-cs"/>
              </a:defRPr>
            </a:lvl1pPr>
          </a:lstStyle>
          <a:p>
            <a:pPr>
              <a:defRPr/>
            </a:pPr>
            <a:fld id="{FB19E709-BE37-8A4C-8F63-A2EC7041E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0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69993" indent="-296151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84605" indent="-236921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58447" indent="-236921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132289" indent="-236921" eaLnBrk="0" hangingPunct="0"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606131" indent="-236921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079974" indent="-236921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553816" indent="-236921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027658" indent="-236921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2A004C6-9E80-874B-B3D9-C1E6966C0F9D}" type="slidenum">
              <a:rPr lang="pt-BR" sz="1200">
                <a:latin typeface="Times New Roman" charset="0"/>
              </a:rPr>
              <a:pPr eaLnBrk="1" hangingPunct="1"/>
              <a:t>15</a:t>
            </a:fld>
            <a:endParaRPr lang="pt-BR" sz="1200">
              <a:latin typeface="Times New Roman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1627" y="722319"/>
            <a:ext cx="8379578" cy="28797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1627" y="3933831"/>
            <a:ext cx="8379578" cy="1800225"/>
          </a:xfrm>
        </p:spPr>
        <p:txBody>
          <a:bodyPr/>
          <a:lstStyle>
            <a:lvl1pPr marL="274638" indent="-274638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7468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WIPO</a:t>
            </a:r>
          </a:p>
          <a:p>
            <a:pPr>
              <a:defRPr/>
            </a:pPr>
            <a:r>
              <a:rPr lang="en-US"/>
              <a:t>Theme 2-</a:t>
            </a:r>
            <a:fld id="{D9E39818-66F6-0541-8CB4-D20F9E75AFD8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r>
              <a:rPr lang="en-US"/>
              <a:t>30 Oct. 09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82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8258" y="833444"/>
            <a:ext cx="2094035" cy="4827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712" y="833444"/>
            <a:ext cx="6120496" cy="4827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WIPO</a:t>
            </a:r>
          </a:p>
          <a:p>
            <a:pPr>
              <a:defRPr/>
            </a:pPr>
            <a:r>
              <a:rPr lang="en-US"/>
              <a:t>Theme 2-</a:t>
            </a:r>
            <a:fld id="{4CE62927-FAAA-B34D-B7DA-A2BDBA0B2998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r>
              <a:rPr lang="en-US"/>
              <a:t>30 Oct. 09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687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WIPO</a:t>
            </a:r>
          </a:p>
          <a:p>
            <a:pPr>
              <a:defRPr/>
            </a:pPr>
            <a:r>
              <a:rPr lang="en-US"/>
              <a:t>Theme 2-</a:t>
            </a:r>
            <a:fld id="{C7F5BAB4-F932-ED4A-9612-02AB17630697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r>
              <a:rPr lang="en-US"/>
              <a:t>30 Oct. 09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1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257" y="4406906"/>
            <a:ext cx="841740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257" y="2906713"/>
            <a:ext cx="841740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WIPO</a:t>
            </a:r>
          </a:p>
          <a:p>
            <a:pPr>
              <a:defRPr/>
            </a:pPr>
            <a:r>
              <a:rPr lang="en-US"/>
              <a:t>Theme 2-</a:t>
            </a:r>
            <a:fld id="{160A9073-C6A3-7A40-BA84-6AA0BC45329F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r>
              <a:rPr lang="en-US"/>
              <a:t>30 Oct. 09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50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713" y="1557339"/>
            <a:ext cx="4107266" cy="4103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5028" y="1557339"/>
            <a:ext cx="4107265" cy="4103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WIPO</a:t>
            </a:r>
          </a:p>
          <a:p>
            <a:pPr>
              <a:defRPr/>
            </a:pPr>
            <a:r>
              <a:rPr lang="en-US"/>
              <a:t>Theme 2-</a:t>
            </a:r>
            <a:fld id="{0B92D354-4F3C-2C42-81E1-7795F4FE5580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r>
              <a:rPr lang="en-US"/>
              <a:t>30 Oct. 09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299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42" y="274638"/>
            <a:ext cx="89125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141" y="1535113"/>
            <a:ext cx="43754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141" y="2174875"/>
            <a:ext cx="43754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498" y="1535113"/>
            <a:ext cx="437718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498" y="2174875"/>
            <a:ext cx="437718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WIPO</a:t>
            </a:r>
          </a:p>
          <a:p>
            <a:pPr>
              <a:defRPr/>
            </a:pPr>
            <a:r>
              <a:rPr lang="en-US"/>
              <a:t>Theme 2-</a:t>
            </a:r>
            <a:fld id="{FA18F4B2-34D4-2340-AFEC-D2F5AB4B81F3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r>
              <a:rPr lang="en-US"/>
              <a:t>30 Oct. 09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46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WIPO</a:t>
            </a:r>
          </a:p>
          <a:p>
            <a:pPr>
              <a:defRPr/>
            </a:pPr>
            <a:r>
              <a:rPr lang="en-US"/>
              <a:t>Theme 2-</a:t>
            </a:r>
            <a:fld id="{2206D5AD-5591-2C4A-B3CB-8DD3689BC253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r>
              <a:rPr lang="en-US"/>
              <a:t>30 Oct. 09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415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WIPO</a:t>
            </a:r>
          </a:p>
          <a:p>
            <a:pPr>
              <a:defRPr/>
            </a:pPr>
            <a:r>
              <a:rPr lang="en-US"/>
              <a:t>Theme 2-</a:t>
            </a:r>
            <a:fld id="{08004F30-B1E9-1841-99B2-679C513137A7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r>
              <a:rPr lang="en-US"/>
              <a:t>30 Oct. 09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525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41" y="273050"/>
            <a:ext cx="32579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730" y="273056"/>
            <a:ext cx="553595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141" y="1435103"/>
            <a:ext cx="32579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WIPO</a:t>
            </a:r>
          </a:p>
          <a:p>
            <a:pPr>
              <a:defRPr/>
            </a:pPr>
            <a:r>
              <a:rPr lang="en-US"/>
              <a:t>Theme 2-</a:t>
            </a:r>
            <a:fld id="{5BF6FB0E-CAAD-B142-B8D9-8B8754267776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r>
              <a:rPr lang="en-US"/>
              <a:t>30 Oct. 09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42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023" y="4800600"/>
            <a:ext cx="59416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023" y="612775"/>
            <a:ext cx="59416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023" y="5367338"/>
            <a:ext cx="59416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WIPO</a:t>
            </a:r>
          </a:p>
          <a:p>
            <a:pPr>
              <a:defRPr/>
            </a:pPr>
            <a:r>
              <a:rPr lang="en-US"/>
              <a:t>Theme 2-</a:t>
            </a:r>
            <a:fld id="{08ADB910-DFD0-9248-BBA9-112995E6EB4E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r>
              <a:rPr lang="en-US"/>
              <a:t>30 Oct. 09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image" Target="../media/image3.jpeg"/><Relationship Id="rId15" Type="http://schemas.openxmlformats.org/officeDocument/2006/relationships/oleObject" Target="../embeddings/oleObject1.bin"/><Relationship Id="rId16" Type="http://schemas.openxmlformats.org/officeDocument/2006/relationships/image" Target="../media/image1.wmf"/><Relationship Id="rId17" Type="http://schemas.openxmlformats.org/officeDocument/2006/relationships/oleObject" Target="../embeddings/oleObject2.bin"/><Relationship Id="rId18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712" y="692696"/>
            <a:ext cx="837957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712" y="1557339"/>
            <a:ext cx="8379578" cy="453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" y="6237288"/>
            <a:ext cx="124816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100" smtClean="0">
                <a:solidFill>
                  <a:srgbClr val="0000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WIPO</a:t>
            </a:r>
          </a:p>
          <a:p>
            <a:pPr>
              <a:defRPr/>
            </a:pPr>
            <a:r>
              <a:rPr lang="en-US" dirty="0"/>
              <a:t>Theme </a:t>
            </a:r>
            <a:r>
              <a:rPr lang="en-US" dirty="0" smtClean="0"/>
              <a:t>X-</a:t>
            </a:r>
            <a:fld id="{58FFA346-132B-934F-91AD-D8544719749B}" type="slidenum">
              <a:rPr lang="en-US"/>
              <a:pPr>
                <a:defRPr/>
              </a:pPr>
              <a:t>‹#›</a:t>
            </a:fld>
            <a:endParaRPr lang="en-US" dirty="0"/>
          </a:p>
          <a:p>
            <a:pPr>
              <a:defRPr/>
            </a:pPr>
            <a:r>
              <a:rPr lang="en-US" dirty="0" smtClean="0"/>
              <a:t>12 Apr. 12</a:t>
            </a:r>
            <a:endParaRPr lang="fr-FR" dirty="0"/>
          </a:p>
        </p:txBody>
      </p:sp>
      <p:sp>
        <p:nvSpPr>
          <p:cNvPr id="11" name="Rectangle 6"/>
          <p:cNvSpPr txBox="1">
            <a:spLocks noChangeArrowheads="1"/>
          </p:cNvSpPr>
          <p:nvPr userDrawn="1"/>
        </p:nvSpPr>
        <p:spPr bwMode="auto">
          <a:xfrm>
            <a:off x="7097026" y="6245225"/>
            <a:ext cx="231065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fld id="{D06B183B-75A1-7940-A9A0-1023FC94E752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12" name="Object 10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9047871"/>
              </p:ext>
            </p:extLst>
          </p:nvPr>
        </p:nvGraphicFramePr>
        <p:xfrm>
          <a:off x="126876" y="80392"/>
          <a:ext cx="642030" cy="68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CorelDRAW" r:id="rId15" imgW="980640" imgH="1132920" progId="CorelDRAW.Graphic.11">
                  <p:embed/>
                </p:oleObj>
              </mc:Choice>
              <mc:Fallback>
                <p:oleObj name="CorelDRAW" r:id="rId15" imgW="980640" imgH="113292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76" y="80392"/>
                        <a:ext cx="642030" cy="68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488931528"/>
              </p:ext>
            </p:extLst>
          </p:nvPr>
        </p:nvGraphicFramePr>
        <p:xfrm>
          <a:off x="8736304" y="188640"/>
          <a:ext cx="1111652" cy="40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CorelDRAW" r:id="rId17" imgW="1097280" imgH="437040" progId="CorelDRAW.Graphic.11">
                  <p:embed/>
                </p:oleObj>
              </mc:Choice>
              <mc:Fallback>
                <p:oleObj name="CorelDRAW" r:id="rId17" imgW="1097280" imgH="43704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6304" y="188640"/>
                        <a:ext cx="1111652" cy="407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846956" y="116632"/>
            <a:ext cx="20805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Ss. Cyril and Methodius</a:t>
            </a:r>
          </a:p>
          <a:p>
            <a:pPr algn="ctr"/>
            <a:r>
              <a:rPr lang="en-US" sz="1400" dirty="0" smtClean="0">
                <a:latin typeface="+mn-lt"/>
              </a:rPr>
              <a:t>University of</a:t>
            </a:r>
            <a:r>
              <a:rPr lang="en-US" sz="1400" baseline="0" dirty="0" smtClean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Skopje</a:t>
            </a:r>
            <a:endParaRPr lang="en-US" sz="1400" dirty="0">
              <a:latin typeface="+mn-lt"/>
            </a:endParaRPr>
          </a:p>
        </p:txBody>
      </p:sp>
      <p:sp>
        <p:nvSpPr>
          <p:cNvPr id="15" name="Rectangle 13"/>
          <p:cNvSpPr>
            <a:spLocks noChangeArrowheads="1"/>
          </p:cNvSpPr>
          <p:nvPr userDrawn="1"/>
        </p:nvSpPr>
        <p:spPr bwMode="auto">
          <a:xfrm>
            <a:off x="6823620" y="116632"/>
            <a:ext cx="19209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Faculty of Mechanical</a:t>
            </a:r>
          </a:p>
          <a:p>
            <a:pPr algn="ctr"/>
            <a:r>
              <a:rPr lang="en-US" sz="1400" dirty="0">
                <a:latin typeface="+mn-lt"/>
              </a:rPr>
              <a:t>Engineering</a:t>
            </a:r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495141" y="1412776"/>
            <a:ext cx="8912543" cy="0"/>
          </a:xfrm>
          <a:prstGeom prst="line">
            <a:avLst/>
          </a:prstGeom>
          <a:noFill/>
          <a:ln w="101600" cmpd="tri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har char="•"/>
        <a:defRPr sz="2000">
          <a:solidFill>
            <a:srgbClr val="000099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99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0932" y="1628800"/>
            <a:ext cx="8510273" cy="2304256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Intellectual Property at the Higher Education in </a:t>
            </a:r>
            <a:r>
              <a:rPr lang="en-US" dirty="0">
                <a:solidFill>
                  <a:srgbClr val="FF0000"/>
                </a:solidFill>
              </a:rPr>
              <a:t>Republic of </a:t>
            </a:r>
            <a:r>
              <a:rPr lang="en-US" dirty="0" smtClean="0">
                <a:solidFill>
                  <a:srgbClr val="FF0000"/>
                </a:solidFill>
              </a:rPr>
              <a:t>Macedonia</a:t>
            </a:r>
            <a:endParaRPr lang="en-US" dirty="0">
              <a:solidFill>
                <a:srgbClr val="FF0000"/>
              </a:solidFill>
              <a:latin typeface="Macedonian Helv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1627" y="3644999"/>
            <a:ext cx="8379578" cy="1800225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hu-HU" b="1" dirty="0">
                <a:latin typeface="Garamond" charset="0"/>
                <a:cs typeface="+mn-cs"/>
              </a:rPr>
              <a:t>Dr. </a:t>
            </a:r>
            <a:r>
              <a:rPr lang="en-US" b="1" dirty="0" err="1" smtClean="0">
                <a:latin typeface="Garamond" charset="0"/>
                <a:cs typeface="+mn-cs"/>
              </a:rPr>
              <a:t>Gligorche</a:t>
            </a:r>
            <a:r>
              <a:rPr lang="en-US" b="1" dirty="0" smtClean="0">
                <a:latin typeface="Garamond" charset="0"/>
                <a:cs typeface="+mn-cs"/>
              </a:rPr>
              <a:t> VRTANOSKI, Ph.D.</a:t>
            </a:r>
            <a:endParaRPr lang="hu-HU" b="1" dirty="0">
              <a:latin typeface="Garamond" charset="0"/>
              <a:cs typeface="+mn-cs"/>
            </a:endParaRPr>
          </a:p>
          <a:p>
            <a:pPr marL="0" indent="0" algn="ctr">
              <a:buFontTx/>
              <a:buNone/>
              <a:defRPr/>
            </a:pPr>
            <a:r>
              <a:rPr lang="en-US" b="1" dirty="0">
                <a:latin typeface="Garamond" charset="0"/>
                <a:cs typeface="+mn-cs"/>
              </a:rPr>
              <a:t>University </a:t>
            </a:r>
            <a:r>
              <a:rPr lang="hu-HU" b="1" dirty="0">
                <a:latin typeface="Garamond" charset="0"/>
                <a:cs typeface="+mn-cs"/>
              </a:rPr>
              <a:t>P</a:t>
            </a:r>
            <a:r>
              <a:rPr lang="en-US" b="1" dirty="0" err="1">
                <a:latin typeface="Garamond" charset="0"/>
                <a:cs typeface="+mn-cs"/>
              </a:rPr>
              <a:t>rofessor</a:t>
            </a:r>
            <a:r>
              <a:rPr lang="hu-HU" b="1" dirty="0">
                <a:latin typeface="Garamond" charset="0"/>
                <a:cs typeface="+mn-cs"/>
              </a:rPr>
              <a:t>, </a:t>
            </a:r>
            <a:r>
              <a:rPr lang="en-US" b="1" dirty="0">
                <a:latin typeface="Garamond" charset="0"/>
                <a:cs typeface="+mn-cs"/>
              </a:rPr>
              <a:t>WIPO IP Coordinator</a:t>
            </a:r>
          </a:p>
          <a:p>
            <a:pPr marL="0" indent="0" algn="ctr">
              <a:buFontTx/>
              <a:buNone/>
              <a:defRPr/>
            </a:pPr>
            <a:r>
              <a:rPr lang="en-US" b="1" dirty="0" smtClean="0">
                <a:latin typeface="Garamond" charset="0"/>
                <a:cs typeface="+mn-cs"/>
              </a:rPr>
              <a:t>Ss. </a:t>
            </a:r>
            <a:r>
              <a:rPr lang="en-US" b="1" dirty="0">
                <a:latin typeface="Garamond" charset="0"/>
                <a:cs typeface="+mn-cs"/>
              </a:rPr>
              <a:t>Cyril and </a:t>
            </a:r>
            <a:r>
              <a:rPr lang="en-US" b="1" dirty="0" smtClean="0">
                <a:latin typeface="Garamond" charset="0"/>
                <a:cs typeface="+mn-cs"/>
              </a:rPr>
              <a:t>Methodius University </a:t>
            </a:r>
            <a:r>
              <a:rPr lang="en-US" b="1" dirty="0">
                <a:latin typeface="Garamond" charset="0"/>
                <a:cs typeface="+mn-cs"/>
              </a:rPr>
              <a:t>of Skopje, </a:t>
            </a:r>
          </a:p>
          <a:p>
            <a:pPr marL="0" indent="0" algn="ctr">
              <a:buFontTx/>
              <a:buNone/>
              <a:defRPr/>
            </a:pPr>
            <a:r>
              <a:rPr lang="en-US" b="1" dirty="0">
                <a:latin typeface="Garamond" charset="0"/>
                <a:cs typeface="+mn-cs"/>
              </a:rPr>
              <a:t>Faculty of Mechanical </a:t>
            </a:r>
            <a:r>
              <a:rPr lang="en-US" b="1" dirty="0" smtClean="0">
                <a:latin typeface="Garamond" charset="0"/>
                <a:cs typeface="+mn-cs"/>
              </a:rPr>
              <a:t>Engineering</a:t>
            </a:r>
            <a:endParaRPr lang="hu-HU" b="1" dirty="0">
              <a:latin typeface="Garamond" charset="0"/>
              <a:cs typeface="+mn-cs"/>
            </a:endParaRPr>
          </a:p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268" y="0"/>
            <a:ext cx="2160240" cy="132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9084" y="5805264"/>
            <a:ext cx="5904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latin typeface="+mn-lt"/>
              </a:rPr>
              <a:t>Georgia, Tbilisi, April 11 and 12</a:t>
            </a:r>
            <a:r>
              <a:rPr lang="en-US" b="1" dirty="0">
                <a:solidFill>
                  <a:srgbClr val="000099"/>
                </a:solidFill>
                <a:latin typeface="+mn-lt"/>
              </a:rPr>
              <a:t>,</a:t>
            </a:r>
            <a:r>
              <a:rPr lang="en-US" b="1" dirty="0" smtClean="0">
                <a:solidFill>
                  <a:srgbClr val="000099"/>
                </a:solidFill>
                <a:latin typeface="+mn-lt"/>
              </a:rPr>
              <a:t> 2012 </a:t>
            </a:r>
            <a:endParaRPr lang="en-US" b="1" dirty="0">
              <a:solidFill>
                <a:srgbClr val="00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6104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6916" y="2204864"/>
            <a:ext cx="88569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b="1" dirty="0" smtClean="0">
                <a:solidFill>
                  <a:srgbClr val="000099"/>
                </a:solidFill>
                <a:latin typeface="+mn-lt"/>
              </a:rPr>
              <a:t>Faculty of Mechanical Engineering </a:t>
            </a:r>
            <a:r>
              <a:rPr lang="en-US" b="1" dirty="0">
                <a:solidFill>
                  <a:srgbClr val="000099"/>
                </a:solidFill>
                <a:latin typeface="+mn-lt"/>
              </a:rPr>
              <a:t>offers different study programs…</a:t>
            </a:r>
          </a:p>
          <a:p>
            <a:pPr>
              <a:buFontTx/>
              <a:buNone/>
            </a:pPr>
            <a:endParaRPr lang="en-US" b="1" dirty="0">
              <a:solidFill>
                <a:srgbClr val="000099"/>
              </a:solidFill>
              <a:latin typeface="+mn-lt"/>
            </a:endParaRPr>
          </a:p>
          <a:p>
            <a:pPr marL="800100" lvl="1" indent="-342900">
              <a:buFont typeface="Wingdings" charset="2"/>
              <a:buChar char="Ø"/>
            </a:pPr>
            <a:r>
              <a:rPr lang="en-US" dirty="0" smtClean="0">
                <a:solidFill>
                  <a:srgbClr val="000099"/>
                </a:solidFill>
                <a:latin typeface="+mn-lt"/>
              </a:rPr>
              <a:t>Academic 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study with 4 years duration</a:t>
            </a:r>
          </a:p>
          <a:p>
            <a:pPr lvl="1">
              <a:buFontTx/>
              <a:buNone/>
            </a:pPr>
            <a:r>
              <a:rPr lang="en-US" dirty="0">
                <a:solidFill>
                  <a:srgbClr val="000099"/>
                </a:solidFill>
                <a:latin typeface="+mn-lt"/>
              </a:rPr>
              <a:t>			</a:t>
            </a:r>
            <a:r>
              <a:rPr lang="en-US" dirty="0" smtClean="0">
                <a:solidFill>
                  <a:srgbClr val="000099"/>
                </a:solidFill>
                <a:latin typeface="+mn-lt"/>
              </a:rPr>
              <a:t>=&gt; 9 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bachelor</a:t>
            </a:r>
            <a:r>
              <a:rPr lang="ja-JP" altLang="en-US" dirty="0">
                <a:solidFill>
                  <a:srgbClr val="000099"/>
                </a:solidFill>
                <a:latin typeface="+mn-lt"/>
              </a:rPr>
              <a:t>’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s degree programs</a:t>
            </a:r>
          </a:p>
          <a:p>
            <a:pPr lvl="1">
              <a:buFontTx/>
              <a:buNone/>
            </a:pPr>
            <a:endParaRPr lang="en-US" dirty="0" smtClean="0">
              <a:solidFill>
                <a:srgbClr val="000099"/>
              </a:solidFill>
              <a:latin typeface="+mn-lt"/>
            </a:endParaRPr>
          </a:p>
          <a:p>
            <a:pPr marL="800100" lvl="1" indent="-342900">
              <a:buFont typeface="Wingdings" charset="2"/>
              <a:buChar char="Ø"/>
            </a:pPr>
            <a:r>
              <a:rPr lang="en-US" dirty="0" smtClean="0">
                <a:solidFill>
                  <a:srgbClr val="000099"/>
                </a:solidFill>
                <a:latin typeface="+mn-lt"/>
              </a:rPr>
              <a:t>Professional 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study with 3 years duration  </a:t>
            </a:r>
          </a:p>
          <a:p>
            <a:pPr lvl="1">
              <a:buFontTx/>
              <a:buNone/>
            </a:pPr>
            <a:r>
              <a:rPr lang="en-US" dirty="0">
                <a:solidFill>
                  <a:srgbClr val="000099"/>
                </a:solidFill>
                <a:latin typeface="+mn-lt"/>
              </a:rPr>
              <a:t>			=</a:t>
            </a:r>
            <a:r>
              <a:rPr lang="en-US" dirty="0" smtClean="0">
                <a:solidFill>
                  <a:srgbClr val="000099"/>
                </a:solidFill>
                <a:latin typeface="+mn-lt"/>
              </a:rPr>
              <a:t>&gt; 5 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bachelor</a:t>
            </a:r>
            <a:r>
              <a:rPr lang="ja-JP" altLang="en-US" dirty="0">
                <a:solidFill>
                  <a:srgbClr val="000099"/>
                </a:solidFill>
                <a:latin typeface="+mn-lt"/>
              </a:rPr>
              <a:t>’</a:t>
            </a:r>
            <a:r>
              <a:rPr lang="en-US" dirty="0">
                <a:solidFill>
                  <a:srgbClr val="000099"/>
                </a:solidFill>
                <a:latin typeface="+mn-lt"/>
              </a:rPr>
              <a:t>s degree programs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5141" y="764704"/>
            <a:ext cx="8912543" cy="63894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  <a:cs typeface="Macedonian Helv"/>
              </a:rPr>
              <a:t>Education at FME</a:t>
            </a:r>
            <a:endParaRPr lang="en-US" dirty="0">
              <a:solidFill>
                <a:srgbClr val="FF0000"/>
              </a:solidFill>
              <a:cs typeface="Macedonian Helv"/>
            </a:endParaRPr>
          </a:p>
        </p:txBody>
      </p:sp>
    </p:spTree>
    <p:extLst>
      <p:ext uri="{BB962C8B-B14F-4D97-AF65-F5344CB8AC3E}">
        <p14:creationId xmlns:p14="http://schemas.microsoft.com/office/powerpoint/2010/main" val="3113821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Important of IP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916" y="1557339"/>
            <a:ext cx="8928992" cy="4823989"/>
          </a:xfrm>
        </p:spPr>
        <p:txBody>
          <a:bodyPr/>
          <a:lstStyle/>
          <a:p>
            <a:r>
              <a:rPr lang="en-US" sz="2400" dirty="0" smtClean="0"/>
              <a:t>During the preparation of my doctoral dissertation (2000/03) I realized how important is the issue of protection </a:t>
            </a:r>
            <a:r>
              <a:rPr lang="en-US" sz="2400" dirty="0"/>
              <a:t>of </a:t>
            </a:r>
            <a:r>
              <a:rPr lang="en-US" sz="2400" dirty="0" smtClean="0"/>
              <a:t>scientific research.</a:t>
            </a:r>
          </a:p>
          <a:p>
            <a:r>
              <a:rPr lang="en-US" sz="2400" dirty="0" smtClean="0"/>
              <a:t>Result of protection of my scientific </a:t>
            </a:r>
            <a:r>
              <a:rPr lang="en-US" sz="2400" dirty="0" err="1" smtClean="0"/>
              <a:t>research&amp;development</a:t>
            </a:r>
            <a:r>
              <a:rPr lang="en-US" sz="2400" dirty="0" smtClean="0"/>
              <a:t> work, I am owner of </a:t>
            </a:r>
            <a:r>
              <a:rPr lang="en-US" sz="2400" dirty="0"/>
              <a:t>few patents (one of them granted with Golden Medal in </a:t>
            </a:r>
            <a:r>
              <a:rPr lang="en-US" sz="2400" dirty="0" smtClean="0"/>
              <a:t>Brussels, 2003).</a:t>
            </a:r>
            <a:endParaRPr lang="en-US" sz="2400" dirty="0"/>
          </a:p>
          <a:p>
            <a:pPr lvl="0"/>
            <a:r>
              <a:rPr lang="en-US" sz="2400" dirty="0" smtClean="0"/>
              <a:t>From that experience, develop teaching subject: </a:t>
            </a:r>
            <a:r>
              <a:rPr lang="en-US" sz="2400" b="1" dirty="0"/>
              <a:t>Management of New </a:t>
            </a:r>
            <a:r>
              <a:rPr lang="en-US" sz="2400" b="1" dirty="0" smtClean="0"/>
              <a:t>Product Development</a:t>
            </a:r>
            <a:r>
              <a:rPr lang="en-US" sz="2400" dirty="0" smtClean="0"/>
              <a:t> (8 EKTS) offered on three </a:t>
            </a:r>
            <a:r>
              <a:rPr lang="en-US" sz="2400" dirty="0"/>
              <a:t>study </a:t>
            </a:r>
            <a:r>
              <a:rPr lang="en-US" sz="2400" dirty="0" smtClean="0"/>
              <a:t>programs (approx. 90 students):</a:t>
            </a:r>
            <a:endParaRPr lang="ru-RU" sz="2400" dirty="0"/>
          </a:p>
          <a:p>
            <a:pPr lvl="1">
              <a:buFont typeface="Wingdings" charset="2"/>
              <a:buChar char="Ø"/>
            </a:pPr>
            <a:r>
              <a:rPr lang="en-US" sz="2400" dirty="0"/>
              <a:t>Academic study at Industrial Engineering and </a:t>
            </a:r>
            <a:r>
              <a:rPr lang="en-US" sz="2400" dirty="0" smtClean="0"/>
              <a:t>Management</a:t>
            </a:r>
            <a:endParaRPr lang="ru-RU" sz="2400" dirty="0"/>
          </a:p>
          <a:p>
            <a:pPr lvl="1">
              <a:buFont typeface="Wingdings" charset="2"/>
              <a:buChar char="Ø"/>
            </a:pPr>
            <a:r>
              <a:rPr lang="en-US" sz="2400" dirty="0"/>
              <a:t>Professional </a:t>
            </a:r>
            <a:r>
              <a:rPr lang="en-US" sz="2400" dirty="0" smtClean="0"/>
              <a:t>studies: Production Informatics and </a:t>
            </a:r>
            <a:r>
              <a:rPr lang="en-US" sz="2400" dirty="0"/>
              <a:t>Industrial </a:t>
            </a:r>
            <a:r>
              <a:rPr lang="en-US" sz="2400" dirty="0" smtClean="0"/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1070926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Creations of the Mind: IP Assets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916" y="1557339"/>
            <a:ext cx="9073008" cy="5112021"/>
          </a:xfrm>
        </p:spPr>
        <p:txBody>
          <a:bodyPr/>
          <a:lstStyle/>
          <a:p>
            <a:r>
              <a:rPr lang="en-US" sz="2400" dirty="0" smtClean="0"/>
              <a:t>Students obtain knowledge of the </a:t>
            </a:r>
            <a:r>
              <a:rPr lang="en-US" sz="2400" dirty="0"/>
              <a:t>Intellectual </a:t>
            </a:r>
            <a:r>
              <a:rPr lang="en-US" sz="2400" dirty="0" smtClean="0"/>
              <a:t>Property Rights: </a:t>
            </a:r>
          </a:p>
          <a:p>
            <a:pPr marL="1371600" lvl="3" indent="0" eaLnBrk="1" hangingPunct="1">
              <a:buClr>
                <a:schemeClr val="tx1"/>
              </a:buClr>
              <a:buSzPct val="75000"/>
              <a:buNone/>
            </a:pPr>
            <a:r>
              <a:rPr lang="en-US" sz="2400" b="1" dirty="0" smtClean="0">
                <a:cs typeface="Arial" charset="0"/>
              </a:rPr>
              <a:t>1. Industrial Property:</a:t>
            </a:r>
            <a:endParaRPr lang="en-US" sz="2400" b="1" dirty="0">
              <a:cs typeface="Arial" charset="0"/>
            </a:endParaRPr>
          </a:p>
          <a:p>
            <a:pPr lvl="4" eaLnBrk="1" hangingPunct="1">
              <a:buClr>
                <a:schemeClr val="tx1"/>
              </a:buClr>
              <a:buSzPct val="75000"/>
              <a:buFont typeface="Arial"/>
              <a:buChar char="•"/>
            </a:pPr>
            <a:r>
              <a:rPr lang="en-US" sz="2400" dirty="0" smtClean="0">
                <a:cs typeface="Arial" charset="0"/>
              </a:rPr>
              <a:t>Patents </a:t>
            </a:r>
            <a:r>
              <a:rPr lang="en-US" sz="2400" dirty="0">
                <a:cs typeface="Arial" charset="0"/>
              </a:rPr>
              <a:t>(inventions)</a:t>
            </a:r>
          </a:p>
          <a:p>
            <a:pPr lvl="4" eaLnBrk="1" hangingPunct="1">
              <a:buClr>
                <a:schemeClr val="tx1"/>
              </a:buClr>
              <a:buSzPct val="75000"/>
              <a:buFont typeface="Arial"/>
              <a:buChar char="•"/>
            </a:pPr>
            <a:r>
              <a:rPr lang="en-US" sz="2400" dirty="0">
                <a:cs typeface="Arial" charset="0"/>
              </a:rPr>
              <a:t>U</a:t>
            </a:r>
            <a:r>
              <a:rPr lang="en-US" sz="2400" dirty="0" smtClean="0">
                <a:cs typeface="Arial" charset="0"/>
              </a:rPr>
              <a:t>tility </a:t>
            </a:r>
            <a:r>
              <a:rPr lang="en-US" sz="2400" dirty="0">
                <a:cs typeface="Arial" charset="0"/>
              </a:rPr>
              <a:t>M</a:t>
            </a:r>
            <a:r>
              <a:rPr lang="en-US" sz="2400" dirty="0" smtClean="0">
                <a:cs typeface="Arial" charset="0"/>
              </a:rPr>
              <a:t>odels</a:t>
            </a:r>
            <a:endParaRPr lang="en-US" sz="2400" dirty="0">
              <a:cs typeface="Arial" charset="0"/>
            </a:endParaRPr>
          </a:p>
          <a:p>
            <a:pPr lvl="4" eaLnBrk="1" hangingPunct="1">
              <a:buClr>
                <a:schemeClr val="tx1"/>
              </a:buClr>
              <a:buSzPct val="75000"/>
              <a:buFont typeface="Arial"/>
              <a:buChar char="•"/>
            </a:pPr>
            <a:r>
              <a:rPr lang="en-US" sz="2400" dirty="0">
                <a:cs typeface="Arial" charset="0"/>
              </a:rPr>
              <a:t>T</a:t>
            </a:r>
            <a:r>
              <a:rPr lang="en-US" sz="2400" dirty="0" smtClean="0">
                <a:cs typeface="Arial" charset="0"/>
              </a:rPr>
              <a:t>rade </a:t>
            </a:r>
            <a:r>
              <a:rPr lang="en-US" sz="2400" dirty="0">
                <a:cs typeface="Arial" charset="0"/>
              </a:rPr>
              <a:t>S</a:t>
            </a:r>
            <a:r>
              <a:rPr lang="en-US" sz="2400" dirty="0" smtClean="0">
                <a:cs typeface="Arial" charset="0"/>
              </a:rPr>
              <a:t>ecret</a:t>
            </a:r>
            <a:endParaRPr lang="en-US" sz="2400" dirty="0">
              <a:cs typeface="Arial" charset="0"/>
            </a:endParaRPr>
          </a:p>
          <a:p>
            <a:pPr lvl="4" eaLnBrk="1" hangingPunct="1">
              <a:buClr>
                <a:schemeClr val="tx1"/>
              </a:buClr>
              <a:buSzPct val="75000"/>
              <a:buFont typeface="Arial"/>
              <a:buChar char="•"/>
            </a:pPr>
            <a:r>
              <a:rPr lang="en-US" sz="2400" dirty="0">
                <a:cs typeface="Arial" charset="0"/>
              </a:rPr>
              <a:t>T</a:t>
            </a:r>
            <a:r>
              <a:rPr lang="en-US" sz="2400" dirty="0" smtClean="0">
                <a:cs typeface="Arial" charset="0"/>
              </a:rPr>
              <a:t>rademarks</a:t>
            </a:r>
            <a:endParaRPr lang="en-US" sz="2400" dirty="0">
              <a:cs typeface="Arial" charset="0"/>
            </a:endParaRPr>
          </a:p>
          <a:p>
            <a:pPr lvl="4" eaLnBrk="1" hangingPunct="1">
              <a:buClr>
                <a:schemeClr val="tx1"/>
              </a:buClr>
              <a:buSzPct val="75000"/>
              <a:buFont typeface="Arial"/>
              <a:buChar char="•"/>
            </a:pPr>
            <a:r>
              <a:rPr lang="en-US" sz="2400" dirty="0">
                <a:cs typeface="Arial" charset="0"/>
              </a:rPr>
              <a:t>I</a:t>
            </a:r>
            <a:r>
              <a:rPr lang="en-US" sz="2400" dirty="0" smtClean="0">
                <a:cs typeface="Arial" charset="0"/>
              </a:rPr>
              <a:t>ndustrial </a:t>
            </a:r>
            <a:r>
              <a:rPr lang="en-US" sz="2400" dirty="0">
                <a:cs typeface="Arial" charset="0"/>
              </a:rPr>
              <a:t>D</a:t>
            </a:r>
            <a:r>
              <a:rPr lang="en-US" sz="2400" dirty="0" smtClean="0">
                <a:cs typeface="Arial" charset="0"/>
              </a:rPr>
              <a:t>esigns</a:t>
            </a:r>
            <a:endParaRPr lang="en-US" sz="2400" dirty="0">
              <a:cs typeface="Arial" charset="0"/>
            </a:endParaRPr>
          </a:p>
          <a:p>
            <a:pPr lvl="4" eaLnBrk="1" hangingPunct="1">
              <a:buClr>
                <a:schemeClr val="tx1"/>
              </a:buClr>
              <a:buSzPct val="75000"/>
              <a:buFont typeface="Arial"/>
              <a:buChar char="•"/>
            </a:pPr>
            <a:r>
              <a:rPr lang="en-US" sz="2400" dirty="0">
                <a:cs typeface="Arial" charset="0"/>
              </a:rPr>
              <a:t>G</a:t>
            </a:r>
            <a:r>
              <a:rPr lang="en-US" sz="2400" dirty="0" smtClean="0">
                <a:cs typeface="Arial" charset="0"/>
              </a:rPr>
              <a:t>eographic </a:t>
            </a:r>
            <a:r>
              <a:rPr lang="en-US" sz="2400" dirty="0">
                <a:cs typeface="Arial" charset="0"/>
              </a:rPr>
              <a:t>I</a:t>
            </a:r>
            <a:r>
              <a:rPr lang="en-US" sz="2400" dirty="0" smtClean="0">
                <a:cs typeface="Arial" charset="0"/>
              </a:rPr>
              <a:t>ndications</a:t>
            </a:r>
            <a:endParaRPr lang="en-US" sz="2400" dirty="0">
              <a:cs typeface="Arial" charset="0"/>
            </a:endParaRPr>
          </a:p>
          <a:p>
            <a:pPr lvl="4" eaLnBrk="1" hangingPunct="1">
              <a:buClr>
                <a:schemeClr val="tx1"/>
              </a:buClr>
              <a:buSzPct val="75000"/>
              <a:buFont typeface="Arial"/>
              <a:buChar char="•"/>
            </a:pPr>
            <a:r>
              <a:rPr lang="en-US" sz="2400" dirty="0">
                <a:cs typeface="Arial" charset="0"/>
              </a:rPr>
              <a:t>N</a:t>
            </a:r>
            <a:r>
              <a:rPr lang="en-US" sz="2400" dirty="0" smtClean="0">
                <a:cs typeface="Arial" charset="0"/>
              </a:rPr>
              <a:t>ew </a:t>
            </a:r>
            <a:r>
              <a:rPr lang="en-US" sz="2400" dirty="0">
                <a:cs typeface="Arial" charset="0"/>
              </a:rPr>
              <a:t>P</a:t>
            </a:r>
            <a:r>
              <a:rPr lang="en-US" sz="2400" dirty="0" smtClean="0">
                <a:cs typeface="Arial" charset="0"/>
              </a:rPr>
              <a:t>lant </a:t>
            </a:r>
            <a:r>
              <a:rPr lang="en-US" sz="2400" dirty="0">
                <a:cs typeface="Arial" charset="0"/>
              </a:rPr>
              <a:t>V</a:t>
            </a:r>
            <a:r>
              <a:rPr lang="en-US" sz="2400" dirty="0" smtClean="0">
                <a:cs typeface="Arial" charset="0"/>
              </a:rPr>
              <a:t>arieties</a:t>
            </a:r>
            <a:endParaRPr lang="en-US" sz="2400" dirty="0">
              <a:cs typeface="Arial" charset="0"/>
            </a:endParaRPr>
          </a:p>
          <a:p>
            <a:pPr marL="1257300" lvl="3" indent="0">
              <a:buNone/>
            </a:pPr>
            <a:r>
              <a:rPr lang="en-US" sz="2400" b="1" dirty="0" smtClean="0"/>
              <a:t>2. Copyright</a:t>
            </a:r>
            <a:r>
              <a:rPr lang="en-US" sz="2400" b="1" dirty="0"/>
              <a:t> (</a:t>
            </a:r>
            <a:r>
              <a:rPr lang="en-US" sz="2400" b="1" dirty="0" smtClean="0"/>
              <a:t>author rights), related rights.</a:t>
            </a:r>
            <a:endParaRPr lang="ru-RU" sz="2400" b="1" dirty="0" smtClean="0"/>
          </a:p>
          <a:p>
            <a:pPr lvl="0"/>
            <a:r>
              <a:rPr lang="en-US" sz="2400" dirty="0" smtClean="0"/>
              <a:t>Students, have doing practical project.</a:t>
            </a:r>
            <a:endParaRPr lang="ru-RU" sz="2400" dirty="0" smtClean="0"/>
          </a:p>
          <a:p>
            <a:pPr marL="57150" indent="0">
              <a:buNone/>
            </a:pPr>
            <a:r>
              <a:rPr lang="ru-RU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695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6" y="692696"/>
            <a:ext cx="8928992" cy="579437"/>
          </a:xfrm>
        </p:spPr>
        <p:txBody>
          <a:bodyPr/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Arial" charset="0"/>
              </a:rPr>
              <a:t>IP </a:t>
            </a:r>
            <a:r>
              <a:rPr lang="en-US" altLang="zh-CN" sz="2800" dirty="0">
                <a:solidFill>
                  <a:srgbClr val="FF0000"/>
                </a:solidFill>
                <a:latin typeface="Arial" charset="0"/>
              </a:rPr>
              <a:t>Promoting Innovation and Technology Transfer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916" y="1701355"/>
            <a:ext cx="9073008" cy="4535957"/>
          </a:xfrm>
        </p:spPr>
        <p:txBody>
          <a:bodyPr/>
          <a:lstStyle/>
          <a:p>
            <a:pPr lvl="0"/>
            <a:r>
              <a:rPr lang="en-US" sz="2400" dirty="0"/>
              <a:t>Many thanks to CARDS project: </a:t>
            </a:r>
            <a:r>
              <a:rPr lang="en-US" sz="2400" b="1" dirty="0">
                <a:solidFill>
                  <a:srgbClr val="FF0000"/>
                </a:solidFill>
              </a:rPr>
              <a:t>WIPO University Initiative</a:t>
            </a:r>
            <a:r>
              <a:rPr lang="en-US" sz="2400" b="1" dirty="0"/>
              <a:t> </a:t>
            </a:r>
            <a:r>
              <a:rPr lang="en-US" sz="2400" dirty="0"/>
              <a:t>start 2005</a:t>
            </a:r>
            <a:r>
              <a:rPr lang="en-US" sz="2400" dirty="0" smtClean="0"/>
              <a:t>, was established office </a:t>
            </a:r>
            <a:r>
              <a:rPr lang="en-US" sz="2400" dirty="0"/>
              <a:t>for </a:t>
            </a:r>
            <a:r>
              <a:rPr lang="en-US" sz="2400" dirty="0" smtClean="0"/>
              <a:t>providing information to the University Researchers in protecting their researches and innovations.</a:t>
            </a:r>
            <a:endParaRPr lang="ru-RU" sz="2400" dirty="0"/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By </a:t>
            </a:r>
            <a:r>
              <a:rPr lang="en-US" sz="2400" dirty="0"/>
              <a:t>my experience and as a WIPO University Coordinator I have information that </a:t>
            </a:r>
            <a:r>
              <a:rPr lang="en-US" sz="2400" dirty="0" smtClean="0"/>
              <a:t>Universities </a:t>
            </a:r>
            <a:r>
              <a:rPr lang="en-US" sz="2400" dirty="0"/>
              <a:t>in this region, West Balkan Countries and Turkey </a:t>
            </a:r>
            <a:r>
              <a:rPr lang="en-US" sz="2400" dirty="0" smtClean="0"/>
              <a:t>still they have not </a:t>
            </a:r>
            <a:r>
              <a:rPr lang="en-US" sz="2400" dirty="0"/>
              <a:t>established University </a:t>
            </a:r>
            <a:r>
              <a:rPr lang="en-US" sz="2400" b="1" dirty="0">
                <a:solidFill>
                  <a:srgbClr val="FF0000"/>
                </a:solidFill>
              </a:rPr>
              <a:t>IP policy</a:t>
            </a:r>
            <a:r>
              <a:rPr lang="en-US" sz="2400" dirty="0"/>
              <a:t>, what is </a:t>
            </a:r>
            <a:r>
              <a:rPr lang="en-US" sz="2400" dirty="0" smtClean="0"/>
              <a:t>the first important level </a:t>
            </a:r>
            <a:r>
              <a:rPr lang="en-US" sz="2400" dirty="0"/>
              <a:t>for serious research and protecting Intellectual P</a:t>
            </a:r>
            <a:r>
              <a:rPr lang="en-US" sz="2400" dirty="0" smtClean="0"/>
              <a:t>roperty Rights.</a:t>
            </a:r>
            <a:endParaRPr lang="ru-RU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6826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  <a:latin typeface="Arial" charset="0"/>
              </a:rPr>
              <a:t>National IP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908" y="1628800"/>
            <a:ext cx="9217024" cy="5184029"/>
          </a:xfrm>
        </p:spPr>
        <p:txBody>
          <a:bodyPr/>
          <a:lstStyle/>
          <a:p>
            <a:r>
              <a:rPr lang="en-US" altLang="zh-CN" sz="2400" dirty="0" smtClean="0"/>
              <a:t>Republic </a:t>
            </a:r>
            <a:r>
              <a:rPr lang="en-US" altLang="zh-CN" sz="2400" dirty="0"/>
              <a:t>of Macedonia has implemented its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National </a:t>
            </a:r>
            <a:r>
              <a:rPr lang="en-US" altLang="zh-CN" sz="2400" b="1" dirty="0">
                <a:solidFill>
                  <a:srgbClr val="FF0000"/>
                </a:solidFill>
              </a:rPr>
              <a:t>IP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Strategy</a:t>
            </a:r>
            <a:r>
              <a:rPr lang="en-US" altLang="zh-CN" sz="2400" dirty="0"/>
              <a:t>, under which diversified and comprehensive policy tools have been adopted to promote innovation and effective utilization of innovative </a:t>
            </a:r>
            <a:r>
              <a:rPr lang="en-US" altLang="zh-CN" sz="2400" dirty="0" smtClean="0"/>
              <a:t>achievements (2010)</a:t>
            </a:r>
            <a:endParaRPr lang="en-US" altLang="zh-CN" sz="2400" dirty="0"/>
          </a:p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0"/>
              <a:buNone/>
            </a:pPr>
            <a:endParaRPr lang="en-US" altLang="zh-CN" b="1" dirty="0" smtClean="0">
              <a:solidFill>
                <a:srgbClr val="FF0000"/>
              </a:solidFill>
            </a:endParaRPr>
          </a:p>
          <a:p>
            <a:pPr algn="ctr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</a:rPr>
              <a:t>Not </a:t>
            </a:r>
            <a:r>
              <a:rPr lang="en-US" altLang="zh-CN" sz="2400" b="1" dirty="0">
                <a:solidFill>
                  <a:srgbClr val="FF0000"/>
                </a:solidFill>
              </a:rPr>
              <a:t>Sufficient Commercialization and Technology Transfer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80000"/>
              <a:buNone/>
            </a:pPr>
            <a:endParaRPr lang="en-US" altLang="zh-CN" sz="2400" dirty="0"/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/>
              <a:buChar char="•"/>
            </a:pPr>
            <a:r>
              <a:rPr lang="en-US" altLang="zh-CN" sz="2400" dirty="0" smtClean="0"/>
              <a:t>Among </a:t>
            </a:r>
            <a:r>
              <a:rPr lang="en-US" altLang="zh-CN" sz="2400" dirty="0"/>
              <a:t>all utilized patents in Republic of Macedonia, 95% is self-utilized by the right owners, while the ratio of transferred and licensed is only below 5%. 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/>
              <a:buChar char="•"/>
            </a:pPr>
            <a:endParaRPr lang="en-US" altLang="zh-CN" sz="2400" dirty="0"/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/>
              <a:buChar char="•"/>
            </a:pPr>
            <a:r>
              <a:rPr lang="en-US" altLang="zh-CN" sz="2400" dirty="0"/>
              <a:t>Easier to file, harder to commercialize and transfer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68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6346" y="764704"/>
            <a:ext cx="8422235" cy="576064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Not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ufficient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Interest for R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&amp;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 Projects</a:t>
            </a:r>
            <a:endParaRPr lang="en-US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909" y="1969641"/>
            <a:ext cx="9293644" cy="412365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400" dirty="0">
                <a:ea typeface="+mn-ea"/>
              </a:rPr>
              <a:t>Lack of </a:t>
            </a:r>
            <a:r>
              <a:rPr lang="en-US" sz="2400" dirty="0" smtClean="0">
                <a:ea typeface="+mn-ea"/>
              </a:rPr>
              <a:t>Support </a:t>
            </a:r>
            <a:r>
              <a:rPr lang="en-US" sz="2400" dirty="0">
                <a:ea typeface="+mn-ea"/>
              </a:rPr>
              <a:t>(Government, </a:t>
            </a:r>
            <a:r>
              <a:rPr lang="en-US" sz="2400" dirty="0" smtClean="0">
                <a:ea typeface="+mn-ea"/>
              </a:rPr>
              <a:t>Ministry University) </a:t>
            </a:r>
            <a:r>
              <a:rPr lang="en-US" sz="2400" dirty="0">
                <a:ea typeface="+mn-ea"/>
              </a:rPr>
              <a:t>and </a:t>
            </a:r>
            <a:r>
              <a:rPr lang="en-US" sz="2400" dirty="0" smtClean="0">
                <a:ea typeface="+mn-ea"/>
              </a:rPr>
              <a:t>incentive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400" dirty="0" smtClean="0">
                <a:ea typeface="+mn-ea"/>
              </a:rPr>
              <a:t>Lack of Strategic </a:t>
            </a:r>
            <a:r>
              <a:rPr lang="en-US" sz="2400" dirty="0">
                <a:ea typeface="+mn-ea"/>
              </a:rPr>
              <a:t>R</a:t>
            </a:r>
            <a:r>
              <a:rPr lang="en-US" sz="2400" dirty="0" smtClean="0">
                <a:ea typeface="+mn-ea"/>
              </a:rPr>
              <a:t>esearch </a:t>
            </a:r>
            <a:r>
              <a:rPr lang="en-US" sz="2400" dirty="0">
                <a:ea typeface="+mn-ea"/>
              </a:rPr>
              <a:t>P</a:t>
            </a:r>
            <a:r>
              <a:rPr lang="en-US" sz="2400" dirty="0" smtClean="0">
                <a:ea typeface="+mn-ea"/>
              </a:rPr>
              <a:t>lanning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400" dirty="0" smtClean="0">
                <a:ea typeface="+mn-ea"/>
              </a:rPr>
              <a:t>Gap between basic research and market needs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400" dirty="0" smtClean="0">
                <a:ea typeface="+mn-ea"/>
              </a:rPr>
              <a:t>Lack of Funds for IP protection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400" dirty="0" smtClean="0">
                <a:ea typeface="+mn-ea"/>
              </a:rPr>
              <a:t>Lack of IP </a:t>
            </a:r>
            <a:r>
              <a:rPr lang="en-US" sz="2400" dirty="0">
                <a:ea typeface="+mn-ea"/>
              </a:rPr>
              <a:t>K</a:t>
            </a:r>
            <a:r>
              <a:rPr lang="en-US" sz="2400" dirty="0" smtClean="0">
                <a:ea typeface="+mn-ea"/>
              </a:rPr>
              <a:t>nowledge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400" dirty="0" smtClean="0">
                <a:ea typeface="+mn-ea"/>
              </a:rPr>
              <a:t>Lack of expertise to Manage TT and Commercialization </a:t>
            </a:r>
            <a:r>
              <a:rPr lang="en-US" sz="2400" dirty="0">
                <a:ea typeface="+mn-ea"/>
              </a:rPr>
              <a:t>P</a:t>
            </a:r>
            <a:r>
              <a:rPr lang="en-US" sz="2400" dirty="0" smtClean="0">
                <a:ea typeface="+mn-ea"/>
              </a:rPr>
              <a:t>rocess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400" dirty="0" smtClean="0">
                <a:ea typeface="+mn-ea"/>
              </a:rPr>
              <a:t>Lack of Entrepreneurial </a:t>
            </a:r>
            <a:r>
              <a:rPr lang="en-US" sz="2400" dirty="0">
                <a:ea typeface="+mn-ea"/>
              </a:rPr>
              <a:t>S</a:t>
            </a:r>
            <a:r>
              <a:rPr lang="en-US" sz="2400" dirty="0" smtClean="0">
                <a:ea typeface="+mn-ea"/>
              </a:rPr>
              <a:t>kills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400" dirty="0" smtClean="0">
                <a:ea typeface="+mn-ea"/>
              </a:rPr>
              <a:t>Conflict of interest (University vs. Industry)</a:t>
            </a:r>
          </a:p>
        </p:txBody>
      </p:sp>
    </p:spTree>
    <p:extLst>
      <p:ext uri="{BB962C8B-B14F-4D97-AF65-F5344CB8AC3E}">
        <p14:creationId xmlns:p14="http://schemas.microsoft.com/office/powerpoint/2010/main" val="28629532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916" y="1917379"/>
            <a:ext cx="8928992" cy="4103909"/>
          </a:xfrm>
        </p:spPr>
        <p:txBody>
          <a:bodyPr/>
          <a:lstStyle/>
          <a:p>
            <a:r>
              <a:rPr lang="en-US" altLang="zh-CN" sz="2400" dirty="0" smtClean="0"/>
              <a:t>Imbalanced </a:t>
            </a:r>
            <a:r>
              <a:rPr lang="en-US" altLang="zh-CN" sz="2400" dirty="0"/>
              <a:t>capacities and potentials </a:t>
            </a:r>
            <a:r>
              <a:rPr lang="en-US" altLang="zh-CN" sz="2400" dirty="0" smtClean="0"/>
              <a:t>for </a:t>
            </a:r>
            <a:r>
              <a:rPr lang="en-US" altLang="zh-CN" sz="2400" dirty="0"/>
              <a:t>innovation </a:t>
            </a:r>
            <a:endParaRPr lang="en-US" altLang="zh-CN" sz="2400" dirty="0" smtClean="0">
              <a:ea typeface="楷体_GB2312" charset="0"/>
              <a:cs typeface="楷体_GB2312" charset="0"/>
            </a:endParaRPr>
          </a:p>
          <a:p>
            <a:r>
              <a:rPr lang="en-US" altLang="zh-CN" sz="2400" dirty="0" smtClean="0">
                <a:ea typeface="楷体_GB2312" charset="0"/>
                <a:cs typeface="楷体_GB2312" charset="0"/>
              </a:rPr>
              <a:t>Complexity </a:t>
            </a:r>
            <a:r>
              <a:rPr lang="en-US" altLang="zh-CN" sz="2400" dirty="0">
                <a:ea typeface="楷体_GB2312" charset="0"/>
                <a:cs typeface="楷体_GB2312" charset="0"/>
              </a:rPr>
              <a:t>of technology </a:t>
            </a:r>
            <a:r>
              <a:rPr lang="en-US" altLang="zh-CN" sz="2400" dirty="0" smtClean="0">
                <a:ea typeface="楷体_GB2312" charset="0"/>
                <a:cs typeface="楷体_GB2312" charset="0"/>
              </a:rPr>
              <a:t>transfer</a:t>
            </a:r>
          </a:p>
          <a:p>
            <a:r>
              <a:rPr lang="en-US" altLang="zh-CN" sz="2400" dirty="0" smtClean="0">
                <a:ea typeface="楷体_GB2312" charset="0"/>
                <a:cs typeface="楷体_GB2312" charset="0"/>
              </a:rPr>
              <a:t>No </a:t>
            </a:r>
            <a:r>
              <a:rPr lang="en-US" altLang="zh-CN" sz="2400" dirty="0">
                <a:ea typeface="楷体_GB2312" charset="0"/>
                <a:cs typeface="楷体_GB2312" charset="0"/>
              </a:rPr>
              <a:t>willing to transfer technology </a:t>
            </a:r>
            <a:endParaRPr lang="en-US" altLang="zh-CN" sz="2400" dirty="0" smtClean="0">
              <a:ea typeface="楷体_GB2312" charset="0"/>
              <a:cs typeface="楷体_GB2312" charset="0"/>
            </a:endParaRPr>
          </a:p>
          <a:p>
            <a:r>
              <a:rPr lang="en-US" altLang="zh-CN" sz="2400" dirty="0" smtClean="0">
                <a:ea typeface="楷体_GB2312" charset="0"/>
                <a:cs typeface="楷体_GB2312" charset="0"/>
              </a:rPr>
              <a:t>Out </a:t>
            </a:r>
            <a:r>
              <a:rPr lang="en-US" altLang="zh-CN" sz="2400" dirty="0">
                <a:ea typeface="楷体_GB2312" charset="0"/>
                <a:cs typeface="楷体_GB2312" charset="0"/>
              </a:rPr>
              <a:t>of date technologies </a:t>
            </a:r>
            <a:r>
              <a:rPr lang="en-US" altLang="zh-CN" sz="2400" dirty="0" smtClean="0">
                <a:ea typeface="楷体_GB2312" charset="0"/>
                <a:cs typeface="楷体_GB2312" charset="0"/>
              </a:rPr>
              <a:t>transferred</a:t>
            </a:r>
          </a:p>
          <a:p>
            <a:r>
              <a:rPr lang="en-US" altLang="zh-CN" sz="2400" dirty="0"/>
              <a:t>Hard to access to information &amp; evaluation of </a:t>
            </a:r>
            <a:r>
              <a:rPr lang="en-US" altLang="zh-CN" sz="2400" dirty="0" smtClean="0"/>
              <a:t>technology</a:t>
            </a:r>
            <a:endParaRPr lang="en-US" altLang="zh-CN" sz="2400" dirty="0">
              <a:ea typeface="楷体_GB2312" charset="0"/>
              <a:cs typeface="楷体_GB2312" charset="0"/>
            </a:endParaRPr>
          </a:p>
          <a:p>
            <a:r>
              <a:rPr lang="en-US" altLang="zh-CN" sz="2400" dirty="0">
                <a:ea typeface="楷体_GB2312" charset="0"/>
                <a:cs typeface="楷体_GB2312" charset="0"/>
              </a:rPr>
              <a:t>High cost for negotiations, signing and executing </a:t>
            </a:r>
            <a:r>
              <a:rPr lang="en-US" altLang="zh-CN" sz="2400" dirty="0" smtClean="0">
                <a:ea typeface="楷体_GB2312" charset="0"/>
                <a:cs typeface="楷体_GB2312" charset="0"/>
              </a:rPr>
              <a:t>contract</a:t>
            </a:r>
          </a:p>
          <a:p>
            <a:r>
              <a:rPr lang="en-US" altLang="zh-CN" sz="2400" dirty="0" smtClean="0">
                <a:ea typeface="楷体_GB2312" charset="0"/>
                <a:cs typeface="楷体_GB2312" charset="0"/>
              </a:rPr>
              <a:t>IP </a:t>
            </a:r>
            <a:r>
              <a:rPr lang="en-US" altLang="zh-CN" sz="2400" dirty="0">
                <a:ea typeface="楷体_GB2312" charset="0"/>
                <a:cs typeface="楷体_GB2312" charset="0"/>
              </a:rPr>
              <a:t>abuse hindering technology transfer and </a:t>
            </a:r>
            <a:r>
              <a:rPr lang="en-US" altLang="zh-CN" sz="2400" dirty="0" smtClean="0">
                <a:ea typeface="楷体_GB2312" charset="0"/>
                <a:cs typeface="楷体_GB2312" charset="0"/>
              </a:rPr>
              <a:t>innovation</a:t>
            </a:r>
            <a:endParaRPr lang="en-US" altLang="zh-CN" sz="2400" dirty="0">
              <a:ea typeface="楷体_GB2312" charset="0"/>
              <a:cs typeface="楷体_GB2312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42712" y="761331"/>
            <a:ext cx="8379578" cy="579437"/>
          </a:xfrm>
        </p:spPr>
        <p:txBody>
          <a:bodyPr/>
          <a:lstStyle/>
          <a:p>
            <a:r>
              <a:rPr lang="en-US" altLang="zh-CN" dirty="0">
                <a:solidFill>
                  <a:srgbClr val="FF0000"/>
                </a:solidFill>
              </a:rPr>
              <a:t>Major Problems in Technology </a:t>
            </a:r>
            <a:r>
              <a:rPr lang="en-US" altLang="zh-CN" dirty="0" smtClean="0">
                <a:solidFill>
                  <a:srgbClr val="FF0000"/>
                </a:solidFill>
              </a:rPr>
              <a:t>Transfer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971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712" y="761331"/>
            <a:ext cx="8379578" cy="579437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Most </a:t>
            </a:r>
            <a:r>
              <a:rPr lang="en-US" dirty="0" smtClean="0">
                <a:solidFill>
                  <a:srgbClr val="FF0000"/>
                </a:solidFill>
              </a:rPr>
              <a:t>Important Legal Sources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701355"/>
            <a:ext cx="9217024" cy="50400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Industrial Property Law</a:t>
            </a:r>
            <a:r>
              <a:rPr lang="mk-MK" sz="2200" dirty="0" smtClean="0"/>
              <a:t> </a:t>
            </a:r>
            <a:r>
              <a:rPr lang="mk-MK" sz="1200" dirty="0"/>
              <a:t>(21/2009 </a:t>
            </a:r>
            <a:r>
              <a:rPr lang="en-US" sz="1200" dirty="0" smtClean="0"/>
              <a:t>and</a:t>
            </a:r>
            <a:r>
              <a:rPr lang="mk-MK" sz="1200" dirty="0" smtClean="0"/>
              <a:t> </a:t>
            </a:r>
            <a:r>
              <a:rPr lang="mk-MK" sz="1200" dirty="0"/>
              <a:t>24/</a:t>
            </a:r>
            <a:r>
              <a:rPr lang="mk-MK" sz="1200" dirty="0" smtClean="0"/>
              <a:t>2011)</a:t>
            </a:r>
            <a:endParaRPr lang="mk-MK" sz="1200" dirty="0"/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Law for Copyrights and Related </a:t>
            </a:r>
            <a:r>
              <a:rPr lang="en-US" sz="2200" dirty="0"/>
              <a:t>R</a:t>
            </a:r>
            <a:r>
              <a:rPr lang="en-US" sz="2200" dirty="0" smtClean="0"/>
              <a:t>ights </a:t>
            </a:r>
            <a:r>
              <a:rPr lang="mk-MK" sz="1200" dirty="0" smtClean="0"/>
              <a:t>(</a:t>
            </a:r>
            <a:r>
              <a:rPr lang="mk-MK" sz="1200" dirty="0"/>
              <a:t>15/2010 </a:t>
            </a:r>
            <a:r>
              <a:rPr lang="en-US" sz="1200" dirty="0" smtClean="0"/>
              <a:t>and</a:t>
            </a:r>
            <a:r>
              <a:rPr lang="mk-MK" sz="1200" dirty="0" smtClean="0"/>
              <a:t> </a:t>
            </a:r>
            <a:r>
              <a:rPr lang="mk-MK" sz="1200" dirty="0"/>
              <a:t>51/2011</a:t>
            </a:r>
            <a:r>
              <a:rPr lang="mk-MK" sz="1200" dirty="0" smtClean="0"/>
              <a:t>)</a:t>
            </a:r>
            <a:endParaRPr lang="mk-MK" sz="1200" dirty="0"/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Law for Seed </a:t>
            </a:r>
            <a:r>
              <a:rPr lang="en-US" sz="2200" dirty="0"/>
              <a:t>and </a:t>
            </a:r>
            <a:r>
              <a:rPr lang="en-US" sz="2200" dirty="0" smtClean="0"/>
              <a:t>Planting Material </a:t>
            </a:r>
            <a:r>
              <a:rPr lang="en-US" sz="2200" dirty="0"/>
              <a:t>for </a:t>
            </a:r>
            <a:r>
              <a:rPr lang="en-US" sz="2200" dirty="0" smtClean="0"/>
              <a:t>Agricultural </a:t>
            </a:r>
            <a:r>
              <a:rPr lang="en-US" sz="2200" dirty="0"/>
              <a:t>P</a:t>
            </a:r>
            <a:r>
              <a:rPr lang="en-US" sz="2200" dirty="0" smtClean="0"/>
              <a:t>lants</a:t>
            </a:r>
            <a:r>
              <a:rPr lang="mk-MK" sz="2200" dirty="0" smtClean="0"/>
              <a:t> </a:t>
            </a:r>
            <a:r>
              <a:rPr lang="mk-MK" sz="1200" dirty="0" smtClean="0"/>
              <a:t>(</a:t>
            </a:r>
            <a:r>
              <a:rPr lang="mk-MK" sz="1200" dirty="0"/>
              <a:t>39/06)</a:t>
            </a:r>
            <a:r>
              <a:rPr lang="en-US" sz="1200" dirty="0"/>
              <a:t> </a:t>
            </a:r>
            <a:endParaRPr lang="mk-MK" sz="1200" dirty="0"/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Law for Topography of Integrated Circuits </a:t>
            </a:r>
            <a:r>
              <a:rPr lang="mk-MK" sz="1200" dirty="0" smtClean="0"/>
              <a:t>(</a:t>
            </a:r>
            <a:r>
              <a:rPr lang="mk-MK" sz="1200" dirty="0"/>
              <a:t>5/98, 33/2006 </a:t>
            </a:r>
            <a:r>
              <a:rPr lang="en-US" sz="1200" dirty="0" smtClean="0"/>
              <a:t>and</a:t>
            </a:r>
            <a:r>
              <a:rPr lang="mk-MK" sz="1200" dirty="0" smtClean="0"/>
              <a:t> </a:t>
            </a:r>
            <a:r>
              <a:rPr lang="mk-MK" sz="1200" dirty="0"/>
              <a:t>136/2011)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Customs Law of Measures for the Protection of Intellectual Property Rights </a:t>
            </a:r>
            <a:r>
              <a:rPr lang="mk-MK" sz="1200" dirty="0" smtClean="0"/>
              <a:t>(</a:t>
            </a:r>
            <a:r>
              <a:rPr lang="mk-MK" sz="1200" dirty="0"/>
              <a:t>38/2005, 107/2005 </a:t>
            </a:r>
            <a:r>
              <a:rPr lang="en-US" sz="1200" dirty="0" smtClean="0"/>
              <a:t>and</a:t>
            </a:r>
            <a:r>
              <a:rPr lang="mk-MK" sz="1200" dirty="0" smtClean="0"/>
              <a:t> </a:t>
            </a:r>
            <a:r>
              <a:rPr lang="mk-MK" sz="1200" dirty="0"/>
              <a:t>135/2011</a:t>
            </a:r>
            <a:r>
              <a:rPr lang="mk-MK" sz="1200" dirty="0" smtClean="0"/>
              <a:t>)</a:t>
            </a:r>
            <a:endParaRPr lang="en-US" sz="1200" dirty="0" smtClean="0"/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Obligations Law </a:t>
            </a:r>
            <a:r>
              <a:rPr lang="mk-MK" sz="1200" dirty="0" smtClean="0"/>
              <a:t>(</a:t>
            </a:r>
            <a:r>
              <a:rPr lang="mk-MK" sz="1200" dirty="0"/>
              <a:t>18/2001, 4/2002, 5/2003 </a:t>
            </a:r>
            <a:r>
              <a:rPr lang="en-US" sz="1200" dirty="0" smtClean="0"/>
              <a:t>and</a:t>
            </a:r>
            <a:r>
              <a:rPr lang="mk-MK" sz="1200" dirty="0" smtClean="0"/>
              <a:t> </a:t>
            </a:r>
            <a:r>
              <a:rPr lang="mk-MK" sz="1200" dirty="0"/>
              <a:t>84/2008) 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/>
              <a:t>Law on Protection of Competition</a:t>
            </a:r>
            <a:r>
              <a:rPr lang="mk-MK" sz="2200" dirty="0" smtClean="0"/>
              <a:t> </a:t>
            </a:r>
            <a:r>
              <a:rPr lang="mk-MK" sz="1200" dirty="0"/>
              <a:t>(145/2010)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/>
              <a:t>Law on State Aid </a:t>
            </a:r>
            <a:r>
              <a:rPr lang="en-US" sz="2200" dirty="0" smtClean="0"/>
              <a:t>Control </a:t>
            </a:r>
            <a:r>
              <a:rPr lang="mk-MK" sz="1200" dirty="0" smtClean="0"/>
              <a:t>(</a:t>
            </a:r>
            <a:r>
              <a:rPr lang="mk-MK" sz="1200" dirty="0"/>
              <a:t>145/2010)</a:t>
            </a:r>
          </a:p>
          <a:p>
            <a:pPr eaLnBrk="1" hangingPunct="1"/>
            <a:r>
              <a:rPr lang="en-US" sz="2200" dirty="0"/>
              <a:t>Law against </a:t>
            </a:r>
            <a:r>
              <a:rPr lang="en-US" sz="2200" dirty="0" smtClean="0"/>
              <a:t>Unfair </a:t>
            </a:r>
            <a:r>
              <a:rPr lang="en-US" sz="2200" dirty="0"/>
              <a:t>C</a:t>
            </a:r>
            <a:r>
              <a:rPr lang="en-US" sz="2200" dirty="0" smtClean="0"/>
              <a:t>ompetition </a:t>
            </a:r>
            <a:r>
              <a:rPr lang="mk-MK" sz="1200" dirty="0" smtClean="0"/>
              <a:t>(</a:t>
            </a:r>
            <a:r>
              <a:rPr lang="mk-MK" sz="1200" dirty="0"/>
              <a:t>80/99</a:t>
            </a:r>
            <a:r>
              <a:rPr lang="mk-MK" sz="1200" dirty="0" smtClean="0"/>
              <a:t>)</a:t>
            </a:r>
            <a:r>
              <a:rPr lang="mk-MK" sz="2200" dirty="0"/>
              <a:t> </a:t>
            </a:r>
            <a:endParaRPr lang="en-US" sz="2200" dirty="0" smtClean="0"/>
          </a:p>
          <a:p>
            <a:pPr eaLnBrk="1" hangingPunct="1"/>
            <a:r>
              <a:rPr lang="en-US" sz="2200" dirty="0"/>
              <a:t>Law on the Macedonian Academic and Research </a:t>
            </a:r>
            <a:r>
              <a:rPr lang="en-US" sz="2200" dirty="0" smtClean="0"/>
              <a:t>Network </a:t>
            </a:r>
            <a:r>
              <a:rPr lang="mk-MK" sz="1200" dirty="0" smtClean="0"/>
              <a:t>(</a:t>
            </a:r>
            <a:r>
              <a:rPr lang="mk-MK" sz="1200" dirty="0"/>
              <a:t>124/2010, 47/2011</a:t>
            </a:r>
            <a:r>
              <a:rPr lang="mk-MK" sz="1200" dirty="0" smtClean="0"/>
              <a:t>)</a:t>
            </a:r>
            <a:endParaRPr lang="mk-MK" sz="1200" dirty="0"/>
          </a:p>
          <a:p>
            <a:pPr eaLnBrk="1" hangingPunct="1"/>
            <a:r>
              <a:rPr lang="en-US" sz="2200" dirty="0"/>
              <a:t>Law on </a:t>
            </a:r>
            <a:r>
              <a:rPr lang="en-US" sz="2200" dirty="0" smtClean="0"/>
              <a:t>Scientific activity </a:t>
            </a:r>
            <a:r>
              <a:rPr lang="mk-MK" sz="1200" dirty="0" smtClean="0"/>
              <a:t>(</a:t>
            </a:r>
            <a:r>
              <a:rPr lang="mk-MK" sz="1200" dirty="0"/>
              <a:t>46/2008, 103/2008 </a:t>
            </a:r>
            <a:r>
              <a:rPr lang="en-US" sz="1200" dirty="0" smtClean="0"/>
              <a:t>and</a:t>
            </a:r>
            <a:r>
              <a:rPr lang="mk-MK" sz="1200" dirty="0" smtClean="0"/>
              <a:t> </a:t>
            </a:r>
            <a:r>
              <a:rPr lang="mk-MK" sz="1200" dirty="0"/>
              <a:t>24/2011</a:t>
            </a:r>
            <a:r>
              <a:rPr lang="mk-MK" sz="1200" dirty="0" smtClean="0"/>
              <a:t>)</a:t>
            </a:r>
            <a:endParaRPr lang="mk-MK" sz="1200" dirty="0"/>
          </a:p>
        </p:txBody>
      </p:sp>
    </p:spTree>
    <p:extLst>
      <p:ext uri="{BB962C8B-B14F-4D97-AF65-F5344CB8AC3E}">
        <p14:creationId xmlns:p14="http://schemas.microsoft.com/office/powerpoint/2010/main" val="806700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512715"/>
            <a:ext cx="9433048" cy="5300661"/>
          </a:xfrm>
        </p:spPr>
        <p:txBody>
          <a:bodyPr/>
          <a:lstStyle/>
          <a:p>
            <a:pPr eaLnBrk="1" hangingPunct="1"/>
            <a:r>
              <a:rPr lang="en-US" sz="2200" dirty="0" smtClean="0"/>
              <a:t>Law </a:t>
            </a:r>
            <a:r>
              <a:rPr lang="en-US" sz="2200" dirty="0"/>
              <a:t>to </a:t>
            </a:r>
            <a:r>
              <a:rPr lang="en-US" sz="2200" dirty="0" smtClean="0"/>
              <a:t>Encourage </a:t>
            </a:r>
            <a:r>
              <a:rPr lang="en-US" sz="2200" dirty="0"/>
              <a:t>and </a:t>
            </a:r>
            <a:r>
              <a:rPr lang="en-US" sz="2200" dirty="0" smtClean="0"/>
              <a:t>Facilitate </a:t>
            </a:r>
            <a:r>
              <a:rPr lang="en-US" sz="2200" dirty="0"/>
              <a:t>the </a:t>
            </a:r>
            <a:r>
              <a:rPr lang="en-US" sz="2200" dirty="0" smtClean="0"/>
              <a:t>Technological </a:t>
            </a:r>
            <a:r>
              <a:rPr lang="en-US" sz="2200" dirty="0"/>
              <a:t>D</a:t>
            </a:r>
            <a:r>
              <a:rPr lang="en-US" sz="2200" dirty="0" smtClean="0"/>
              <a:t>evelopment </a:t>
            </a:r>
            <a:r>
              <a:rPr lang="mk-MK" sz="1200" dirty="0" smtClean="0"/>
              <a:t>(</a:t>
            </a:r>
            <a:r>
              <a:rPr lang="mk-MK" sz="1200" dirty="0"/>
              <a:t>41/2009)</a:t>
            </a:r>
          </a:p>
          <a:p>
            <a:pPr eaLnBrk="1" hangingPunct="1"/>
            <a:r>
              <a:rPr lang="en-US" sz="2200" dirty="0"/>
              <a:t>Law on Technological Industrial Development Zones</a:t>
            </a:r>
            <a:r>
              <a:rPr lang="mk-MK" sz="2200" dirty="0" smtClean="0"/>
              <a:t> </a:t>
            </a:r>
            <a:r>
              <a:rPr lang="mk-MK" sz="1200" dirty="0"/>
              <a:t>(14/2007, 103/2008, 130/2008, 139/2009 </a:t>
            </a:r>
            <a:r>
              <a:rPr lang="en-US" sz="1200" dirty="0" smtClean="0"/>
              <a:t>and</a:t>
            </a:r>
            <a:r>
              <a:rPr lang="mk-MK" sz="1200" dirty="0" smtClean="0"/>
              <a:t> </a:t>
            </a:r>
            <a:r>
              <a:rPr lang="mk-MK" sz="1200" dirty="0"/>
              <a:t>156/2010)</a:t>
            </a:r>
            <a:endParaRPr lang="en-US" sz="1200" dirty="0"/>
          </a:p>
          <a:p>
            <a:pPr eaLnBrk="1" hangingPunct="1"/>
            <a:r>
              <a:rPr lang="en-US" sz="2200" dirty="0" err="1" smtClean="0"/>
              <a:t>Labour</a:t>
            </a:r>
            <a:r>
              <a:rPr lang="en-US" sz="2200" dirty="0" smtClean="0"/>
              <a:t> Relations Law – Consolidation </a:t>
            </a:r>
            <a:r>
              <a:rPr lang="mk-MK" sz="1200" dirty="0" smtClean="0"/>
              <a:t>(</a:t>
            </a:r>
            <a:r>
              <a:rPr lang="mk-MK" sz="1200" dirty="0"/>
              <a:t>158/2010)</a:t>
            </a:r>
          </a:p>
          <a:p>
            <a:pPr eaLnBrk="1" hangingPunct="1"/>
            <a:r>
              <a:rPr lang="en-US" sz="2200" dirty="0"/>
              <a:t>Company Law</a:t>
            </a:r>
            <a:r>
              <a:rPr lang="mk-MK" sz="2200" dirty="0" smtClean="0"/>
              <a:t> </a:t>
            </a:r>
            <a:r>
              <a:rPr lang="mk-MK" sz="1200" dirty="0"/>
              <a:t>(28/2004..... 24/2011</a:t>
            </a:r>
            <a:r>
              <a:rPr lang="mk-MK" sz="1200" dirty="0" smtClean="0"/>
              <a:t>)</a:t>
            </a:r>
            <a:endParaRPr lang="en-US" sz="1200" dirty="0" smtClean="0"/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Courts Law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Civil Procedure Law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Enforcement </a:t>
            </a:r>
            <a:r>
              <a:rPr lang="en-US" sz="2200" dirty="0"/>
              <a:t>Law</a:t>
            </a:r>
            <a:endParaRPr lang="en-US" sz="2200" dirty="0" smtClean="0"/>
          </a:p>
          <a:p>
            <a:pPr eaLnBrk="1" hangingPunct="1">
              <a:lnSpc>
                <a:spcPct val="90000"/>
              </a:lnSpc>
            </a:pPr>
            <a:r>
              <a:rPr lang="en-US" sz="2200" dirty="0"/>
              <a:t>Law on General Administrative </a:t>
            </a:r>
            <a:r>
              <a:rPr lang="en-US" sz="2200" dirty="0" smtClean="0"/>
              <a:t>Procedure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/>
              <a:t>Law on Administrative </a:t>
            </a:r>
            <a:r>
              <a:rPr lang="en-US" sz="2200" dirty="0" smtClean="0"/>
              <a:t>Disputes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Law on Providing </a:t>
            </a:r>
            <a:r>
              <a:rPr lang="en-US" sz="2200" dirty="0"/>
              <a:t>C</a:t>
            </a:r>
            <a:r>
              <a:rPr lang="en-US" sz="2200" dirty="0" smtClean="0"/>
              <a:t>laims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Criminal Code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Law on Criminal Procedure</a:t>
            </a:r>
            <a:endParaRPr lang="en-US" sz="2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42712" y="761331"/>
            <a:ext cx="8379578" cy="579437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Most </a:t>
            </a:r>
            <a:r>
              <a:rPr lang="en-US" dirty="0" smtClean="0">
                <a:solidFill>
                  <a:srgbClr val="FF0000"/>
                </a:solidFill>
              </a:rPr>
              <a:t>Important Legal Sources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193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892" y="833444"/>
            <a:ext cx="9361040" cy="57943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International Resources – Ratified</a:t>
            </a:r>
            <a:r>
              <a:rPr lang="mk-MK" dirty="0" smtClean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in</a:t>
            </a:r>
            <a:r>
              <a:rPr lang="en-US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alibri" charset="0"/>
              </a:rPr>
              <a:t>RM</a:t>
            </a:r>
            <a:r>
              <a:rPr lang="mk-MK" dirty="0" smtClean="0">
                <a:solidFill>
                  <a:srgbClr val="FF0000"/>
                </a:solidFill>
                <a:latin typeface="Calibri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916" y="1557339"/>
            <a:ext cx="8928992" cy="4968005"/>
          </a:xfrm>
        </p:spPr>
        <p:txBody>
          <a:bodyPr/>
          <a:lstStyle/>
          <a:p>
            <a:r>
              <a:rPr lang="en-US" dirty="0"/>
              <a:t>Convention Establishing the World Intellectual Property Organization</a:t>
            </a:r>
            <a:r>
              <a:rPr lang="ru-RU" dirty="0" smtClean="0"/>
              <a:t>;</a:t>
            </a:r>
            <a:endParaRPr lang="ru-RU" dirty="0"/>
          </a:p>
          <a:p>
            <a:r>
              <a:rPr lang="en-US" dirty="0"/>
              <a:t>Agreement on Trade-Related Aspects of Intellectual Property Rights (TRIPS Agreement)</a:t>
            </a:r>
            <a:r>
              <a:rPr lang="en-US" dirty="0" smtClean="0"/>
              <a:t>;</a:t>
            </a:r>
          </a:p>
          <a:p>
            <a:r>
              <a:rPr lang="en-US" dirty="0"/>
              <a:t>Paris Convention for the Protection of Industrial Property</a:t>
            </a:r>
            <a:r>
              <a:rPr lang="en-US" dirty="0" smtClean="0"/>
              <a:t>;</a:t>
            </a:r>
          </a:p>
          <a:p>
            <a:r>
              <a:rPr lang="en-US" dirty="0"/>
              <a:t>Agreement on Cooperation in the </a:t>
            </a:r>
            <a:r>
              <a:rPr lang="en-US" dirty="0" smtClean="0"/>
              <a:t>Field </a:t>
            </a:r>
            <a:r>
              <a:rPr lang="en-US" dirty="0"/>
              <a:t>of </a:t>
            </a:r>
            <a:r>
              <a:rPr lang="en-US" dirty="0" smtClean="0"/>
              <a:t>Patents</a:t>
            </a:r>
            <a:r>
              <a:rPr lang="ru-RU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en-US" dirty="0"/>
              <a:t>European Patent Convention</a:t>
            </a:r>
            <a:r>
              <a:rPr lang="ru-RU" dirty="0" smtClean="0"/>
              <a:t>;</a:t>
            </a:r>
            <a:endParaRPr lang="ru-RU" dirty="0"/>
          </a:p>
          <a:p>
            <a:pPr>
              <a:lnSpc>
                <a:spcPct val="80000"/>
              </a:lnSpc>
            </a:pPr>
            <a:r>
              <a:rPr lang="en-US" dirty="0"/>
              <a:t>Treaty </a:t>
            </a:r>
            <a:r>
              <a:rPr lang="en-US" dirty="0" smtClean="0"/>
              <a:t>Patent</a:t>
            </a:r>
            <a:r>
              <a:rPr lang="ru-RU" dirty="0" smtClean="0"/>
              <a:t>; </a:t>
            </a:r>
            <a:endParaRPr lang="ru-RU" dirty="0"/>
          </a:p>
          <a:p>
            <a:pPr>
              <a:lnSpc>
                <a:spcPct val="80000"/>
              </a:lnSpc>
            </a:pPr>
            <a:r>
              <a:rPr lang="en-US" dirty="0" smtClean="0"/>
              <a:t>Agreement of Trademarks </a:t>
            </a:r>
            <a:r>
              <a:rPr lang="en-US" dirty="0"/>
              <a:t>R</a:t>
            </a:r>
            <a:r>
              <a:rPr lang="en-US" dirty="0" smtClean="0"/>
              <a:t>ights;</a:t>
            </a:r>
          </a:p>
          <a:p>
            <a:pPr>
              <a:lnSpc>
                <a:spcPct val="80000"/>
              </a:lnSpc>
            </a:pPr>
            <a:r>
              <a:rPr lang="en-US" dirty="0"/>
              <a:t>Madrid Agreement Concerning the International Registration of T</a:t>
            </a:r>
            <a:r>
              <a:rPr lang="en-US" dirty="0" smtClean="0"/>
              <a:t>rademarks;</a:t>
            </a:r>
          </a:p>
          <a:p>
            <a:pPr>
              <a:lnSpc>
                <a:spcPct val="80000"/>
              </a:lnSpc>
            </a:pPr>
            <a:r>
              <a:rPr lang="en-US" dirty="0"/>
              <a:t>Madrid Protocol for </a:t>
            </a:r>
            <a:r>
              <a:rPr lang="en-US" dirty="0" smtClean="0"/>
              <a:t>International </a:t>
            </a:r>
            <a:r>
              <a:rPr lang="en-US" dirty="0"/>
              <a:t>R</a:t>
            </a:r>
            <a:r>
              <a:rPr lang="en-US" dirty="0" smtClean="0"/>
              <a:t>egistration </a:t>
            </a:r>
            <a:r>
              <a:rPr lang="en-US" dirty="0"/>
              <a:t>of T</a:t>
            </a:r>
            <a:r>
              <a:rPr lang="en-US" dirty="0" smtClean="0"/>
              <a:t>rademarks;</a:t>
            </a:r>
            <a:endParaRPr lang="ru-RU" dirty="0"/>
          </a:p>
          <a:p>
            <a:pPr>
              <a:lnSpc>
                <a:spcPct val="80000"/>
              </a:lnSpc>
            </a:pPr>
            <a:r>
              <a:rPr lang="en-US" dirty="0"/>
              <a:t>Hague Agreement Concerning the International </a:t>
            </a:r>
            <a:r>
              <a:rPr lang="en-US" dirty="0" smtClean="0"/>
              <a:t>Deposit </a:t>
            </a:r>
            <a:r>
              <a:rPr lang="en-US" dirty="0"/>
              <a:t>of </a:t>
            </a:r>
            <a:r>
              <a:rPr lang="en-US" dirty="0" smtClean="0"/>
              <a:t>Industrial </a:t>
            </a:r>
            <a:r>
              <a:rPr lang="en-US" dirty="0"/>
              <a:t>D</a:t>
            </a:r>
            <a:r>
              <a:rPr lang="en-US" dirty="0" smtClean="0"/>
              <a:t>esigns;</a:t>
            </a:r>
          </a:p>
          <a:p>
            <a:pPr>
              <a:lnSpc>
                <a:spcPct val="80000"/>
              </a:lnSpc>
            </a:pPr>
            <a:r>
              <a:rPr lang="en-US" dirty="0" err="1"/>
              <a:t>Stabilisation</a:t>
            </a:r>
            <a:r>
              <a:rPr lang="en-US" dirty="0"/>
              <a:t> and Association Republic of Macedonia and the European Communities and its Member </a:t>
            </a:r>
            <a:r>
              <a:rPr lang="en-US" dirty="0" smtClean="0"/>
              <a:t>States;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9164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uro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0" y="1382232"/>
            <a:ext cx="6187028" cy="54745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548" y="2060848"/>
            <a:ext cx="4091946" cy="306896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95141" y="764704"/>
            <a:ext cx="8912543" cy="63894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  <a:cs typeface="Macedonian Helv"/>
              </a:rPr>
              <a:t>Republic of Macedonia</a:t>
            </a:r>
            <a:endParaRPr lang="en-US" dirty="0">
              <a:solidFill>
                <a:srgbClr val="FF0000"/>
              </a:solidFill>
              <a:cs typeface="Macedonian Helv"/>
            </a:endParaRPr>
          </a:p>
        </p:txBody>
      </p:sp>
    </p:spTree>
    <p:extLst>
      <p:ext uri="{BB962C8B-B14F-4D97-AF65-F5344CB8AC3E}">
        <p14:creationId xmlns:p14="http://schemas.microsoft.com/office/powerpoint/2010/main" val="1132988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712" y="761331"/>
            <a:ext cx="8379578" cy="57943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Spin-off Company - CIRKO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916" y="1700808"/>
            <a:ext cx="9289032" cy="475252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b="1" dirty="0" smtClean="0"/>
              <a:t>CIRKO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n-US" sz="2400" dirty="0" smtClean="0"/>
              <a:t>CENTER </a:t>
            </a:r>
            <a:r>
              <a:rPr lang="en-US" sz="2400" dirty="0"/>
              <a:t>FOR RESEARCH, DEVELOPMENT </a:t>
            </a:r>
            <a:r>
              <a:rPr lang="en-US" sz="2400" dirty="0" smtClean="0"/>
              <a:t>AND CONTIUNOUS </a:t>
            </a:r>
            <a:r>
              <a:rPr lang="en-US" sz="2400" dirty="0"/>
              <a:t>EDUCATION </a:t>
            </a:r>
            <a:r>
              <a:rPr lang="en-US" dirty="0" smtClean="0"/>
              <a:t>(</a:t>
            </a:r>
            <a:r>
              <a:rPr lang="en-US" dirty="0" err="1" smtClean="0"/>
              <a:t>estab</a:t>
            </a:r>
            <a:r>
              <a:rPr lang="en-US" dirty="0" smtClean="0"/>
              <a:t>. 2002</a:t>
            </a:r>
            <a:r>
              <a:rPr lang="en-US" dirty="0" smtClean="0"/>
              <a:t>) (profit-</a:t>
            </a:r>
            <a:r>
              <a:rPr lang="en-US" dirty="0" err="1" smtClean="0"/>
              <a:t>organiz</a:t>
            </a:r>
            <a:r>
              <a:rPr lang="en-US" dirty="0" smtClean="0"/>
              <a:t>.)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sz="2200" dirty="0" smtClean="0"/>
              <a:t>Created by University; </a:t>
            </a:r>
          </a:p>
          <a:p>
            <a:pPr lvl="2">
              <a:lnSpc>
                <a:spcPct val="90000"/>
              </a:lnSpc>
            </a:pPr>
            <a:r>
              <a:rPr lang="en-US" sz="2200" dirty="0" smtClean="0"/>
              <a:t>Technologies owned by University; </a:t>
            </a:r>
          </a:p>
          <a:p>
            <a:pPr lvl="2">
              <a:lnSpc>
                <a:spcPct val="90000"/>
              </a:lnSpc>
            </a:pPr>
            <a:r>
              <a:rPr lang="en-US" sz="2200" dirty="0" smtClean="0"/>
              <a:t>Financed by University; </a:t>
            </a:r>
          </a:p>
          <a:p>
            <a:pPr lvl="2">
              <a:lnSpc>
                <a:spcPct val="90000"/>
              </a:lnSpc>
            </a:pPr>
            <a:r>
              <a:rPr lang="en-US" sz="2200" dirty="0" smtClean="0"/>
              <a:t>Managed by University staff.</a:t>
            </a:r>
            <a:endParaRPr lang="en-US" sz="2200" dirty="0"/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INTERNATIONAL </a:t>
            </a:r>
            <a:r>
              <a:rPr lang="en-US" sz="2400" dirty="0"/>
              <a:t>SUPPORTED PROJECTS:</a:t>
            </a:r>
          </a:p>
          <a:p>
            <a:pPr lvl="2">
              <a:lnSpc>
                <a:spcPct val="90000"/>
              </a:lnSpc>
            </a:pPr>
            <a:r>
              <a:rPr lang="en-US" sz="2200" dirty="0"/>
              <a:t>Technology transfer – GTZ - 9 projects (Germany)</a:t>
            </a:r>
          </a:p>
          <a:p>
            <a:pPr lvl="2">
              <a:lnSpc>
                <a:spcPct val="90000"/>
              </a:lnSpc>
            </a:pPr>
            <a:r>
              <a:rPr lang="en-US" sz="2200" dirty="0"/>
              <a:t>Center for energy efficiency (Norway)</a:t>
            </a:r>
          </a:p>
          <a:p>
            <a:pPr lvl="2">
              <a:lnSpc>
                <a:spcPct val="90000"/>
              </a:lnSpc>
            </a:pPr>
            <a:r>
              <a:rPr lang="en-US" sz="2200" dirty="0"/>
              <a:t>Center for mechanical systems – Center for excellence (USAID)</a:t>
            </a:r>
          </a:p>
          <a:p>
            <a:pPr lvl="2">
              <a:lnSpc>
                <a:spcPct val="90000"/>
              </a:lnSpc>
            </a:pPr>
            <a:r>
              <a:rPr lang="en-US" sz="2200" dirty="0"/>
              <a:t>Johnson Control, Training room (USA)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795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Focus on Project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908" y="1557339"/>
            <a:ext cx="9073008" cy="504001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Science Projects</a:t>
            </a:r>
          </a:p>
          <a:p>
            <a:pPr marL="0" indent="0">
              <a:buNone/>
            </a:pPr>
            <a:endParaRPr lang="ru-RU" dirty="0"/>
          </a:p>
          <a:p>
            <a:pPr lvl="2"/>
            <a:r>
              <a:rPr lang="en-US" dirty="0" smtClean="0"/>
              <a:t>Biomedical Materials, dental implants, medical prosthesis, etc.</a:t>
            </a:r>
          </a:p>
          <a:p>
            <a:pPr lvl="2"/>
            <a:r>
              <a:rPr lang="en-US" dirty="0" smtClean="0"/>
              <a:t>Substitution materials in machines</a:t>
            </a:r>
          </a:p>
          <a:p>
            <a:pPr lvl="2"/>
            <a:r>
              <a:rPr lang="en-US" dirty="0" smtClean="0"/>
              <a:t>Advance materials in </a:t>
            </a:r>
            <a:r>
              <a:rPr lang="en-US" dirty="0" smtClean="0"/>
              <a:t>military, railway </a:t>
            </a:r>
            <a:r>
              <a:rPr lang="en-US" dirty="0" smtClean="0"/>
              <a:t>vehicles (wagons, locos)</a:t>
            </a:r>
          </a:p>
          <a:p>
            <a:pPr lvl="2"/>
            <a:r>
              <a:rPr lang="en-US" dirty="0" smtClean="0"/>
              <a:t>Bioengineering and composite materials</a:t>
            </a:r>
            <a:endParaRPr lang="ru-RU" dirty="0"/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b="1" dirty="0" smtClean="0"/>
              <a:t>Applied projects</a:t>
            </a:r>
          </a:p>
          <a:p>
            <a:pPr lvl="2"/>
            <a:r>
              <a:rPr lang="en-US" dirty="0" smtClean="0"/>
              <a:t>Research </a:t>
            </a:r>
            <a:r>
              <a:rPr lang="en-US" dirty="0"/>
              <a:t>of patents in </a:t>
            </a:r>
            <a:r>
              <a:rPr lang="en-US" dirty="0" smtClean="0"/>
              <a:t>pharmaceuticals</a:t>
            </a:r>
            <a:r>
              <a:rPr lang="en-US" dirty="0"/>
              <a:t>, generic drugs</a:t>
            </a:r>
            <a:endParaRPr lang="ru-RU" dirty="0"/>
          </a:p>
          <a:p>
            <a:pPr lvl="2"/>
            <a:r>
              <a:rPr lang="en-US" dirty="0"/>
              <a:t>New products in cosmetics</a:t>
            </a:r>
            <a:endParaRPr lang="ru-RU" dirty="0"/>
          </a:p>
          <a:p>
            <a:pPr lvl="2"/>
            <a:r>
              <a:rPr lang="en-US" dirty="0"/>
              <a:t>Medical </a:t>
            </a:r>
            <a:r>
              <a:rPr lang="en-US" dirty="0" err="1"/>
              <a:t>h</a:t>
            </a:r>
            <a:r>
              <a:rPr lang="en-US" dirty="0" err="1" smtClean="0"/>
              <a:t>aemodialysis</a:t>
            </a:r>
            <a:r>
              <a:rPr lang="en-US" dirty="0" smtClean="0"/>
              <a:t> </a:t>
            </a:r>
            <a:r>
              <a:rPr lang="en-US" dirty="0"/>
              <a:t>solutions</a:t>
            </a:r>
            <a:endParaRPr lang="ru-RU" dirty="0"/>
          </a:p>
          <a:p>
            <a:pPr lvl="2"/>
            <a:r>
              <a:rPr lang="en-US" dirty="0"/>
              <a:t>Organic </a:t>
            </a:r>
            <a:r>
              <a:rPr lang="en-US" dirty="0" smtClean="0"/>
              <a:t>herbs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734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2940" y="2771050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99"/>
                </a:solidFill>
                <a:latin typeface="+mn-lt"/>
              </a:rPr>
              <a:t>**********************************************************************************</a:t>
            </a:r>
          </a:p>
          <a:p>
            <a:r>
              <a:rPr lang="en-US" sz="1800" dirty="0">
                <a:solidFill>
                  <a:srgbClr val="000099"/>
                </a:solidFill>
                <a:latin typeface="+mn-lt"/>
              </a:rPr>
              <a:t>Professor Gligorce Vrtanoski, Ph.D.</a:t>
            </a:r>
          </a:p>
          <a:p>
            <a:r>
              <a:rPr lang="en-US" sz="1800" dirty="0">
                <a:solidFill>
                  <a:srgbClr val="000099"/>
                </a:solidFill>
                <a:latin typeface="+mn-lt"/>
              </a:rPr>
              <a:t>Head of the Division for Manufacturing Systems and Technologies</a:t>
            </a:r>
          </a:p>
          <a:p>
            <a:r>
              <a:rPr lang="en-US" sz="1800" dirty="0">
                <a:solidFill>
                  <a:srgbClr val="000099"/>
                </a:solidFill>
                <a:latin typeface="+mn-lt"/>
              </a:rPr>
              <a:t>Ss. Cyril and Methodius University Skopje</a:t>
            </a:r>
          </a:p>
          <a:p>
            <a:r>
              <a:rPr lang="en-US" sz="1800" dirty="0">
                <a:solidFill>
                  <a:srgbClr val="000099"/>
                </a:solidFill>
                <a:latin typeface="+mn-lt"/>
              </a:rPr>
              <a:t>Faculty of Mechanical Engineering</a:t>
            </a:r>
          </a:p>
          <a:p>
            <a:r>
              <a:rPr lang="en-US" sz="1800" dirty="0">
                <a:solidFill>
                  <a:srgbClr val="000099"/>
                </a:solidFill>
                <a:latin typeface="+mn-lt"/>
              </a:rPr>
              <a:t>Institute for Production Engineering and Management</a:t>
            </a:r>
          </a:p>
          <a:p>
            <a:r>
              <a:rPr lang="en-US" sz="1800" dirty="0" err="1">
                <a:solidFill>
                  <a:srgbClr val="000099"/>
                </a:solidFill>
                <a:latin typeface="+mn-lt"/>
              </a:rPr>
              <a:t>Karpos</a:t>
            </a:r>
            <a:r>
              <a:rPr lang="en-US" sz="1800" dirty="0">
                <a:solidFill>
                  <a:srgbClr val="000099"/>
                </a:solidFill>
                <a:latin typeface="+mn-lt"/>
              </a:rPr>
              <a:t> II </a:t>
            </a:r>
            <a:r>
              <a:rPr lang="en-US" sz="1800" dirty="0" err="1">
                <a:solidFill>
                  <a:srgbClr val="000099"/>
                </a:solidFill>
                <a:latin typeface="+mn-lt"/>
              </a:rPr>
              <a:t>b.b</a:t>
            </a:r>
            <a:r>
              <a:rPr lang="en-US" sz="1800" dirty="0">
                <a:solidFill>
                  <a:srgbClr val="000099"/>
                </a:solidFill>
                <a:latin typeface="+mn-lt"/>
              </a:rPr>
              <a:t>., or  </a:t>
            </a:r>
            <a:r>
              <a:rPr lang="en-US" sz="1800" dirty="0" err="1">
                <a:solidFill>
                  <a:srgbClr val="000099"/>
                </a:solidFill>
                <a:latin typeface="+mn-lt"/>
              </a:rPr>
              <a:t>P.O.Box</a:t>
            </a:r>
            <a:r>
              <a:rPr lang="en-US" sz="1800" dirty="0">
                <a:solidFill>
                  <a:srgbClr val="000099"/>
                </a:solidFill>
                <a:latin typeface="+mn-lt"/>
              </a:rPr>
              <a:t> 464</a:t>
            </a:r>
          </a:p>
          <a:p>
            <a:r>
              <a:rPr lang="hr-HR" sz="1800" dirty="0">
                <a:solidFill>
                  <a:srgbClr val="000099"/>
                </a:solidFill>
                <a:latin typeface="+mn-lt"/>
              </a:rPr>
              <a:t>MK-1000 Skopje,</a:t>
            </a:r>
          </a:p>
          <a:p>
            <a:r>
              <a:rPr lang="en-US" sz="1800" dirty="0">
                <a:solidFill>
                  <a:srgbClr val="000099"/>
                </a:solidFill>
                <a:latin typeface="+mn-lt"/>
              </a:rPr>
              <a:t>Republic of Macedonia</a:t>
            </a:r>
          </a:p>
          <a:p>
            <a:r>
              <a:rPr lang="en-US" sz="1800" dirty="0">
                <a:solidFill>
                  <a:srgbClr val="000099"/>
                </a:solidFill>
                <a:latin typeface="+mn-lt"/>
              </a:rPr>
              <a:t>Tel.: +389 2 3099 259</a:t>
            </a:r>
          </a:p>
          <a:p>
            <a:r>
              <a:rPr lang="en-US" sz="1800" dirty="0">
                <a:solidFill>
                  <a:srgbClr val="000099"/>
                </a:solidFill>
                <a:latin typeface="+mn-lt"/>
              </a:rPr>
              <a:t>Fax.: +389 2 3099 298</a:t>
            </a:r>
          </a:p>
          <a:p>
            <a:r>
              <a:rPr lang="en-US" sz="1800" dirty="0">
                <a:solidFill>
                  <a:srgbClr val="000099"/>
                </a:solidFill>
                <a:latin typeface="+mn-lt"/>
              </a:rPr>
              <a:t>Mob: +389 70 268 699</a:t>
            </a:r>
          </a:p>
          <a:p>
            <a:r>
              <a:rPr lang="en-US" sz="1800" dirty="0">
                <a:solidFill>
                  <a:srgbClr val="000099"/>
                </a:solidFill>
                <a:latin typeface="+mn-lt"/>
              </a:rPr>
              <a:t>E-mail: </a:t>
            </a:r>
            <a:r>
              <a:rPr lang="en-US" sz="1800" dirty="0" err="1" smtClean="0">
                <a:solidFill>
                  <a:srgbClr val="000099"/>
                </a:solidFill>
                <a:latin typeface="+mn-lt"/>
              </a:rPr>
              <a:t>gliso@mf.edu.mk</a:t>
            </a:r>
            <a:endParaRPr lang="en-US" sz="1800" dirty="0" smtClean="0">
              <a:solidFill>
                <a:srgbClr val="000099"/>
              </a:solidFill>
              <a:latin typeface="+mn-lt"/>
            </a:endParaRPr>
          </a:p>
          <a:p>
            <a:r>
              <a:rPr lang="en-US" sz="1800" dirty="0" smtClean="0">
                <a:solidFill>
                  <a:srgbClr val="000099"/>
                </a:solidFill>
                <a:latin typeface="+mn-lt"/>
              </a:rPr>
              <a:t>***********************************************************************************</a:t>
            </a:r>
            <a:endParaRPr lang="en-US" sz="18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28360" y="1425079"/>
            <a:ext cx="891254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Thank you for your attention</a:t>
            </a:r>
            <a:endParaRPr lang="en-US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268" y="0"/>
            <a:ext cx="2160240" cy="132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24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c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148" y="1464662"/>
            <a:ext cx="4968552" cy="533299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95141" y="764704"/>
            <a:ext cx="8912543" cy="63894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  <a:cs typeface="Macedonian Helv"/>
              </a:rPr>
              <a:t>University Cities in Republic of Macedonia</a:t>
            </a:r>
            <a:endParaRPr lang="en-US" dirty="0">
              <a:solidFill>
                <a:srgbClr val="FF0000"/>
              </a:solidFill>
              <a:cs typeface="Macedonian Helv"/>
            </a:endParaRPr>
          </a:p>
        </p:txBody>
      </p:sp>
    </p:spTree>
    <p:extLst>
      <p:ext uri="{BB962C8B-B14F-4D97-AF65-F5344CB8AC3E}">
        <p14:creationId xmlns:p14="http://schemas.microsoft.com/office/powerpoint/2010/main" val="2521477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41" y="764704"/>
            <a:ext cx="8912543" cy="63894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Macedonian Helv"/>
              </a:rPr>
              <a:t>Higher Education in Republic of Macedonia</a:t>
            </a:r>
            <a:endParaRPr lang="en-US" sz="3200" b="1" dirty="0">
              <a:solidFill>
                <a:srgbClr val="FF0000"/>
              </a:solidFill>
              <a:cs typeface="Macedonian Helv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916" y="1628800"/>
            <a:ext cx="8928992" cy="4679973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 smtClean="0"/>
              <a:t>The bearer of </a:t>
            </a:r>
            <a:r>
              <a:rPr lang="en-US" sz="2400" dirty="0"/>
              <a:t>the Higher </a:t>
            </a:r>
            <a:r>
              <a:rPr lang="en-US" sz="2400" dirty="0" smtClean="0"/>
              <a:t>Education in Republic of Macedonia is Ministry </a:t>
            </a:r>
            <a:r>
              <a:rPr lang="en-US" sz="2400" dirty="0"/>
              <a:t>of Education and </a:t>
            </a:r>
            <a:r>
              <a:rPr lang="en-US" sz="2400" dirty="0" smtClean="0"/>
              <a:t>Science.</a:t>
            </a:r>
            <a:endParaRPr lang="ru-RU" sz="2400" dirty="0"/>
          </a:p>
          <a:p>
            <a:pPr lvl="2"/>
            <a:r>
              <a:rPr lang="en-US" sz="2400" dirty="0" smtClean="0"/>
              <a:t>State Governmental Universities = 5</a:t>
            </a:r>
          </a:p>
          <a:p>
            <a:pPr lvl="2"/>
            <a:r>
              <a:rPr lang="en-US" sz="2400" dirty="0" smtClean="0"/>
              <a:t>Private Universities = 14</a:t>
            </a:r>
          </a:p>
          <a:p>
            <a:endParaRPr lang="en-US" sz="2400" dirty="0" smtClean="0"/>
          </a:p>
          <a:p>
            <a:r>
              <a:rPr lang="en-US" sz="2400" dirty="0" smtClean="0"/>
              <a:t>Academic Ranking of World Universities: </a:t>
            </a:r>
            <a:r>
              <a:rPr lang="en-US" sz="2400" b="1" dirty="0" smtClean="0"/>
              <a:t>Shanghai Ranking</a:t>
            </a:r>
            <a:endParaRPr lang="ru-RU" sz="2400" b="1" dirty="0"/>
          </a:p>
          <a:p>
            <a:pPr marL="400050" lvl="1" indent="0">
              <a:buNone/>
            </a:pP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ranking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Macedonian</a:t>
            </a:r>
            <a:r>
              <a:rPr lang="ru-RU" dirty="0"/>
              <a:t> </a:t>
            </a:r>
            <a:r>
              <a:rPr lang="ru-RU" dirty="0" err="1"/>
              <a:t>Higher</a:t>
            </a:r>
            <a:r>
              <a:rPr lang="ru-RU" dirty="0"/>
              <a:t> </a:t>
            </a:r>
            <a:r>
              <a:rPr lang="ru-RU" dirty="0" err="1"/>
              <a:t>Education</a:t>
            </a:r>
            <a:r>
              <a:rPr lang="ru-RU" dirty="0"/>
              <a:t> </a:t>
            </a:r>
            <a:r>
              <a:rPr lang="ru-RU" dirty="0" err="1"/>
              <a:t>Institutions</a:t>
            </a:r>
            <a:r>
              <a:rPr lang="ru-RU" dirty="0"/>
              <a:t> (</a:t>
            </a:r>
            <a:r>
              <a:rPr lang="ru-RU" dirty="0" err="1"/>
              <a:t>HEIs</a:t>
            </a:r>
            <a:r>
              <a:rPr lang="ru-RU" dirty="0"/>
              <a:t>) </a:t>
            </a:r>
            <a:r>
              <a:rPr lang="ru-RU" dirty="0" err="1"/>
              <a:t>was</a:t>
            </a:r>
            <a:r>
              <a:rPr lang="ru-RU" dirty="0"/>
              <a:t> </a:t>
            </a:r>
            <a:r>
              <a:rPr lang="ru-RU" dirty="0" err="1"/>
              <a:t>commissioned</a:t>
            </a:r>
            <a:r>
              <a:rPr lang="ru-RU" dirty="0"/>
              <a:t> </a:t>
            </a:r>
            <a:r>
              <a:rPr lang="ru-RU" dirty="0" err="1"/>
              <a:t>by</a:t>
            </a:r>
            <a:r>
              <a:rPr lang="ru-RU" dirty="0"/>
              <a:t> </a:t>
            </a:r>
            <a:r>
              <a:rPr lang="ru-RU" dirty="0" err="1"/>
              <a:t>Ministry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Education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Science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Republic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Macedonia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February</a:t>
            </a:r>
            <a:r>
              <a:rPr lang="ru-RU" dirty="0"/>
              <a:t>, 2011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released</a:t>
            </a:r>
            <a:r>
              <a:rPr lang="ru-RU" dirty="0"/>
              <a:t> </a:t>
            </a:r>
            <a:r>
              <a:rPr lang="ru-RU" dirty="0" err="1"/>
              <a:t>on</a:t>
            </a:r>
            <a:r>
              <a:rPr lang="ru-RU" dirty="0"/>
              <a:t> </a:t>
            </a:r>
            <a:r>
              <a:rPr lang="ru-RU" dirty="0" err="1"/>
              <a:t>February</a:t>
            </a:r>
            <a:r>
              <a:rPr lang="ru-RU" dirty="0"/>
              <a:t> 16, 2012. </a:t>
            </a:r>
            <a:r>
              <a:rPr lang="ru-RU" dirty="0" err="1"/>
              <a:t>Nineteen</a:t>
            </a:r>
            <a:r>
              <a:rPr lang="ru-RU" dirty="0"/>
              <a:t> </a:t>
            </a:r>
            <a:r>
              <a:rPr lang="ru-RU" dirty="0" err="1"/>
              <a:t>qualified</a:t>
            </a:r>
            <a:r>
              <a:rPr lang="ru-RU" dirty="0"/>
              <a:t> </a:t>
            </a:r>
            <a:r>
              <a:rPr lang="ru-RU" dirty="0" err="1"/>
              <a:t>HEIs</a:t>
            </a:r>
            <a:r>
              <a:rPr lang="ru-RU" dirty="0"/>
              <a:t> </a:t>
            </a:r>
            <a:r>
              <a:rPr lang="ru-RU" dirty="0" err="1"/>
              <a:t>were</a:t>
            </a:r>
            <a:r>
              <a:rPr lang="ru-RU" dirty="0"/>
              <a:t> </a:t>
            </a:r>
            <a:r>
              <a:rPr lang="ru-RU" dirty="0" err="1"/>
              <a:t>included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ranking</a:t>
            </a:r>
            <a:r>
              <a:rPr lang="ru-RU" dirty="0"/>
              <a:t>.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ranking</a:t>
            </a:r>
            <a:r>
              <a:rPr lang="ru-RU" dirty="0"/>
              <a:t> </a:t>
            </a:r>
            <a:r>
              <a:rPr lang="ru-RU" dirty="0" err="1"/>
              <a:t>used</a:t>
            </a:r>
            <a:r>
              <a:rPr lang="ru-RU" dirty="0"/>
              <a:t> 19 </a:t>
            </a:r>
            <a:r>
              <a:rPr lang="ru-RU" dirty="0" err="1"/>
              <a:t>indicators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academic</a:t>
            </a:r>
            <a:r>
              <a:rPr lang="ru-RU" dirty="0"/>
              <a:t> </a:t>
            </a:r>
            <a:r>
              <a:rPr lang="ru-RU" dirty="0" err="1"/>
              <a:t>performance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competitiveness</a:t>
            </a:r>
            <a:r>
              <a:rPr lang="ru-RU" dirty="0"/>
              <a:t>, </a:t>
            </a:r>
            <a:r>
              <a:rPr lang="ru-RU" dirty="0" err="1"/>
              <a:t>covering</a:t>
            </a:r>
            <a:r>
              <a:rPr lang="ru-RU" dirty="0"/>
              <a:t> </a:t>
            </a:r>
            <a:r>
              <a:rPr lang="ru-RU" dirty="0" err="1"/>
              <a:t>major</a:t>
            </a:r>
            <a:r>
              <a:rPr lang="ru-RU" dirty="0"/>
              <a:t> </a:t>
            </a:r>
            <a:r>
              <a:rPr lang="ru-RU" dirty="0" err="1"/>
              <a:t>mission</a:t>
            </a:r>
            <a:r>
              <a:rPr lang="ru-RU" dirty="0"/>
              <a:t> </a:t>
            </a:r>
            <a:r>
              <a:rPr lang="ru-RU" dirty="0" err="1"/>
              <a:t>aspects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HEIs</a:t>
            </a:r>
            <a:r>
              <a:rPr lang="ru-RU" dirty="0"/>
              <a:t> </a:t>
            </a:r>
            <a:r>
              <a:rPr lang="ru-RU" dirty="0" err="1"/>
              <a:t>such</a:t>
            </a:r>
            <a:r>
              <a:rPr lang="ru-RU" dirty="0"/>
              <a:t> </a:t>
            </a:r>
            <a:r>
              <a:rPr lang="ru-RU" dirty="0" err="1"/>
              <a:t>as</a:t>
            </a:r>
            <a:r>
              <a:rPr lang="ru-RU" dirty="0"/>
              <a:t> </a:t>
            </a:r>
            <a:r>
              <a:rPr lang="ru-RU" dirty="0" err="1"/>
              <a:t>teaching</a:t>
            </a:r>
            <a:r>
              <a:rPr lang="ru-RU" dirty="0"/>
              <a:t>, </a:t>
            </a:r>
            <a:r>
              <a:rPr lang="ru-RU" dirty="0" err="1"/>
              <a:t>research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social</a:t>
            </a:r>
            <a:r>
              <a:rPr lang="ru-RU" dirty="0"/>
              <a:t> </a:t>
            </a:r>
            <a:r>
              <a:rPr lang="ru-RU" dirty="0" err="1"/>
              <a:t>service</a:t>
            </a:r>
            <a:r>
              <a:rPr lang="ru-RU" dirty="0"/>
              <a:t>. </a:t>
            </a:r>
            <a:r>
              <a:rPr lang="ru-RU" dirty="0" err="1"/>
              <a:t>It</a:t>
            </a:r>
            <a:r>
              <a:rPr lang="ru-RU" dirty="0"/>
              <a:t> </a:t>
            </a:r>
            <a:r>
              <a:rPr lang="ru-RU" dirty="0" err="1"/>
              <a:t>is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first</a:t>
            </a:r>
            <a:r>
              <a:rPr lang="ru-RU" dirty="0"/>
              <a:t> </a:t>
            </a:r>
            <a:r>
              <a:rPr lang="ru-RU" dirty="0" err="1"/>
              <a:t>university</a:t>
            </a:r>
            <a:r>
              <a:rPr lang="ru-RU" dirty="0"/>
              <a:t> </a:t>
            </a:r>
            <a:r>
              <a:rPr lang="ru-RU" dirty="0" err="1"/>
              <a:t>ranking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 smtClean="0"/>
              <a:t>Macedonia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941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84" y="1412776"/>
            <a:ext cx="8393392" cy="547260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95141" y="764704"/>
            <a:ext cx="8912543" cy="5669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  <a:cs typeface="Macedonian Helv"/>
              </a:rPr>
              <a:t>Macedonian HEIs Ranking 2011/12</a:t>
            </a:r>
            <a:endParaRPr lang="en-US" dirty="0">
              <a:solidFill>
                <a:srgbClr val="FF0000"/>
              </a:solidFill>
              <a:cs typeface="Macedonian Helv"/>
            </a:endParaRPr>
          </a:p>
        </p:txBody>
      </p:sp>
    </p:spTree>
    <p:extLst>
      <p:ext uri="{BB962C8B-B14F-4D97-AF65-F5344CB8AC3E}">
        <p14:creationId xmlns:p14="http://schemas.microsoft.com/office/powerpoint/2010/main" val="203286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nistry SER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485" y="620688"/>
            <a:ext cx="5008175" cy="613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84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41" y="764704"/>
            <a:ext cx="8912543" cy="63894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Macedonian Helv"/>
              </a:rPr>
              <a:t>SS. Cyril and Methodius University </a:t>
            </a:r>
            <a:r>
              <a:rPr lang="en-US" dirty="0" err="1" smtClean="0">
                <a:solidFill>
                  <a:srgbClr val="FF0000"/>
                </a:solidFill>
                <a:cs typeface="Macedonian Helv"/>
              </a:rPr>
              <a:t>v.s</a:t>
            </a:r>
            <a:r>
              <a:rPr lang="en-US" dirty="0" smtClean="0">
                <a:solidFill>
                  <a:srgbClr val="FF0000"/>
                </a:solidFill>
                <a:cs typeface="Macedonian Helv"/>
              </a:rPr>
              <a:t>. Other</a:t>
            </a:r>
            <a:endParaRPr lang="en-US" sz="3200" b="1" dirty="0">
              <a:solidFill>
                <a:srgbClr val="FF0000"/>
              </a:solidFill>
              <a:cs typeface="Macedonian Helv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915" y="1772817"/>
            <a:ext cx="8928993" cy="4896543"/>
          </a:xfrm>
        </p:spPr>
        <p:txBody>
          <a:bodyPr/>
          <a:lstStyle/>
          <a:p>
            <a:r>
              <a:rPr lang="en-US" sz="2400" dirty="0" smtClean="0"/>
              <a:t>The oldest and biggest </a:t>
            </a:r>
            <a:r>
              <a:rPr lang="en-US" sz="2400" dirty="0"/>
              <a:t>University in </a:t>
            </a:r>
            <a:r>
              <a:rPr lang="en-US" sz="2400" dirty="0" smtClean="0"/>
              <a:t>Republic of Macedonia </a:t>
            </a:r>
            <a:r>
              <a:rPr lang="en-US" sz="2400" dirty="0"/>
              <a:t>is </a:t>
            </a:r>
            <a:r>
              <a:rPr lang="en-US" sz="2400" dirty="0" err="1" smtClean="0"/>
              <a:t>Ss</a:t>
            </a:r>
            <a:r>
              <a:rPr lang="en-US" sz="2400" dirty="0" smtClean="0"/>
              <a:t> </a:t>
            </a:r>
            <a:r>
              <a:rPr lang="en-US" sz="2400" dirty="0"/>
              <a:t>Cyril and Methodius University of Skopje, </a:t>
            </a:r>
            <a:r>
              <a:rPr lang="en-US" sz="2400" dirty="0" smtClean="0"/>
              <a:t>where, </a:t>
            </a:r>
            <a:r>
              <a:rPr lang="en-US" sz="2400" dirty="0"/>
              <a:t>study around </a:t>
            </a:r>
            <a:r>
              <a:rPr lang="en-US" sz="2400" dirty="0" smtClean="0"/>
              <a:t>30000 </a:t>
            </a:r>
            <a:r>
              <a:rPr lang="en-US" sz="2400" dirty="0"/>
              <a:t>students</a:t>
            </a:r>
            <a:r>
              <a:rPr lang="en-US" sz="2400" dirty="0" smtClean="0"/>
              <a:t>. (Integrated University from 2010)</a:t>
            </a:r>
            <a:endParaRPr lang="ru-RU" sz="2400" dirty="0"/>
          </a:p>
          <a:p>
            <a:pPr lvl="2">
              <a:buFont typeface="Wingdings" charset="2"/>
              <a:buChar char="§"/>
            </a:pPr>
            <a:r>
              <a:rPr lang="en-US" sz="2400" dirty="0" smtClean="0"/>
              <a:t>University Structure, compose of: </a:t>
            </a:r>
          </a:p>
          <a:p>
            <a:pPr lvl="3">
              <a:buFont typeface="Wingdings" charset="2"/>
              <a:buChar char="Ø"/>
            </a:pPr>
            <a:r>
              <a:rPr lang="en-US" sz="2400" dirty="0" smtClean="0"/>
              <a:t>23 Faculties =&gt; 9 Faculties from Engineering field, and</a:t>
            </a:r>
          </a:p>
          <a:p>
            <a:pPr lvl="3">
              <a:buFont typeface="Wingdings" charset="2"/>
              <a:buChar char="Ø"/>
            </a:pPr>
            <a:r>
              <a:rPr lang="en-US" sz="2400" dirty="0" smtClean="0"/>
              <a:t>9 </a:t>
            </a:r>
            <a:r>
              <a:rPr lang="en-US" sz="2400" dirty="0" err="1" smtClean="0"/>
              <a:t>Autonomus</a:t>
            </a:r>
            <a:r>
              <a:rPr lang="en-US" sz="2400" dirty="0" smtClean="0"/>
              <a:t> Public Scientific Institutes.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second State University is Bitola.</a:t>
            </a:r>
            <a:endParaRPr lang="ru-RU" sz="2400" dirty="0"/>
          </a:p>
          <a:p>
            <a:r>
              <a:rPr lang="en-US" sz="2400" dirty="0" smtClean="0"/>
              <a:t>The other State </a:t>
            </a:r>
            <a:r>
              <a:rPr lang="en-US" sz="2400" dirty="0"/>
              <a:t>Universities are very </a:t>
            </a:r>
            <a:r>
              <a:rPr lang="en-US" sz="2400" dirty="0" smtClean="0"/>
              <a:t>new.</a:t>
            </a:r>
          </a:p>
          <a:p>
            <a:r>
              <a:rPr lang="en-US" sz="2400" dirty="0" smtClean="0"/>
              <a:t>Private </a:t>
            </a:r>
            <a:r>
              <a:rPr lang="en-US" sz="2400" dirty="0"/>
              <a:t>Universities do not have </a:t>
            </a:r>
            <a:r>
              <a:rPr lang="en-US" sz="2400" dirty="0" smtClean="0"/>
              <a:t>serious scientific </a:t>
            </a:r>
            <a:r>
              <a:rPr lang="en-US" sz="2400" dirty="0"/>
              <a:t>R</a:t>
            </a:r>
            <a:r>
              <a:rPr lang="en-US" sz="2400" dirty="0" smtClean="0"/>
              <a:t>&amp;D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52268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 Cyril and Methodiu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38100"/>
            <a:ext cx="9686867" cy="675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84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41" y="764704"/>
            <a:ext cx="8912543" cy="63894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cs typeface="Macedonian Helv"/>
              </a:rPr>
              <a:t>Education at UKIM - University of Skopje</a:t>
            </a:r>
            <a:endParaRPr lang="en-US" sz="3200" b="1" dirty="0">
              <a:solidFill>
                <a:srgbClr val="FF0000"/>
              </a:solidFill>
              <a:cs typeface="Macedonian Helv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916" y="1772816"/>
            <a:ext cx="9073008" cy="4896543"/>
          </a:xfrm>
        </p:spPr>
        <p:txBody>
          <a:bodyPr/>
          <a:lstStyle/>
          <a:p>
            <a:pPr lvl="0"/>
            <a:endParaRPr lang="en-US" sz="2400" dirty="0" smtClean="0"/>
          </a:p>
          <a:p>
            <a:pPr lvl="0">
              <a:buFont typeface="Wingdings" charset="2"/>
              <a:buChar char="Ø"/>
            </a:pPr>
            <a:r>
              <a:rPr lang="en-US" sz="2400" dirty="0" smtClean="0"/>
              <a:t>At UKIM - University </a:t>
            </a:r>
            <a:r>
              <a:rPr lang="en-US" sz="2400" dirty="0"/>
              <a:t>of </a:t>
            </a:r>
            <a:r>
              <a:rPr lang="en-US" sz="2400" dirty="0" smtClean="0"/>
              <a:t>Skopje </a:t>
            </a:r>
            <a:r>
              <a:rPr lang="en-US" sz="2400" dirty="0"/>
              <a:t>we have </a:t>
            </a:r>
            <a:r>
              <a:rPr lang="en-US" sz="2400" dirty="0" smtClean="0"/>
              <a:t>established </a:t>
            </a:r>
            <a:r>
              <a:rPr lang="en-US" sz="2400" dirty="0"/>
              <a:t>Bologna </a:t>
            </a:r>
            <a:r>
              <a:rPr lang="en-US" sz="2400" dirty="0" smtClean="0"/>
              <a:t>Process in 2004/05.</a:t>
            </a:r>
            <a:endParaRPr lang="ru-RU" sz="2400" dirty="0"/>
          </a:p>
          <a:p>
            <a:pPr lvl="0">
              <a:buFont typeface="Wingdings" charset="2"/>
              <a:buChar char="Ø"/>
            </a:pPr>
            <a:endParaRPr lang="en-US" sz="2400" dirty="0" smtClean="0"/>
          </a:p>
          <a:p>
            <a:pPr lvl="0">
              <a:buFont typeface="Wingdings" charset="2"/>
              <a:buChar char="Ø"/>
            </a:pPr>
            <a:r>
              <a:rPr lang="en-US" sz="2400" dirty="0" smtClean="0"/>
              <a:t>Faculty </a:t>
            </a:r>
            <a:r>
              <a:rPr lang="en-US" sz="2400" dirty="0"/>
              <a:t>of Mechanical Engineering </a:t>
            </a:r>
            <a:r>
              <a:rPr lang="en-US" sz="2400" dirty="0" smtClean="0"/>
              <a:t>and Faculty </a:t>
            </a:r>
            <a:r>
              <a:rPr lang="en-US" sz="2400" dirty="0"/>
              <a:t>of Low </a:t>
            </a:r>
            <a:r>
              <a:rPr lang="en-US" sz="2400" dirty="0" smtClean="0"/>
              <a:t>were </a:t>
            </a:r>
            <a:r>
              <a:rPr lang="en-US" sz="2400" b="1" dirty="0">
                <a:solidFill>
                  <a:srgbClr val="FF0000"/>
                </a:solidFill>
              </a:rPr>
              <a:t>pioneers</a:t>
            </a:r>
            <a:r>
              <a:rPr lang="en-US" sz="2400" dirty="0"/>
              <a:t> in r</a:t>
            </a:r>
            <a:r>
              <a:rPr lang="en-US" sz="2400" dirty="0" smtClean="0"/>
              <a:t>enewed curriculum </a:t>
            </a:r>
            <a:r>
              <a:rPr lang="en-US" sz="2400" dirty="0"/>
              <a:t>with ECTS according to Bologna </a:t>
            </a:r>
            <a:r>
              <a:rPr lang="en-US" sz="2400" dirty="0" smtClean="0"/>
              <a:t>Process. (We are in the second process of renewing of curriculum, wait approval from accreditation board, starting from September 2012)</a:t>
            </a:r>
            <a:endParaRPr lang="ru-RU" sz="2400" dirty="0"/>
          </a:p>
          <a:p>
            <a:pPr marL="0" lvl="0" indent="0">
              <a:buNone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054889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CT-presentations">
  <a:themeElements>
    <a:clrScheme name="PCT-presentation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CT-presenta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CT-presenta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-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-presentation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-presentation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-presentatio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-presentatio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-presentatio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PCT-presentations</Template>
  <TotalTime>2494</TotalTime>
  <Words>1420</Words>
  <Application>Microsoft Macintosh PowerPoint</Application>
  <PresentationFormat>Custom</PresentationFormat>
  <Paragraphs>165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PCT-presentations</vt:lpstr>
      <vt:lpstr>CorelDRAW</vt:lpstr>
      <vt:lpstr>Intellectual Property at the Higher Education in Republic of Macedonia</vt:lpstr>
      <vt:lpstr>PowerPoint Presentation</vt:lpstr>
      <vt:lpstr>PowerPoint Presentation</vt:lpstr>
      <vt:lpstr>Higher Education in Republic of Macedonia</vt:lpstr>
      <vt:lpstr>PowerPoint Presentation</vt:lpstr>
      <vt:lpstr>PowerPoint Presentation</vt:lpstr>
      <vt:lpstr>SS. Cyril and Methodius University v.s. Other</vt:lpstr>
      <vt:lpstr>PowerPoint Presentation</vt:lpstr>
      <vt:lpstr>Education at UKIM - University of Skopje</vt:lpstr>
      <vt:lpstr>PowerPoint Presentation</vt:lpstr>
      <vt:lpstr>Important of IP</vt:lpstr>
      <vt:lpstr>Creations of the Mind: IP Assets</vt:lpstr>
      <vt:lpstr>IP Promoting Innovation and Technology Transfer</vt:lpstr>
      <vt:lpstr>National IP Strategy</vt:lpstr>
      <vt:lpstr>Not Sufficient Interest for R&amp;D Projects</vt:lpstr>
      <vt:lpstr>Major Problems in Technology Transfer</vt:lpstr>
      <vt:lpstr>Most Important Legal Sources</vt:lpstr>
      <vt:lpstr>Most Important Legal Sources</vt:lpstr>
      <vt:lpstr>International Resources – Ratified in RM </vt:lpstr>
      <vt:lpstr>Spin-off Company - CIRKO</vt:lpstr>
      <vt:lpstr>Focus on Project</vt:lpstr>
      <vt:lpstr>PowerPoint Presentation</vt:lpstr>
    </vt:vector>
  </TitlesOfParts>
  <Company>WIPO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PCT System </dc:title>
  <dc:creator>Arganoza</dc:creator>
  <cp:lastModifiedBy>Gligorce Vrtanoski</cp:lastModifiedBy>
  <cp:revision>406</cp:revision>
  <cp:lastPrinted>2007-06-07T09:19:54Z</cp:lastPrinted>
  <dcterms:created xsi:type="dcterms:W3CDTF">2008-01-16T15:25:12Z</dcterms:created>
  <dcterms:modified xsi:type="dcterms:W3CDTF">2012-04-11T10:00:28Z</dcterms:modified>
</cp:coreProperties>
</file>