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324" r:id="rId2"/>
    <p:sldId id="289" r:id="rId3"/>
    <p:sldId id="290" r:id="rId4"/>
    <p:sldId id="291" r:id="rId5"/>
    <p:sldId id="292" r:id="rId6"/>
    <p:sldId id="293" r:id="rId7"/>
    <p:sldId id="294" r:id="rId8"/>
    <p:sldId id="295" r:id="rId9"/>
    <p:sldId id="296" r:id="rId10"/>
    <p:sldId id="297" r:id="rId11"/>
    <p:sldId id="298" r:id="rId12"/>
    <p:sldId id="299" r:id="rId13"/>
    <p:sldId id="322" r:id="rId14"/>
    <p:sldId id="300" r:id="rId15"/>
    <p:sldId id="301" r:id="rId16"/>
    <p:sldId id="302" r:id="rId17"/>
    <p:sldId id="303" r:id="rId18"/>
    <p:sldId id="323" r:id="rId19"/>
    <p:sldId id="315" r:id="rId20"/>
    <p:sldId id="316" r:id="rId21"/>
    <p:sldId id="317" r:id="rId22"/>
    <p:sldId id="318" r:id="rId23"/>
    <p:sldId id="319" r:id="rId24"/>
    <p:sldId id="320" r:id="rId25"/>
    <p:sldId id="325" r:id="rId26"/>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60"/>
  </p:normalViewPr>
  <p:slideViewPr>
    <p:cSldViewPr>
      <p:cViewPr varScale="1">
        <p:scale>
          <a:sx n="70" d="100"/>
          <a:sy n="70" d="100"/>
        </p:scale>
        <p:origin x="-4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EEC9624-90A3-4518-9C67-F895A876C62E}" type="datetimeFigureOut">
              <a:rPr lang="hu-HU"/>
              <a:pPr>
                <a:defRPr/>
              </a:pPr>
              <a:t>2012.06.11.</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8B72BC3-775C-4FF9-873C-D639414D3EC9}" type="slidenum">
              <a:rPr lang="hu-HU"/>
              <a:pPr>
                <a:defRPr/>
              </a:pPr>
              <a:t>‹#›</a:t>
            </a:fld>
            <a:endParaRPr lang="hu-HU"/>
          </a:p>
        </p:txBody>
      </p:sp>
    </p:spTree>
    <p:extLst>
      <p:ext uri="{BB962C8B-B14F-4D97-AF65-F5344CB8AC3E}">
        <p14:creationId xmlns:p14="http://schemas.microsoft.com/office/powerpoint/2010/main" val="526108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u-HU" smtClean="0"/>
          </a:p>
        </p:txBody>
      </p:sp>
      <p:sp>
        <p:nvSpPr>
          <p:cNvPr id="4" name="Dia számának helye 3"/>
          <p:cNvSpPr>
            <a:spLocks noGrp="1"/>
          </p:cNvSpPr>
          <p:nvPr>
            <p:ph type="sldNum" sz="quarter" idx="5"/>
          </p:nvPr>
        </p:nvSpPr>
        <p:spPr/>
        <p:txBody>
          <a:bodyPr/>
          <a:lstStyle/>
          <a:p>
            <a:pPr>
              <a:defRPr/>
            </a:pPr>
            <a:fld id="{48C90415-B80C-421D-AE7C-6D2C7CE4D98C}" type="slidenum">
              <a:rPr lang="hu-HU" smtClean="0"/>
              <a:pPr>
                <a:defRPr/>
              </a:pPr>
              <a:t>10</a:t>
            </a:fld>
            <a:endParaRPr lang="hu-H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Jegyzetek hely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u-HU" smtClean="0"/>
          </a:p>
        </p:txBody>
      </p:sp>
      <p:sp>
        <p:nvSpPr>
          <p:cNvPr id="4" name="Dia számának helye 3"/>
          <p:cNvSpPr>
            <a:spLocks noGrp="1"/>
          </p:cNvSpPr>
          <p:nvPr>
            <p:ph type="sldNum" sz="quarter" idx="5"/>
          </p:nvPr>
        </p:nvSpPr>
        <p:spPr/>
        <p:txBody>
          <a:bodyPr/>
          <a:lstStyle/>
          <a:p>
            <a:pPr>
              <a:defRPr/>
            </a:pPr>
            <a:fld id="{08EAF326-8BEC-48FB-B388-8C628B778757}" type="slidenum">
              <a:rPr lang="hu-HU" smtClean="0"/>
              <a:pPr>
                <a:defRPr/>
              </a:pPr>
              <a:t>22</a:t>
            </a:fld>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55EEC76C-653D-4A74-8E68-5966E8E39BBA}" type="datetime1">
              <a:rPr lang="hu-HU"/>
              <a:pPr>
                <a:defRPr/>
              </a:pPr>
              <a:t>2012.06.11.</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0A224220-2891-4804-AEB6-40506F276058}" type="slidenum">
              <a:rPr lang="hu-HU"/>
              <a:pPr>
                <a:defRPr/>
              </a:pPr>
              <a:t>‹#›</a:t>
            </a:fld>
            <a:endParaRPr lang="hu-HU"/>
          </a:p>
        </p:txBody>
      </p:sp>
    </p:spTree>
    <p:extLst>
      <p:ext uri="{BB962C8B-B14F-4D97-AF65-F5344CB8AC3E}">
        <p14:creationId xmlns:p14="http://schemas.microsoft.com/office/powerpoint/2010/main" val="1884509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F123DCEB-4AC7-4326-8D64-A12D4E4F4E1D}" type="datetime1">
              <a:rPr lang="hu-HU"/>
              <a:pPr>
                <a:defRPr/>
              </a:pPr>
              <a:t>2012.06.11.</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AFA85E85-90D2-4C21-AFE2-944BB1F3FE1F}" type="slidenum">
              <a:rPr lang="hu-HU"/>
              <a:pPr>
                <a:defRPr/>
              </a:pPr>
              <a:t>‹#›</a:t>
            </a:fld>
            <a:endParaRPr lang="hu-HU"/>
          </a:p>
        </p:txBody>
      </p:sp>
    </p:spTree>
    <p:extLst>
      <p:ext uri="{BB962C8B-B14F-4D97-AF65-F5344CB8AC3E}">
        <p14:creationId xmlns:p14="http://schemas.microsoft.com/office/powerpoint/2010/main" val="3245416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723405C2-B05B-4D65-B5BA-8368F2649C99}" type="datetime1">
              <a:rPr lang="hu-HU"/>
              <a:pPr>
                <a:defRPr/>
              </a:pPr>
              <a:t>2012.06.11.</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6E9D90B9-A8FD-4FF4-892D-12DF4B93BA52}" type="slidenum">
              <a:rPr lang="hu-HU"/>
              <a:pPr>
                <a:defRPr/>
              </a:pPr>
              <a:t>‹#›</a:t>
            </a:fld>
            <a:endParaRPr lang="hu-HU"/>
          </a:p>
        </p:txBody>
      </p:sp>
    </p:spTree>
    <p:extLst>
      <p:ext uri="{BB962C8B-B14F-4D97-AF65-F5344CB8AC3E}">
        <p14:creationId xmlns:p14="http://schemas.microsoft.com/office/powerpoint/2010/main" val="23967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E4988C6F-0F15-4409-8BF4-C961B341A671}" type="datetime1">
              <a:rPr lang="hu-HU"/>
              <a:pPr>
                <a:defRPr/>
              </a:pPr>
              <a:t>2012.06.11.</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683D4617-3A10-4F33-9436-D92E571A04EB}" type="slidenum">
              <a:rPr lang="hu-HU"/>
              <a:pPr>
                <a:defRPr/>
              </a:pPr>
              <a:t>‹#›</a:t>
            </a:fld>
            <a:endParaRPr lang="hu-HU"/>
          </a:p>
        </p:txBody>
      </p:sp>
    </p:spTree>
    <p:extLst>
      <p:ext uri="{BB962C8B-B14F-4D97-AF65-F5344CB8AC3E}">
        <p14:creationId xmlns:p14="http://schemas.microsoft.com/office/powerpoint/2010/main" val="1762942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6064CFB6-291B-430E-B3F9-11ED37F27222}" type="datetime1">
              <a:rPr lang="hu-HU"/>
              <a:pPr>
                <a:defRPr/>
              </a:pPr>
              <a:t>2012.06.11.</a:t>
            </a:fld>
            <a:endParaRPr lang="hu-HU"/>
          </a:p>
        </p:txBody>
      </p:sp>
      <p:sp>
        <p:nvSpPr>
          <p:cNvPr id="5"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6" name="Dia számának helye 5"/>
          <p:cNvSpPr>
            <a:spLocks noGrp="1"/>
          </p:cNvSpPr>
          <p:nvPr>
            <p:ph type="sldNum" sz="quarter" idx="12"/>
          </p:nvPr>
        </p:nvSpPr>
        <p:spPr/>
        <p:txBody>
          <a:bodyPr/>
          <a:lstStyle>
            <a:lvl1pPr>
              <a:defRPr/>
            </a:lvl1pPr>
          </a:lstStyle>
          <a:p>
            <a:pPr>
              <a:defRPr/>
            </a:pPr>
            <a:fld id="{63E5C104-EC30-4E00-A1A0-B589805942D8}" type="slidenum">
              <a:rPr lang="hu-HU"/>
              <a:pPr>
                <a:defRPr/>
              </a:pPr>
              <a:t>‹#›</a:t>
            </a:fld>
            <a:endParaRPr lang="hu-HU"/>
          </a:p>
        </p:txBody>
      </p:sp>
    </p:spTree>
    <p:extLst>
      <p:ext uri="{BB962C8B-B14F-4D97-AF65-F5344CB8AC3E}">
        <p14:creationId xmlns:p14="http://schemas.microsoft.com/office/powerpoint/2010/main" val="403265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5F6EA34D-E797-49CB-A78B-E11544DF90A6}" type="datetime1">
              <a:rPr lang="hu-HU"/>
              <a:pPr>
                <a:defRPr/>
              </a:pPr>
              <a:t>2012.06.11.</a:t>
            </a:fld>
            <a:endParaRPr lang="hu-HU"/>
          </a:p>
        </p:txBody>
      </p:sp>
      <p:sp>
        <p:nvSpPr>
          <p:cNvPr id="6"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7" name="Dia számának helye 5"/>
          <p:cNvSpPr>
            <a:spLocks noGrp="1"/>
          </p:cNvSpPr>
          <p:nvPr>
            <p:ph type="sldNum" sz="quarter" idx="12"/>
          </p:nvPr>
        </p:nvSpPr>
        <p:spPr/>
        <p:txBody>
          <a:bodyPr/>
          <a:lstStyle>
            <a:lvl1pPr>
              <a:defRPr/>
            </a:lvl1pPr>
          </a:lstStyle>
          <a:p>
            <a:pPr>
              <a:defRPr/>
            </a:pPr>
            <a:fld id="{5D053535-9DAE-4A94-9660-69C9C2817C2F}" type="slidenum">
              <a:rPr lang="hu-HU"/>
              <a:pPr>
                <a:defRPr/>
              </a:pPr>
              <a:t>‹#›</a:t>
            </a:fld>
            <a:endParaRPr lang="hu-HU"/>
          </a:p>
        </p:txBody>
      </p:sp>
    </p:spTree>
    <p:extLst>
      <p:ext uri="{BB962C8B-B14F-4D97-AF65-F5344CB8AC3E}">
        <p14:creationId xmlns:p14="http://schemas.microsoft.com/office/powerpoint/2010/main" val="159125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D7584FF9-1B9A-40E0-82F5-A41A3376DC36}" type="datetime1">
              <a:rPr lang="hu-HU"/>
              <a:pPr>
                <a:defRPr/>
              </a:pPr>
              <a:t>2012.06.11.</a:t>
            </a:fld>
            <a:endParaRPr lang="hu-HU"/>
          </a:p>
        </p:txBody>
      </p:sp>
      <p:sp>
        <p:nvSpPr>
          <p:cNvPr id="8"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9" name="Dia számának helye 5"/>
          <p:cNvSpPr>
            <a:spLocks noGrp="1"/>
          </p:cNvSpPr>
          <p:nvPr>
            <p:ph type="sldNum" sz="quarter" idx="12"/>
          </p:nvPr>
        </p:nvSpPr>
        <p:spPr/>
        <p:txBody>
          <a:bodyPr/>
          <a:lstStyle>
            <a:lvl1pPr>
              <a:defRPr/>
            </a:lvl1pPr>
          </a:lstStyle>
          <a:p>
            <a:pPr>
              <a:defRPr/>
            </a:pPr>
            <a:fld id="{383FCF5F-16FB-49A3-B619-FB657573360F}" type="slidenum">
              <a:rPr lang="hu-HU"/>
              <a:pPr>
                <a:defRPr/>
              </a:pPr>
              <a:t>‹#›</a:t>
            </a:fld>
            <a:endParaRPr lang="hu-HU"/>
          </a:p>
        </p:txBody>
      </p:sp>
    </p:spTree>
    <p:extLst>
      <p:ext uri="{BB962C8B-B14F-4D97-AF65-F5344CB8AC3E}">
        <p14:creationId xmlns:p14="http://schemas.microsoft.com/office/powerpoint/2010/main" val="93625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9BEFF7AD-B231-48F0-A6C7-ED0B8FDB4977}" type="datetime1">
              <a:rPr lang="hu-HU"/>
              <a:pPr>
                <a:defRPr/>
              </a:pPr>
              <a:t>2012.06.11.</a:t>
            </a:fld>
            <a:endParaRPr lang="hu-HU"/>
          </a:p>
        </p:txBody>
      </p:sp>
      <p:sp>
        <p:nvSpPr>
          <p:cNvPr id="4"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5" name="Dia számának helye 5"/>
          <p:cNvSpPr>
            <a:spLocks noGrp="1"/>
          </p:cNvSpPr>
          <p:nvPr>
            <p:ph type="sldNum" sz="quarter" idx="12"/>
          </p:nvPr>
        </p:nvSpPr>
        <p:spPr/>
        <p:txBody>
          <a:bodyPr/>
          <a:lstStyle>
            <a:lvl1pPr>
              <a:defRPr/>
            </a:lvl1pPr>
          </a:lstStyle>
          <a:p>
            <a:pPr>
              <a:defRPr/>
            </a:pPr>
            <a:fld id="{818D0A31-70CB-4C99-853D-90BF690053C6}" type="slidenum">
              <a:rPr lang="hu-HU"/>
              <a:pPr>
                <a:defRPr/>
              </a:pPr>
              <a:t>‹#›</a:t>
            </a:fld>
            <a:endParaRPr lang="hu-HU"/>
          </a:p>
        </p:txBody>
      </p:sp>
    </p:spTree>
    <p:extLst>
      <p:ext uri="{BB962C8B-B14F-4D97-AF65-F5344CB8AC3E}">
        <p14:creationId xmlns:p14="http://schemas.microsoft.com/office/powerpoint/2010/main" val="3463477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C4F68BC9-BA79-43DA-A18C-E188C3EA8620}" type="datetime1">
              <a:rPr lang="hu-HU"/>
              <a:pPr>
                <a:defRPr/>
              </a:pPr>
              <a:t>2012.06.11.</a:t>
            </a:fld>
            <a:endParaRPr lang="hu-HU"/>
          </a:p>
        </p:txBody>
      </p:sp>
      <p:sp>
        <p:nvSpPr>
          <p:cNvPr id="3"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4" name="Dia számának helye 5"/>
          <p:cNvSpPr>
            <a:spLocks noGrp="1"/>
          </p:cNvSpPr>
          <p:nvPr>
            <p:ph type="sldNum" sz="quarter" idx="12"/>
          </p:nvPr>
        </p:nvSpPr>
        <p:spPr/>
        <p:txBody>
          <a:bodyPr/>
          <a:lstStyle>
            <a:lvl1pPr>
              <a:defRPr/>
            </a:lvl1pPr>
          </a:lstStyle>
          <a:p>
            <a:pPr>
              <a:defRPr/>
            </a:pPr>
            <a:fld id="{6CCD496F-CA90-4125-8E9C-2E777442A634}" type="slidenum">
              <a:rPr lang="hu-HU"/>
              <a:pPr>
                <a:defRPr/>
              </a:pPr>
              <a:t>‹#›</a:t>
            </a:fld>
            <a:endParaRPr lang="hu-HU"/>
          </a:p>
        </p:txBody>
      </p:sp>
    </p:spTree>
    <p:extLst>
      <p:ext uri="{BB962C8B-B14F-4D97-AF65-F5344CB8AC3E}">
        <p14:creationId xmlns:p14="http://schemas.microsoft.com/office/powerpoint/2010/main" val="2162960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188B748A-C5DD-42EE-8A69-3A992524EFB1}" type="datetime1">
              <a:rPr lang="hu-HU"/>
              <a:pPr>
                <a:defRPr/>
              </a:pPr>
              <a:t>2012.06.11.</a:t>
            </a:fld>
            <a:endParaRPr lang="hu-HU"/>
          </a:p>
        </p:txBody>
      </p:sp>
      <p:sp>
        <p:nvSpPr>
          <p:cNvPr id="6"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7" name="Dia számának helye 5"/>
          <p:cNvSpPr>
            <a:spLocks noGrp="1"/>
          </p:cNvSpPr>
          <p:nvPr>
            <p:ph type="sldNum" sz="quarter" idx="12"/>
          </p:nvPr>
        </p:nvSpPr>
        <p:spPr/>
        <p:txBody>
          <a:bodyPr/>
          <a:lstStyle>
            <a:lvl1pPr>
              <a:defRPr/>
            </a:lvl1pPr>
          </a:lstStyle>
          <a:p>
            <a:pPr>
              <a:defRPr/>
            </a:pPr>
            <a:fld id="{D78346A3-99E0-4E50-90FF-58EDAA05539F}" type="slidenum">
              <a:rPr lang="hu-HU"/>
              <a:pPr>
                <a:defRPr/>
              </a:pPr>
              <a:t>‹#›</a:t>
            </a:fld>
            <a:endParaRPr lang="hu-HU"/>
          </a:p>
        </p:txBody>
      </p:sp>
    </p:spTree>
    <p:extLst>
      <p:ext uri="{BB962C8B-B14F-4D97-AF65-F5344CB8AC3E}">
        <p14:creationId xmlns:p14="http://schemas.microsoft.com/office/powerpoint/2010/main" val="36977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602D31A8-211D-4864-A98A-927B0A516C94}" type="datetime1">
              <a:rPr lang="hu-HU"/>
              <a:pPr>
                <a:defRPr/>
              </a:pPr>
              <a:t>2012.06.11.</a:t>
            </a:fld>
            <a:endParaRPr lang="hu-HU"/>
          </a:p>
        </p:txBody>
      </p:sp>
      <p:sp>
        <p:nvSpPr>
          <p:cNvPr id="6" name="Élőláb helye 4"/>
          <p:cNvSpPr>
            <a:spLocks noGrp="1"/>
          </p:cNvSpPr>
          <p:nvPr>
            <p:ph type="ftr" sz="quarter" idx="11"/>
          </p:nvPr>
        </p:nvSpPr>
        <p:spPr/>
        <p:txBody>
          <a:bodyPr/>
          <a:lstStyle>
            <a:lvl1pPr>
              <a:defRPr/>
            </a:lvl1pPr>
          </a:lstStyle>
          <a:p>
            <a:pPr>
              <a:defRPr/>
            </a:pPr>
            <a:r>
              <a:rPr lang="es-ES"/>
              <a:t>M. Ficsor, Tirana, June 14-15, 2012</a:t>
            </a:r>
            <a:endParaRPr lang="hu-HU"/>
          </a:p>
        </p:txBody>
      </p:sp>
      <p:sp>
        <p:nvSpPr>
          <p:cNvPr id="7" name="Dia számának helye 5"/>
          <p:cNvSpPr>
            <a:spLocks noGrp="1"/>
          </p:cNvSpPr>
          <p:nvPr>
            <p:ph type="sldNum" sz="quarter" idx="12"/>
          </p:nvPr>
        </p:nvSpPr>
        <p:spPr/>
        <p:txBody>
          <a:bodyPr/>
          <a:lstStyle>
            <a:lvl1pPr>
              <a:defRPr/>
            </a:lvl1pPr>
          </a:lstStyle>
          <a:p>
            <a:pPr>
              <a:defRPr/>
            </a:pPr>
            <a:fld id="{A098A5F6-302F-48BE-A036-E4DBE9D6E896}" type="slidenum">
              <a:rPr lang="hu-HU"/>
              <a:pPr>
                <a:defRPr/>
              </a:pPr>
              <a:t>‹#›</a:t>
            </a:fld>
            <a:endParaRPr lang="hu-HU"/>
          </a:p>
        </p:txBody>
      </p:sp>
    </p:spTree>
    <p:extLst>
      <p:ext uri="{BB962C8B-B14F-4D97-AF65-F5344CB8AC3E}">
        <p14:creationId xmlns:p14="http://schemas.microsoft.com/office/powerpoint/2010/main" val="3776103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8C3A914-CA87-421C-A204-DEFE75EB537D}" type="datetime1">
              <a:rPr lang="hu-HU"/>
              <a:pPr>
                <a:defRPr/>
              </a:pPr>
              <a:t>2012.06.11.</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s-ES"/>
              <a:t>M. Ficsor, Tirana, June 14-15, 2012</a:t>
            </a: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50A6C00-E241-40D7-B066-3B5C03921BEC}"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a:defRPr>
      </a:lvl2pPr>
      <a:lvl3pPr algn="ctr" rtl="0" eaLnBrk="0" fontAlgn="base" hangingPunct="0">
        <a:spcBef>
          <a:spcPct val="0"/>
        </a:spcBef>
        <a:spcAft>
          <a:spcPct val="0"/>
        </a:spcAft>
        <a:defRPr sz="4400">
          <a:solidFill>
            <a:schemeClr val="tx1"/>
          </a:solidFill>
          <a:latin typeface="Calibri"/>
        </a:defRPr>
      </a:lvl3pPr>
      <a:lvl4pPr algn="ctr" rtl="0" eaLnBrk="0" fontAlgn="base" hangingPunct="0">
        <a:spcBef>
          <a:spcPct val="0"/>
        </a:spcBef>
        <a:spcAft>
          <a:spcPct val="0"/>
        </a:spcAft>
        <a:defRPr sz="4400">
          <a:solidFill>
            <a:schemeClr val="tx1"/>
          </a:solidFill>
          <a:latin typeface="Calibri"/>
        </a:defRPr>
      </a:lvl4pPr>
      <a:lvl5pPr algn="ctr" rtl="0" eaLnBrk="0" fontAlgn="base" hangingPunct="0">
        <a:spcBef>
          <a:spcPct val="0"/>
        </a:spcBef>
        <a:spcAft>
          <a:spcPct val="0"/>
        </a:spcAft>
        <a:defRPr sz="4400">
          <a:solidFill>
            <a:schemeClr val="tx1"/>
          </a:solidFill>
          <a:latin typeface="Calibri"/>
        </a:defRPr>
      </a:lvl5pPr>
      <a:lvl6pPr marL="457200" algn="ctr" rtl="0" fontAlgn="base">
        <a:spcBef>
          <a:spcPct val="0"/>
        </a:spcBef>
        <a:spcAft>
          <a:spcPct val="0"/>
        </a:spcAft>
        <a:defRPr sz="4400">
          <a:solidFill>
            <a:schemeClr val="tx1"/>
          </a:solidFill>
          <a:latin typeface="Calibri"/>
        </a:defRPr>
      </a:lvl6pPr>
      <a:lvl7pPr marL="914400" algn="ctr" rtl="0" fontAlgn="base">
        <a:spcBef>
          <a:spcPct val="0"/>
        </a:spcBef>
        <a:spcAft>
          <a:spcPct val="0"/>
        </a:spcAft>
        <a:defRPr sz="4400">
          <a:solidFill>
            <a:schemeClr val="tx1"/>
          </a:solidFill>
          <a:latin typeface="Calibri"/>
        </a:defRPr>
      </a:lvl7pPr>
      <a:lvl8pPr marL="1371600" algn="ctr" rtl="0" fontAlgn="base">
        <a:spcBef>
          <a:spcPct val="0"/>
        </a:spcBef>
        <a:spcAft>
          <a:spcPct val="0"/>
        </a:spcAft>
        <a:defRPr sz="4400">
          <a:solidFill>
            <a:schemeClr val="tx1"/>
          </a:solidFill>
          <a:latin typeface="Calibri"/>
        </a:defRPr>
      </a:lvl8pPr>
      <a:lvl9pPr marL="1828800" algn="ctr" rtl="0" fontAlgn="base">
        <a:spcBef>
          <a:spcPct val="0"/>
        </a:spcBef>
        <a:spcAft>
          <a:spcPct val="0"/>
        </a:spcAft>
        <a:defRPr sz="4400">
          <a:solidFill>
            <a:schemeClr val="tx1"/>
          </a:solidFill>
          <a:latin typeface="Calibri"/>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1268413"/>
            <a:ext cx="7772400" cy="2332037"/>
          </a:xfrm>
          <a:solidFill>
            <a:schemeClr val="accent2">
              <a:lumMod val="40000"/>
              <a:lumOff val="60000"/>
            </a:schemeClr>
          </a:solidFill>
          <a:ln>
            <a:solidFill>
              <a:schemeClr val="accent2">
                <a:lumMod val="50000"/>
              </a:schemeClr>
            </a:solidFill>
          </a:ln>
        </p:spPr>
        <p:txBody>
          <a:bodyPr>
            <a:normAutofit fontScale="90000"/>
          </a:bodyPr>
          <a:lstStyle/>
          <a:p>
            <a:pPr>
              <a:defRPr/>
            </a:pPr>
            <a:r>
              <a:rPr lang="hu-HU" altLang="zh-CN" sz="2400" b="1" dirty="0" smtClean="0">
                <a:effectLst>
                  <a:outerShdw blurRad="38100" dist="38100" dir="2700000" algn="tl">
                    <a:srgbClr val="000000">
                      <a:alpha val="43137"/>
                    </a:srgbClr>
                  </a:outerShdw>
                </a:effectLst>
                <a:latin typeface="Arial" pitchFamily="34" charset="0"/>
              </a:rPr>
              <a:t>NATIONAL WORKSHOP ON </a:t>
            </a:r>
            <a:r>
              <a:rPr lang="en-US" altLang="zh-CN" sz="2400" b="1" dirty="0" smtClean="0">
                <a:effectLst>
                  <a:outerShdw blurRad="38100" dist="38100" dir="2700000" algn="tl">
                    <a:srgbClr val="000000">
                      <a:alpha val="43137"/>
                    </a:srgbClr>
                  </a:outerShdw>
                </a:effectLst>
                <a:latin typeface="Arial" pitchFamily="34" charset="0"/>
              </a:rPr>
              <a:t>ENFORCEMENT OF INTELLECTUAL PROPERTY RIGHTS FOR JUDGES</a:t>
            </a:r>
            <a:r>
              <a:rPr lang="hu-HU" altLang="zh-CN" sz="2400" dirty="0" smtClean="0">
                <a:effectLst>
                  <a:outerShdw blurRad="38100" dist="38100" dir="2700000" algn="tl">
                    <a:srgbClr val="000000">
                      <a:alpha val="43137"/>
                    </a:srgbClr>
                  </a:outerShdw>
                </a:effectLst>
                <a:latin typeface="Arial" pitchFamily="34" charset="0"/>
              </a:rPr>
              <a:t/>
            </a:r>
            <a:br>
              <a:rPr lang="hu-HU" altLang="zh-CN" sz="2400" dirty="0" smtClean="0">
                <a:effectLst>
                  <a:outerShdw blurRad="38100" dist="38100" dir="2700000" algn="tl">
                    <a:srgbClr val="000000">
                      <a:alpha val="43137"/>
                    </a:srgbClr>
                  </a:outerShdw>
                </a:effectLst>
                <a:latin typeface="Arial" pitchFamily="34" charset="0"/>
              </a:rPr>
            </a:br>
            <a:r>
              <a:rPr lang="en-US" altLang="zh-CN" sz="2000" dirty="0" smtClean="0">
                <a:latin typeface="Arial" pitchFamily="34" charset="0"/>
              </a:rPr>
              <a:t>organized by</a:t>
            </a:r>
            <a:r>
              <a:rPr lang="hu-HU" altLang="zh-CN" sz="2000" dirty="0" smtClean="0">
                <a:latin typeface="Arial" pitchFamily="34" charset="0"/>
              </a:rPr>
              <a:t/>
            </a:r>
            <a:br>
              <a:rPr lang="hu-HU" altLang="zh-CN" sz="2000" dirty="0" smtClean="0">
                <a:latin typeface="Arial" pitchFamily="34" charset="0"/>
              </a:rPr>
            </a:br>
            <a:r>
              <a:rPr lang="en-US" altLang="zh-CN" sz="2000" dirty="0" smtClean="0">
                <a:latin typeface="Arial" pitchFamily="34" charset="0"/>
              </a:rPr>
              <a:t>the World Intellectual Property Organization (WIPO)</a:t>
            </a:r>
            <a:r>
              <a:rPr lang="hu-HU" altLang="zh-CN" sz="2000" dirty="0" smtClean="0">
                <a:latin typeface="Arial" pitchFamily="34" charset="0"/>
              </a:rPr>
              <a:t/>
            </a:r>
            <a:br>
              <a:rPr lang="hu-HU" altLang="zh-CN" sz="2000" dirty="0" smtClean="0">
                <a:latin typeface="Arial" pitchFamily="34" charset="0"/>
              </a:rPr>
            </a:br>
            <a:r>
              <a:rPr lang="en-US" altLang="zh-CN" sz="2000" dirty="0" smtClean="0">
                <a:latin typeface="Arial" pitchFamily="34" charset="0"/>
              </a:rPr>
              <a:t>in cooperation with</a:t>
            </a:r>
            <a:r>
              <a:rPr lang="hu-HU" altLang="zh-CN" sz="2000" dirty="0" smtClean="0">
                <a:latin typeface="Arial" pitchFamily="34" charset="0"/>
              </a:rPr>
              <a:t/>
            </a:r>
            <a:br>
              <a:rPr lang="hu-HU" altLang="zh-CN" sz="2000" dirty="0" smtClean="0">
                <a:latin typeface="Arial" pitchFamily="34" charset="0"/>
              </a:rPr>
            </a:br>
            <a:r>
              <a:rPr lang="en-US" altLang="zh-CN" sz="2000" dirty="0" smtClean="0">
                <a:latin typeface="Arial" pitchFamily="34" charset="0"/>
              </a:rPr>
              <a:t>the Albanian Copyright Office (ACO)</a:t>
            </a:r>
            <a:r>
              <a:rPr lang="hu-HU" altLang="zh-CN" sz="2000" dirty="0" smtClean="0">
                <a:latin typeface="Arial" pitchFamily="34" charset="0"/>
              </a:rPr>
              <a:t/>
            </a:r>
            <a:br>
              <a:rPr lang="hu-HU" altLang="zh-CN" sz="2000" dirty="0" smtClean="0">
                <a:latin typeface="Arial" pitchFamily="34" charset="0"/>
              </a:rPr>
            </a:br>
            <a:r>
              <a:rPr lang="en-US" altLang="zh-CN" sz="2400" b="1" dirty="0" smtClean="0">
                <a:latin typeface="Arial" pitchFamily="34" charset="0"/>
              </a:rPr>
              <a:t>Tirana, June 14 and 15, 2012</a:t>
            </a:r>
            <a:endParaRPr lang="en-US" sz="2000" dirty="0"/>
          </a:p>
        </p:txBody>
      </p:sp>
      <p:sp>
        <p:nvSpPr>
          <p:cNvPr id="3" name="Alcím 2"/>
          <p:cNvSpPr>
            <a:spLocks noGrp="1"/>
          </p:cNvSpPr>
          <p:nvPr>
            <p:ph type="subTitle" idx="1"/>
          </p:nvPr>
        </p:nvSpPr>
        <p:spPr>
          <a:solidFill>
            <a:schemeClr val="accent3">
              <a:lumMod val="60000"/>
              <a:lumOff val="40000"/>
            </a:schemeClr>
          </a:solidFill>
          <a:ln>
            <a:solidFill>
              <a:schemeClr val="accent3">
                <a:lumMod val="50000"/>
              </a:schemeClr>
            </a:solidFill>
          </a:ln>
        </p:spPr>
        <p:txBody>
          <a:bodyPr>
            <a:normAutofit fontScale="92500"/>
          </a:bodyPr>
          <a:lstStyle/>
          <a:p>
            <a:pPr>
              <a:spcBef>
                <a:spcPts val="0"/>
              </a:spcBef>
              <a:defRPr/>
            </a:pPr>
            <a:endParaRPr lang="hu-HU" sz="1800" b="1" dirty="0" smtClean="0">
              <a:solidFill>
                <a:schemeClr val="tx1"/>
              </a:solidFill>
            </a:endParaRPr>
          </a:p>
          <a:p>
            <a:pPr>
              <a:spcBef>
                <a:spcPts val="0"/>
              </a:spcBef>
              <a:defRPr/>
            </a:pPr>
            <a:r>
              <a:rPr lang="en-US" sz="2200" b="1" dirty="0" smtClean="0">
                <a:solidFill>
                  <a:schemeClr val="tx1"/>
                </a:solidFill>
                <a:effectLst>
                  <a:outerShdw blurRad="38100" dist="38100" dir="2700000" algn="tl">
                    <a:srgbClr val="000000">
                      <a:alpha val="43137"/>
                    </a:srgbClr>
                  </a:outerShdw>
                </a:effectLst>
              </a:rPr>
              <a:t>Collective </a:t>
            </a:r>
            <a:r>
              <a:rPr lang="en-US" sz="2200" b="1" dirty="0">
                <a:solidFill>
                  <a:schemeClr val="tx1"/>
                </a:solidFill>
                <a:effectLst>
                  <a:outerShdw blurRad="38100" dist="38100" dir="2700000" algn="tl">
                    <a:srgbClr val="000000">
                      <a:alpha val="43137"/>
                    </a:srgbClr>
                  </a:outerShdw>
                </a:effectLst>
              </a:rPr>
              <a:t>Management </a:t>
            </a:r>
            <a:r>
              <a:rPr lang="hu-HU" sz="2200" b="1" dirty="0" smtClean="0">
                <a:solidFill>
                  <a:schemeClr val="tx1"/>
                </a:solidFill>
                <a:effectLst>
                  <a:outerShdw blurRad="38100" dist="38100" dir="2700000" algn="tl">
                    <a:srgbClr val="000000">
                      <a:alpha val="43137"/>
                    </a:srgbClr>
                  </a:outerShdw>
                </a:effectLst>
              </a:rPr>
              <a:t>– Establishment of </a:t>
            </a:r>
            <a:r>
              <a:rPr lang="en-US" sz="2200" b="1" dirty="0" smtClean="0">
                <a:solidFill>
                  <a:schemeClr val="tx1"/>
                </a:solidFill>
                <a:effectLst>
                  <a:outerShdw blurRad="38100" dist="38100" dir="2700000" algn="tl">
                    <a:srgbClr val="000000">
                      <a:alpha val="43137"/>
                    </a:srgbClr>
                  </a:outerShdw>
                </a:effectLst>
              </a:rPr>
              <a:t>Tariffs </a:t>
            </a:r>
          </a:p>
          <a:p>
            <a:pPr>
              <a:spcBef>
                <a:spcPts val="0"/>
              </a:spcBef>
              <a:defRPr/>
            </a:pPr>
            <a:endParaRPr lang="hu-HU" sz="1800" b="1" dirty="0" smtClean="0">
              <a:solidFill>
                <a:schemeClr val="tx1"/>
              </a:solidFill>
            </a:endParaRPr>
          </a:p>
          <a:p>
            <a:pPr>
              <a:spcBef>
                <a:spcPts val="0"/>
              </a:spcBef>
              <a:defRPr/>
            </a:pPr>
            <a:r>
              <a:rPr lang="hu-HU" sz="1900" b="1" dirty="0" smtClean="0">
                <a:solidFill>
                  <a:schemeClr val="tx1"/>
                </a:solidFill>
              </a:rPr>
              <a:t>Dr</a:t>
            </a:r>
            <a:r>
              <a:rPr lang="hu-HU" sz="1900" b="1" dirty="0">
                <a:solidFill>
                  <a:schemeClr val="tx1"/>
                </a:solidFill>
              </a:rPr>
              <a:t>. Mihály Ficsor</a:t>
            </a:r>
          </a:p>
          <a:p>
            <a:pPr>
              <a:spcBef>
                <a:spcPts val="0"/>
              </a:spcBef>
              <a:defRPr/>
            </a:pPr>
            <a:r>
              <a:rPr lang="hu-HU" sz="1900" b="1" dirty="0" err="1">
                <a:solidFill>
                  <a:schemeClr val="tx1"/>
                </a:solidFill>
              </a:rPr>
              <a:t>Chairman</a:t>
            </a:r>
            <a:r>
              <a:rPr lang="hu-HU" sz="1900" b="1" dirty="0">
                <a:solidFill>
                  <a:schemeClr val="tx1"/>
                </a:solidFill>
              </a:rPr>
              <a:t>, </a:t>
            </a:r>
            <a:r>
              <a:rPr lang="hu-HU" sz="1900" b="1" dirty="0" err="1">
                <a:solidFill>
                  <a:schemeClr val="tx1"/>
                </a:solidFill>
              </a:rPr>
              <a:t>Central</a:t>
            </a:r>
            <a:r>
              <a:rPr lang="hu-HU" sz="1900" b="1" dirty="0">
                <a:solidFill>
                  <a:schemeClr val="tx1"/>
                </a:solidFill>
              </a:rPr>
              <a:t> and </a:t>
            </a:r>
            <a:r>
              <a:rPr lang="hu-HU" sz="1900" b="1" dirty="0" err="1">
                <a:solidFill>
                  <a:schemeClr val="tx1"/>
                </a:solidFill>
              </a:rPr>
              <a:t>Eastern</a:t>
            </a:r>
            <a:r>
              <a:rPr lang="hu-HU" sz="1900" b="1" dirty="0">
                <a:solidFill>
                  <a:schemeClr val="tx1"/>
                </a:solidFill>
              </a:rPr>
              <a:t> European</a:t>
            </a:r>
          </a:p>
          <a:p>
            <a:pPr>
              <a:spcBef>
                <a:spcPts val="0"/>
              </a:spcBef>
              <a:defRPr/>
            </a:pPr>
            <a:r>
              <a:rPr lang="hu-HU" sz="1900" b="1" dirty="0">
                <a:solidFill>
                  <a:schemeClr val="tx1"/>
                </a:solidFill>
              </a:rPr>
              <a:t>Copyright </a:t>
            </a:r>
            <a:r>
              <a:rPr lang="hu-HU" sz="1900" b="1" dirty="0" err="1">
                <a:solidFill>
                  <a:schemeClr val="tx1"/>
                </a:solidFill>
              </a:rPr>
              <a:t>Alliance</a:t>
            </a:r>
            <a:r>
              <a:rPr lang="hu-HU" sz="1900" b="1" dirty="0">
                <a:solidFill>
                  <a:schemeClr val="tx1"/>
                </a:solidFill>
              </a:rPr>
              <a:t> (CEECA) </a:t>
            </a:r>
          </a:p>
          <a:p>
            <a:pPr>
              <a:defRPr/>
            </a:pP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rmAutofit fontScale="90000"/>
          </a:bodyPr>
          <a:lstStyle/>
          <a:p>
            <a:pPr eaLnBrk="1" fontAlgn="auto" hangingPunct="1">
              <a:spcAft>
                <a:spcPts val="0"/>
              </a:spcAft>
              <a:defRPr/>
            </a:pPr>
            <a:r>
              <a:rPr lang="en-US" sz="2800" b="1" dirty="0" smtClean="0"/>
              <a:t>The impact of the nature of rights on the way tariffs may be determined – rights to remuneration</a:t>
            </a:r>
            <a:r>
              <a:rPr lang="hu-HU" sz="2800" b="1" dirty="0" smtClean="0"/>
              <a:t> (4)</a:t>
            </a:r>
            <a:endParaRPr lang="hu-HU" sz="2800" dirty="0"/>
          </a:p>
        </p:txBody>
      </p:sp>
      <p:sp>
        <p:nvSpPr>
          <p:cNvPr id="3" name="Tartalom helye 2"/>
          <p:cNvSpPr>
            <a:spLocks noGrp="1"/>
          </p:cNvSpPr>
          <p:nvPr>
            <p:ph idx="1"/>
          </p:nvPr>
        </p:nvSpPr>
        <p:spPr>
          <a:xfrm>
            <a:off x="457200" y="1700213"/>
            <a:ext cx="8229600" cy="4321175"/>
          </a:xfrm>
        </p:spPr>
        <p:txBody>
          <a:bodyPr rtlCol="0">
            <a:normAutofit fontScale="62500" lnSpcReduction="20000"/>
          </a:bodyPr>
          <a:lstStyle/>
          <a:p>
            <a:pPr eaLnBrk="1" fontAlgn="auto" hangingPunct="1">
              <a:spcAft>
                <a:spcPts val="0"/>
              </a:spcAft>
              <a:buFont typeface="Arial" pitchFamily="34" charset="0"/>
              <a:buNone/>
              <a:defRPr/>
            </a:pPr>
            <a:r>
              <a:rPr lang="hu-HU" b="1" dirty="0" smtClean="0"/>
              <a:t>     </a:t>
            </a:r>
            <a:r>
              <a:rPr lang="en-US" b="1" dirty="0" smtClean="0"/>
              <a:t>The difference </a:t>
            </a:r>
            <a:r>
              <a:rPr lang="en-US" dirty="0" smtClean="0"/>
              <a:t>between compulsory licenses and statutory licenses </a:t>
            </a:r>
            <a:r>
              <a:rPr lang="en-US" b="1" dirty="0" smtClean="0"/>
              <a:t>from the  viewpoint of the way tariffs may be established: </a:t>
            </a:r>
            <a:endParaRPr lang="hu-HU" dirty="0" smtClean="0"/>
          </a:p>
          <a:p>
            <a:pPr eaLnBrk="1" fontAlgn="auto" hangingPunct="1">
              <a:spcAft>
                <a:spcPts val="0"/>
              </a:spcAft>
              <a:buFont typeface="Wingdings" pitchFamily="2" charset="2"/>
              <a:buChar char="§"/>
              <a:defRPr/>
            </a:pPr>
            <a:r>
              <a:rPr lang="en-US" dirty="0" smtClean="0"/>
              <a:t>In case of </a:t>
            </a:r>
            <a:r>
              <a:rPr lang="hu-HU" dirty="0" smtClean="0"/>
              <a:t>a </a:t>
            </a:r>
            <a:r>
              <a:rPr lang="en-US" b="1" dirty="0" smtClean="0"/>
              <a:t>compulsory license</a:t>
            </a:r>
            <a:r>
              <a:rPr lang="en-US" dirty="0" smtClean="0"/>
              <a:t>, normally, first, </a:t>
            </a:r>
            <a:r>
              <a:rPr lang="en-US" b="1" dirty="0" smtClean="0"/>
              <a:t>the interested parties </a:t>
            </a:r>
            <a:r>
              <a:rPr lang="en-US" dirty="0" smtClean="0"/>
              <a:t>– owners of rights and users – </a:t>
            </a:r>
            <a:r>
              <a:rPr lang="en-US" b="1" dirty="0" smtClean="0"/>
              <a:t>are supposed to negotiate </a:t>
            </a:r>
            <a:r>
              <a:rPr lang="en-US" dirty="0" smtClean="0"/>
              <a:t>between each other, and  </a:t>
            </a:r>
            <a:r>
              <a:rPr lang="en-US" b="1" dirty="0" smtClean="0"/>
              <a:t>a competent authority is only supposed to interfere</a:t>
            </a:r>
            <a:r>
              <a:rPr lang="hu-HU" b="1" dirty="0" smtClean="0"/>
              <a:t> </a:t>
            </a:r>
            <a:r>
              <a:rPr lang="en-US" b="1" dirty="0" smtClean="0"/>
              <a:t>where</a:t>
            </a:r>
            <a:r>
              <a:rPr lang="en-US" dirty="0" smtClean="0"/>
              <a:t>, and to the extent that, </a:t>
            </a:r>
            <a:r>
              <a:rPr lang="en-US" b="1" dirty="0" smtClean="0"/>
              <a:t>they are unable to reach agreement </a:t>
            </a:r>
            <a:r>
              <a:rPr lang="en-US" dirty="0" smtClean="0"/>
              <a:t>(see the close in Articles 11</a:t>
            </a:r>
            <a:r>
              <a:rPr lang="en-US" i="1" dirty="0" smtClean="0"/>
              <a:t>bis</a:t>
            </a:r>
            <a:r>
              <a:rPr lang="en-US" dirty="0" smtClean="0"/>
              <a:t>(2) and 13(1) of the Berne Convention: the remuneration „</a:t>
            </a:r>
            <a:r>
              <a:rPr lang="en-US" b="1" dirty="0" smtClean="0"/>
              <a:t>in the absence of agreement  [only in the absence of agreement] </a:t>
            </a:r>
            <a:r>
              <a:rPr lang="hu-HU" b="1" dirty="0" smtClean="0"/>
              <a:t>,</a:t>
            </a:r>
            <a:r>
              <a:rPr lang="en-US" b="1" dirty="0" smtClean="0"/>
              <a:t> shall be fixed by competent authority”).</a:t>
            </a:r>
          </a:p>
          <a:p>
            <a:pPr eaLnBrk="1" fontAlgn="auto" hangingPunct="1">
              <a:spcAft>
                <a:spcPts val="0"/>
              </a:spcAft>
              <a:buFont typeface="Wingdings" pitchFamily="2" charset="2"/>
              <a:buChar char="§"/>
              <a:defRPr/>
            </a:pPr>
            <a:r>
              <a:rPr lang="en-US" dirty="0" smtClean="0"/>
              <a:t>In the case of a </a:t>
            </a:r>
            <a:r>
              <a:rPr lang="en-US" b="1" dirty="0" smtClean="0"/>
              <a:t>statutory license</a:t>
            </a:r>
            <a:r>
              <a:rPr lang="en-US" dirty="0" smtClean="0"/>
              <a:t>, a competent authority – although it may (and preferably should) consult with the interested parties – </a:t>
            </a:r>
            <a:r>
              <a:rPr lang="en-US" b="1" dirty="0" smtClean="0"/>
              <a:t>may directly fix a tariff</a:t>
            </a:r>
            <a:r>
              <a:rPr lang="en-US" dirty="0" smtClean="0"/>
              <a:t> without the condition</a:t>
            </a:r>
            <a:r>
              <a:rPr lang="hu-HU" dirty="0" smtClean="0"/>
              <a:t>s (i) </a:t>
            </a:r>
            <a:r>
              <a:rPr lang="hu-HU" dirty="0" err="1" smtClean="0"/>
              <a:t>that</a:t>
            </a:r>
            <a:r>
              <a:rPr lang="hu-HU" dirty="0" smtClean="0"/>
              <a:t>,</a:t>
            </a:r>
            <a:r>
              <a:rPr lang="en-US" dirty="0" smtClean="0"/>
              <a:t> first</a:t>
            </a:r>
            <a:r>
              <a:rPr lang="hu-HU" dirty="0" smtClean="0"/>
              <a:t>,</a:t>
            </a:r>
            <a:r>
              <a:rPr lang="en-US" dirty="0" smtClean="0"/>
              <a:t> the parties have to negotiate</a:t>
            </a:r>
            <a:r>
              <a:rPr lang="hu-HU" dirty="0" smtClean="0"/>
              <a:t>,</a:t>
            </a:r>
            <a:r>
              <a:rPr lang="en-US" dirty="0" smtClean="0"/>
              <a:t> and </a:t>
            </a:r>
            <a:r>
              <a:rPr lang="hu-HU" dirty="0" smtClean="0"/>
              <a:t>(</a:t>
            </a:r>
            <a:r>
              <a:rPr lang="hu-HU" dirty="0" err="1" smtClean="0"/>
              <a:t>ii</a:t>
            </a:r>
            <a:r>
              <a:rPr lang="hu-HU" dirty="0" smtClean="0"/>
              <a:t>) </a:t>
            </a:r>
            <a:r>
              <a:rPr lang="en-US" dirty="0" smtClean="0"/>
              <a:t>that it may only intervene in the absence of agreement.     </a:t>
            </a:r>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12F8C168-F29D-4F1A-A2C7-6E9E8B6AB926}" type="slidenum">
              <a:rPr lang="hu-HU"/>
              <a:pPr>
                <a:defRPr/>
              </a:pPr>
              <a:t>10</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Autofit/>
          </a:bodyPr>
          <a:lstStyle/>
          <a:p>
            <a:pPr eaLnBrk="1" fontAlgn="auto" hangingPunct="1">
              <a:spcAft>
                <a:spcPts val="0"/>
              </a:spcAft>
              <a:defRPr/>
            </a:pPr>
            <a:r>
              <a:rPr lang="hu-HU" sz="2600" b="1" dirty="0" smtClean="0"/>
              <a:t>I</a:t>
            </a:r>
            <a:r>
              <a:rPr lang="en-US" sz="2600" b="1" dirty="0" err="1" smtClean="0"/>
              <a:t>mpact</a:t>
            </a:r>
            <a:r>
              <a:rPr lang="en-US" sz="2600" b="1" dirty="0" smtClean="0"/>
              <a:t> of the nature of rights on the way tariffs are established </a:t>
            </a:r>
            <a:r>
              <a:rPr lang="hu-HU" sz="2600" b="1" dirty="0" smtClean="0"/>
              <a:t>– </a:t>
            </a:r>
            <a:r>
              <a:rPr lang="en-US" sz="2600" b="1" dirty="0" smtClean="0"/>
              <a:t>different level</a:t>
            </a:r>
            <a:r>
              <a:rPr lang="hu-HU" sz="2600" b="1" dirty="0" smtClean="0"/>
              <a:t>s</a:t>
            </a:r>
            <a:r>
              <a:rPr lang="en-US" sz="2600" b="1" dirty="0" smtClean="0"/>
              <a:t> of intervention</a:t>
            </a:r>
            <a:r>
              <a:rPr lang="hu-HU" sz="2600" b="1" dirty="0" smtClean="0"/>
              <a:t> (1)</a:t>
            </a:r>
            <a:r>
              <a:rPr lang="en-US" sz="2600" b="1" dirty="0" smtClean="0"/>
              <a:t> </a:t>
            </a:r>
            <a:endParaRPr lang="hu-HU" sz="2600" dirty="0"/>
          </a:p>
        </p:txBody>
      </p:sp>
      <p:sp>
        <p:nvSpPr>
          <p:cNvPr id="12291" name="Tartalom helye 2"/>
          <p:cNvSpPr>
            <a:spLocks noGrp="1"/>
          </p:cNvSpPr>
          <p:nvPr>
            <p:ph idx="1"/>
          </p:nvPr>
        </p:nvSpPr>
        <p:spPr/>
        <p:txBody>
          <a:bodyPr/>
          <a:lstStyle/>
          <a:p>
            <a:pPr eaLnBrk="1" hangingPunct="1">
              <a:buFont typeface="Arial" charset="0"/>
              <a:buNone/>
            </a:pPr>
            <a:r>
              <a:rPr lang="hu-HU" sz="1600" b="1" smtClean="0"/>
              <a:t>      </a:t>
            </a:r>
            <a:r>
              <a:rPr lang="hu-HU" sz="2400" b="1" smtClean="0"/>
              <a:t>Th</a:t>
            </a:r>
            <a:r>
              <a:rPr lang="en-US" sz="2400" b="1" smtClean="0"/>
              <a:t>esis </a:t>
            </a:r>
            <a:r>
              <a:rPr lang="en-US" sz="2400" smtClean="0"/>
              <a:t>(based on the principles and provisions of the international treaties): </a:t>
            </a:r>
            <a:r>
              <a:rPr lang="en-US" sz="2400" b="1" smtClean="0"/>
              <a:t>the  intervention by governmental bodies or by special tribunals/arbitration/mediation bodies should be narrower and less intensive along the sequence of </a:t>
            </a:r>
            <a:endParaRPr lang="hu-HU" sz="2400" b="1" smtClean="0"/>
          </a:p>
          <a:p>
            <a:pPr lvl="1" eaLnBrk="1" hangingPunct="1">
              <a:buFont typeface="Wingdings" pitchFamily="2" charset="2"/>
              <a:buChar char="Ø"/>
            </a:pPr>
            <a:r>
              <a:rPr lang="en-US" sz="2400" b="1" smtClean="0"/>
              <a:t>(i) mere rights to remuneration</a:t>
            </a:r>
            <a:r>
              <a:rPr lang="en-US" sz="2400" smtClean="0"/>
              <a:t> </a:t>
            </a:r>
            <a:r>
              <a:rPr lang="en-US" sz="2400" b="1" smtClean="0"/>
              <a:t>provided as such or as a results of limitations </a:t>
            </a:r>
            <a:r>
              <a:rPr lang="en-US" sz="2400" smtClean="0"/>
              <a:t>of exclusive rights in the form of </a:t>
            </a:r>
            <a:r>
              <a:rPr lang="en-US" sz="2400" b="1" smtClean="0"/>
              <a:t>statutory licenses</a:t>
            </a:r>
            <a:r>
              <a:rPr lang="en-US" sz="2400" smtClean="0"/>
              <a:t>; </a:t>
            </a:r>
            <a:endParaRPr lang="hu-HU" sz="2400" smtClean="0"/>
          </a:p>
          <a:p>
            <a:pPr lvl="1" eaLnBrk="1" hangingPunct="1">
              <a:buFont typeface="Wingdings" pitchFamily="2" charset="2"/>
              <a:buChar char="Ø"/>
            </a:pPr>
            <a:r>
              <a:rPr lang="en-US" sz="2400" b="1" smtClean="0"/>
              <a:t>(ii) </a:t>
            </a:r>
            <a:r>
              <a:rPr lang="en-US" sz="2400" smtClean="0"/>
              <a:t>limitations of exclusive rights in the form of </a:t>
            </a:r>
            <a:r>
              <a:rPr lang="en-US" sz="2400" b="1" smtClean="0"/>
              <a:t>compulsory licenses</a:t>
            </a:r>
            <a:r>
              <a:rPr lang="en-US" sz="2400" smtClean="0"/>
              <a:t>; </a:t>
            </a:r>
          </a:p>
          <a:p>
            <a:pPr lvl="1" eaLnBrk="1" hangingPunct="1">
              <a:buFont typeface="Wingdings" pitchFamily="2" charset="2"/>
              <a:buChar char="Ø"/>
            </a:pPr>
            <a:r>
              <a:rPr lang="en-US" sz="2400" b="1" smtClean="0"/>
              <a:t>(iii) exclusive rights </a:t>
            </a:r>
            <a:r>
              <a:rPr lang="en-US" sz="2400" smtClean="0"/>
              <a:t> left intact. </a:t>
            </a:r>
            <a:endParaRPr lang="hu-HU" sz="2400" smtClean="0"/>
          </a:p>
          <a:p>
            <a:pPr eaLnBrk="1" hangingPunct="1">
              <a:buFont typeface="Arial" charset="0"/>
              <a:buNone/>
            </a:pPr>
            <a:endParaRPr lang="hu-HU" smtClean="0"/>
          </a:p>
        </p:txBody>
      </p:sp>
      <p:sp>
        <p:nvSpPr>
          <p:cNvPr id="4" name="Dia számának helye 3"/>
          <p:cNvSpPr>
            <a:spLocks noGrp="1"/>
          </p:cNvSpPr>
          <p:nvPr>
            <p:ph type="sldNum" sz="quarter" idx="12"/>
          </p:nvPr>
        </p:nvSpPr>
        <p:spPr/>
        <p:txBody>
          <a:bodyPr/>
          <a:lstStyle/>
          <a:p>
            <a:pPr>
              <a:defRPr/>
            </a:pPr>
            <a:fld id="{5CBAC406-54D0-4591-8B39-19C176371FAB}" type="slidenum">
              <a:rPr lang="hu-HU"/>
              <a:pPr>
                <a:defRPr/>
              </a:pPr>
              <a:t>11</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Autofit/>
          </a:bodyPr>
          <a:lstStyle/>
          <a:p>
            <a:pPr eaLnBrk="1" fontAlgn="auto" hangingPunct="1">
              <a:spcAft>
                <a:spcPts val="0"/>
              </a:spcAft>
              <a:defRPr/>
            </a:pPr>
            <a:r>
              <a:rPr lang="hu-HU" sz="2600" b="1" dirty="0" smtClean="0"/>
              <a:t>I</a:t>
            </a:r>
            <a:r>
              <a:rPr lang="en-US" sz="2600" b="1" dirty="0" err="1" smtClean="0"/>
              <a:t>mpact</a:t>
            </a:r>
            <a:r>
              <a:rPr lang="en-US" sz="2600" b="1" dirty="0" smtClean="0"/>
              <a:t> of the nature of rights on the way tariffs are established  - different level</a:t>
            </a:r>
            <a:r>
              <a:rPr lang="hu-HU" sz="2600" b="1" dirty="0" smtClean="0"/>
              <a:t>s</a:t>
            </a:r>
            <a:r>
              <a:rPr lang="en-US" sz="2600" b="1" dirty="0" smtClean="0"/>
              <a:t> of intervention</a:t>
            </a:r>
            <a:r>
              <a:rPr lang="hu-HU" sz="2600" b="1" dirty="0" smtClean="0"/>
              <a:t> (2)</a:t>
            </a:r>
            <a:endParaRPr lang="hu-HU" sz="2600" dirty="0"/>
          </a:p>
        </p:txBody>
      </p:sp>
      <p:sp>
        <p:nvSpPr>
          <p:cNvPr id="3" name="Tartalom helye 2"/>
          <p:cNvSpPr>
            <a:spLocks noGrp="1"/>
          </p:cNvSpPr>
          <p:nvPr>
            <p:ph idx="1"/>
          </p:nvPr>
        </p:nvSpPr>
        <p:spPr>
          <a:xfrm>
            <a:off x="500063" y="1785938"/>
            <a:ext cx="8186737" cy="4340225"/>
          </a:xfrm>
        </p:spPr>
        <p:txBody>
          <a:bodyPr rtlCol="0">
            <a:normAutofit fontScale="62500" lnSpcReduction="20000"/>
          </a:bodyPr>
          <a:lstStyle/>
          <a:p>
            <a:pPr eaLnBrk="1" fontAlgn="auto" hangingPunct="1">
              <a:spcAft>
                <a:spcPts val="0"/>
              </a:spcAft>
              <a:buFont typeface="Arial" pitchFamily="34" charset="0"/>
              <a:buNone/>
              <a:defRPr/>
            </a:pPr>
            <a:r>
              <a:rPr lang="hu-HU" b="1" dirty="0" smtClean="0"/>
              <a:t>     </a:t>
            </a:r>
            <a:r>
              <a:rPr lang="en-US" b="1" dirty="0" smtClean="0"/>
              <a:t>Principle (8) in Chapter 7 of the WIPO </a:t>
            </a:r>
            <a:r>
              <a:rPr lang="hu-HU" b="1" dirty="0" err="1" smtClean="0"/>
              <a:t>Conclusions</a:t>
            </a:r>
            <a:r>
              <a:rPr lang="en-US" dirty="0" smtClean="0"/>
              <a:t>: </a:t>
            </a:r>
            <a:r>
              <a:rPr lang="en-US" b="1" dirty="0" smtClean="0"/>
              <a:t> </a:t>
            </a:r>
            <a:endParaRPr lang="hu-HU" b="1" dirty="0" smtClean="0"/>
          </a:p>
          <a:p>
            <a:pPr eaLnBrk="1" fontAlgn="auto" hangingPunct="1">
              <a:spcAft>
                <a:spcPts val="0"/>
              </a:spcAft>
              <a:buFont typeface="Arial" pitchFamily="34" charset="0"/>
              <a:buNone/>
              <a:defRPr/>
            </a:pPr>
            <a:r>
              <a:rPr lang="hu-HU" b="1" dirty="0" smtClean="0"/>
              <a:t>     „</a:t>
            </a:r>
            <a:r>
              <a:rPr lang="en-US" b="1" dirty="0" smtClean="0"/>
              <a:t>Collective management of a right to remuneration </a:t>
            </a:r>
            <a:r>
              <a:rPr lang="en-US" dirty="0" smtClean="0"/>
              <a:t>-- either an originally exclusive right limited to a right to remuneration (such as in the case of </a:t>
            </a:r>
            <a:r>
              <a:rPr lang="en-US" b="1" dirty="0" smtClean="0"/>
              <a:t> </a:t>
            </a:r>
            <a:r>
              <a:rPr lang="hu-HU" b="1" dirty="0" smtClean="0"/>
              <a:t>‘</a:t>
            </a:r>
            <a:r>
              <a:rPr lang="en-US" dirty="0" smtClean="0"/>
              <a:t>private copying</a:t>
            </a:r>
            <a:r>
              <a:rPr lang="hu-HU" dirty="0" smtClean="0"/>
              <a:t>’</a:t>
            </a:r>
            <a:r>
              <a:rPr lang="en-US" dirty="0" smtClean="0"/>
              <a:t>) or a right which is provided directly as a mere right to remuneration (such as in the case of the resale right) -- </a:t>
            </a:r>
            <a:r>
              <a:rPr lang="en-US" b="1" dirty="0" smtClean="0"/>
              <a:t>is necessarily a partial form of management </a:t>
            </a:r>
            <a:r>
              <a:rPr lang="en-US" dirty="0" smtClean="0"/>
              <a:t>(since the authorization for uses is not given by the joint management organization). </a:t>
            </a:r>
            <a:r>
              <a:rPr lang="en-US" b="1" dirty="0" smtClean="0"/>
              <a:t>Even in the case of a right to remuneration, it seems more appropriate</a:t>
            </a:r>
            <a:r>
              <a:rPr lang="en-US" dirty="0" smtClean="0"/>
              <a:t>, at least in certain cases where this is feasible, not to regulate by law all the aspects of the exercise of the right; a more flexible system may be provided </a:t>
            </a:r>
            <a:r>
              <a:rPr lang="en-US" b="1" dirty="0" smtClean="0"/>
              <a:t>if</a:t>
            </a:r>
            <a:r>
              <a:rPr lang="en-US" dirty="0" smtClean="0"/>
              <a:t>, instead of such regulation, </a:t>
            </a:r>
            <a:r>
              <a:rPr lang="en-US" b="1" dirty="0" smtClean="0"/>
              <a:t>collective management organizations are also given a role, in addition to the collection and distribution of the remuneration, in the negotiations about the remuneration to be paid for, and other conditions of, uses, as well as about the distribution of the collected remuneration among the various groups entitled to have a share therein.</a:t>
            </a:r>
            <a:r>
              <a:rPr lang="hu-HU" dirty="0" smtClean="0"/>
              <a:t>”</a:t>
            </a:r>
            <a:endParaRPr lang="en-US" b="1" dirty="0" smtClean="0"/>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E7FE7E79-750F-4DE7-9662-E0472B8C5D00}" type="slidenum">
              <a:rPr lang="hu-HU"/>
              <a:pPr>
                <a:defRPr/>
              </a:pPr>
              <a:t>12</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pPr>
              <a:defRPr/>
            </a:pPr>
            <a:r>
              <a:rPr lang="es-ES"/>
              <a:t>M. Ficsor, Tirana, June 14-15, 2012</a:t>
            </a:r>
            <a:endParaRPr lang="hu-HU"/>
          </a:p>
        </p:txBody>
      </p:sp>
      <p:sp>
        <p:nvSpPr>
          <p:cNvPr id="3" name="Dia számának helye 2"/>
          <p:cNvSpPr>
            <a:spLocks noGrp="1"/>
          </p:cNvSpPr>
          <p:nvPr>
            <p:ph type="sldNum" sz="quarter" idx="12"/>
          </p:nvPr>
        </p:nvSpPr>
        <p:spPr/>
        <p:txBody>
          <a:bodyPr/>
          <a:lstStyle/>
          <a:p>
            <a:pPr>
              <a:defRPr/>
            </a:pPr>
            <a:fld id="{7F44E8DF-C4B2-41DB-AC3D-431F306E4A9E}" type="slidenum">
              <a:rPr lang="hu-HU" smtClean="0"/>
              <a:pPr>
                <a:defRPr/>
              </a:pPr>
              <a:t>13</a:t>
            </a:fld>
            <a:endParaRPr lang="hu-HU"/>
          </a:p>
        </p:txBody>
      </p:sp>
      <p:sp>
        <p:nvSpPr>
          <p:cNvPr id="14340" name="Szövegdoboz 3"/>
          <p:cNvSpPr txBox="1">
            <a:spLocks noChangeArrowheads="1"/>
          </p:cNvSpPr>
          <p:nvPr/>
        </p:nvSpPr>
        <p:spPr bwMode="auto">
          <a:xfrm>
            <a:off x="1285875" y="2857500"/>
            <a:ext cx="6572250" cy="769938"/>
          </a:xfrm>
          <a:prstGeom prst="rect">
            <a:avLst/>
          </a:prstGeom>
          <a:noFill/>
          <a:ln w="9525">
            <a:noFill/>
            <a:miter lim="800000"/>
            <a:headEnd/>
            <a:tailEnd/>
          </a:ln>
        </p:spPr>
        <p:txBody>
          <a:bodyPr>
            <a:spAutoFit/>
          </a:bodyPr>
          <a:lstStyle/>
          <a:p>
            <a:pPr algn="ctr">
              <a:defRPr/>
            </a:pPr>
            <a:r>
              <a:rPr lang="en-US" sz="4400" b="1" dirty="0">
                <a:solidFill>
                  <a:srgbClr val="0070C0"/>
                </a:solidFill>
                <a:effectLst>
                  <a:outerShdw blurRad="38100" dist="38100" dir="2700000" algn="tl">
                    <a:srgbClr val="000000">
                      <a:alpha val="43137"/>
                    </a:srgbClr>
                  </a:outerShdw>
                </a:effectLst>
                <a:cs typeface="+mn-cs"/>
              </a:rPr>
              <a:t>II. EUROPEAN MODELS</a:t>
            </a:r>
            <a:endParaRPr lang="hu-HU" sz="4400" b="1" dirty="0">
              <a:solidFill>
                <a:srgbClr val="0070C0"/>
              </a:solidFill>
              <a:effectLst>
                <a:outerShdw blurRad="38100" dist="38100" dir="2700000" algn="tl">
                  <a:srgbClr val="000000">
                    <a:alpha val="43137"/>
                  </a:srgbClr>
                </a:outerShdw>
              </a:effectLst>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500063" y="285750"/>
            <a:ext cx="8229600" cy="1143000"/>
          </a:xfrm>
          <a:solidFill>
            <a:schemeClr val="accent2">
              <a:lumMod val="40000"/>
              <a:lumOff val="60000"/>
            </a:schemeClr>
          </a:solidFill>
          <a:ln>
            <a:solidFill>
              <a:schemeClr val="accent2">
                <a:lumMod val="50000"/>
              </a:schemeClr>
            </a:solidFill>
          </a:ln>
        </p:spPr>
        <p:txBody>
          <a:bodyPr rtlCol="0">
            <a:normAutofit/>
          </a:bodyPr>
          <a:lstStyle/>
          <a:p>
            <a:pPr eaLnBrk="1" fontAlgn="auto" hangingPunct="1">
              <a:spcAft>
                <a:spcPts val="0"/>
              </a:spcAft>
              <a:defRPr/>
            </a:pPr>
            <a:r>
              <a:rPr lang="en-US" sz="3200" b="1" dirty="0" smtClean="0"/>
              <a:t>European models with differ</a:t>
            </a:r>
            <a:r>
              <a:rPr lang="hu-HU" sz="3200" b="1" dirty="0" err="1" smtClean="0"/>
              <a:t>ent</a:t>
            </a:r>
            <a:r>
              <a:rPr lang="en-US" sz="3200" b="1" dirty="0" smtClean="0"/>
              <a:t> intensity of  state intervention</a:t>
            </a:r>
            <a:r>
              <a:rPr lang="hu-HU" sz="3200" b="1" dirty="0" smtClean="0"/>
              <a:t> – „</a:t>
            </a:r>
            <a:r>
              <a:rPr lang="hu-HU" sz="3200" b="1" dirty="0" err="1" smtClean="0"/>
              <a:t>liberal</a:t>
            </a:r>
            <a:r>
              <a:rPr lang="hu-HU" sz="3200" b="1" dirty="0" smtClean="0"/>
              <a:t>” </a:t>
            </a:r>
            <a:r>
              <a:rPr lang="hu-HU" sz="3200" b="1" dirty="0" err="1" smtClean="0"/>
              <a:t>systems</a:t>
            </a:r>
            <a:r>
              <a:rPr lang="en-US" sz="3200" b="1" dirty="0" smtClean="0"/>
              <a:t> </a:t>
            </a:r>
            <a:endParaRPr lang="hu-HU" sz="3200" dirty="0"/>
          </a:p>
        </p:txBody>
      </p:sp>
      <p:sp>
        <p:nvSpPr>
          <p:cNvPr id="3" name="Tartalom helye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None/>
              <a:defRPr/>
            </a:pPr>
            <a:r>
              <a:rPr lang="hu-HU" b="1" dirty="0" smtClean="0"/>
              <a:t>    „</a:t>
            </a:r>
            <a:r>
              <a:rPr lang="en-US" b="1" dirty="0" smtClean="0"/>
              <a:t>Liberal” systems, </a:t>
            </a:r>
            <a:r>
              <a:rPr lang="en-US" dirty="0" smtClean="0"/>
              <a:t>such as in </a:t>
            </a:r>
            <a:r>
              <a:rPr lang="en-US" b="1" dirty="0" smtClean="0"/>
              <a:t>France</a:t>
            </a:r>
            <a:r>
              <a:rPr lang="en-US" dirty="0" smtClean="0"/>
              <a:t> or </a:t>
            </a:r>
            <a:r>
              <a:rPr lang="en-US" b="1" dirty="0" smtClean="0"/>
              <a:t>Spain</a:t>
            </a:r>
            <a:r>
              <a:rPr lang="en-US" dirty="0" smtClean="0"/>
              <a:t>:</a:t>
            </a:r>
            <a:r>
              <a:rPr lang="hu-HU" dirty="0" smtClean="0"/>
              <a:t> </a:t>
            </a:r>
          </a:p>
          <a:p>
            <a:pPr eaLnBrk="1" fontAlgn="auto" hangingPunct="1">
              <a:spcAft>
                <a:spcPts val="0"/>
              </a:spcAft>
              <a:buFont typeface="Wingdings" pitchFamily="2" charset="2"/>
              <a:buChar char="Ø"/>
              <a:defRPr/>
            </a:pPr>
            <a:r>
              <a:rPr lang="en-US" b="1" dirty="0" smtClean="0"/>
              <a:t>closest control of tariffs</a:t>
            </a:r>
            <a:r>
              <a:rPr lang="en-US" dirty="0" smtClean="0"/>
              <a:t>, or special mediation-arbitration systems </a:t>
            </a:r>
            <a:r>
              <a:rPr lang="en-US" b="1" dirty="0" smtClean="0"/>
              <a:t>only in respect o</a:t>
            </a:r>
            <a:r>
              <a:rPr lang="en-US" dirty="0" smtClean="0"/>
              <a:t>f </a:t>
            </a:r>
            <a:r>
              <a:rPr lang="en-US" b="1" dirty="0" smtClean="0"/>
              <a:t>rights to remuneration</a:t>
            </a:r>
            <a:r>
              <a:rPr lang="en-US" dirty="0" smtClean="0"/>
              <a:t> </a:t>
            </a:r>
            <a:r>
              <a:rPr lang="en-US" b="1" dirty="0" smtClean="0"/>
              <a:t>and cable retransmission rights </a:t>
            </a:r>
            <a:r>
              <a:rPr lang="en-US" dirty="0" smtClean="0"/>
              <a:t>where the Satellite and Cable Directive (93/83/EEC) prescribes mandatory collective management combined, at least, with a mediation system; </a:t>
            </a:r>
          </a:p>
          <a:p>
            <a:pPr eaLnBrk="1" fontAlgn="auto" hangingPunct="1">
              <a:spcAft>
                <a:spcPts val="0"/>
              </a:spcAft>
              <a:buFont typeface="Wingdings" pitchFamily="2" charset="2"/>
              <a:buChar char="Ø"/>
              <a:defRPr/>
            </a:pPr>
            <a:r>
              <a:rPr lang="en-US" dirty="0" smtClean="0"/>
              <a:t>only </a:t>
            </a:r>
            <a:r>
              <a:rPr lang="en-US" b="1" dirty="0" smtClean="0"/>
              <a:t>some general guiding principles </a:t>
            </a:r>
            <a:r>
              <a:rPr lang="en-US" dirty="0" smtClean="0"/>
              <a:t>in the IP Code for </a:t>
            </a:r>
            <a:r>
              <a:rPr lang="hu-HU" dirty="0" err="1" smtClean="0"/>
              <a:t>the</a:t>
            </a:r>
            <a:r>
              <a:rPr lang="hu-HU" dirty="0" smtClean="0"/>
              <a:t> </a:t>
            </a:r>
            <a:r>
              <a:rPr lang="en-US" dirty="0" smtClean="0"/>
              <a:t>establishment of tariffs;</a:t>
            </a:r>
          </a:p>
          <a:p>
            <a:pPr eaLnBrk="1" fontAlgn="auto" hangingPunct="1">
              <a:spcAft>
                <a:spcPts val="0"/>
              </a:spcAft>
              <a:buFont typeface="Wingdings" pitchFamily="2" charset="2"/>
              <a:buChar char="Ø"/>
              <a:defRPr/>
            </a:pPr>
            <a:r>
              <a:rPr lang="en-US" b="1" dirty="0" smtClean="0"/>
              <a:t>normal court jurisdiction;</a:t>
            </a:r>
          </a:p>
          <a:p>
            <a:pPr eaLnBrk="1" fontAlgn="auto" hangingPunct="1">
              <a:spcAft>
                <a:spcPts val="0"/>
              </a:spcAft>
              <a:buFont typeface="Wingdings" pitchFamily="2" charset="2"/>
              <a:buChar char="Ø"/>
              <a:defRPr/>
            </a:pPr>
            <a:r>
              <a:rPr lang="en-US" dirty="0" smtClean="0"/>
              <a:t>(however, </a:t>
            </a:r>
            <a:r>
              <a:rPr lang="en-US" b="1" dirty="0" smtClean="0"/>
              <a:t>impact of the decisions of the European Court of Justice and the competition directorate of the European Commission</a:t>
            </a:r>
            <a:r>
              <a:rPr lang="hu-HU" dirty="0" smtClean="0"/>
              <a:t>).</a:t>
            </a:r>
            <a:r>
              <a:rPr lang="en-US" dirty="0" smtClean="0"/>
              <a:t>          </a:t>
            </a:r>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26150CF9-46AD-4841-B76E-8F033DDD6F5D}" type="slidenum">
              <a:rPr lang="hu-HU"/>
              <a:pPr>
                <a:defRPr/>
              </a:pPr>
              <a:t>14</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fontScale="90000"/>
          </a:bodyPr>
          <a:lstStyle/>
          <a:p>
            <a:pPr eaLnBrk="1" fontAlgn="auto" hangingPunct="1">
              <a:spcAft>
                <a:spcPts val="0"/>
              </a:spcAft>
              <a:defRPr/>
            </a:pPr>
            <a:r>
              <a:rPr lang="en-US" sz="3200" b="1" dirty="0" smtClean="0"/>
              <a:t>European models with differ</a:t>
            </a:r>
            <a:r>
              <a:rPr lang="hu-HU" sz="3200" b="1" dirty="0" smtClean="0"/>
              <a:t>ing</a:t>
            </a:r>
            <a:r>
              <a:rPr lang="en-US" sz="3200" b="1" dirty="0" smtClean="0"/>
              <a:t> intensity of state intervention – Copyright Tribunals</a:t>
            </a:r>
            <a:endParaRPr lang="hu-HU" sz="3200" dirty="0"/>
          </a:p>
        </p:txBody>
      </p:sp>
      <p:sp>
        <p:nvSpPr>
          <p:cNvPr id="3" name="Tartalom helye 2"/>
          <p:cNvSpPr>
            <a:spLocks noGrp="1"/>
          </p:cNvSpPr>
          <p:nvPr>
            <p:ph idx="1"/>
          </p:nvPr>
        </p:nvSpPr>
        <p:spPr>
          <a:xfrm>
            <a:off x="428625" y="1557338"/>
            <a:ext cx="8175625" cy="4568825"/>
          </a:xfrm>
        </p:spPr>
        <p:txBody>
          <a:bodyPr rtlCol="0">
            <a:normAutofit fontScale="55000" lnSpcReduction="20000"/>
          </a:bodyPr>
          <a:lstStyle/>
          <a:p>
            <a:pPr eaLnBrk="1" fontAlgn="auto" hangingPunct="1">
              <a:spcAft>
                <a:spcPts val="0"/>
              </a:spcAft>
              <a:buFont typeface="Arial" pitchFamily="34" charset="0"/>
              <a:buNone/>
              <a:defRPr/>
            </a:pPr>
            <a:r>
              <a:rPr lang="hu-HU" b="1" dirty="0" smtClean="0"/>
              <a:t>       </a:t>
            </a:r>
          </a:p>
          <a:p>
            <a:pPr eaLnBrk="1" fontAlgn="auto" hangingPunct="1">
              <a:spcAft>
                <a:spcPts val="0"/>
              </a:spcAft>
              <a:buFont typeface="Arial" pitchFamily="34" charset="0"/>
              <a:buNone/>
              <a:defRPr/>
            </a:pPr>
            <a:r>
              <a:rPr lang="hu-HU" b="1" dirty="0" smtClean="0"/>
              <a:t>        </a:t>
            </a:r>
            <a:r>
              <a:rPr lang="en-US" sz="3300" b="1" dirty="0" smtClean="0"/>
              <a:t>Copyright Tribunals</a:t>
            </a:r>
            <a:r>
              <a:rPr lang="en-US" sz="3300" dirty="0" smtClean="0"/>
              <a:t>, such as in particular in the </a:t>
            </a:r>
            <a:r>
              <a:rPr lang="en-US" sz="3300" b="1" dirty="0" smtClean="0"/>
              <a:t>United Kingdom</a:t>
            </a:r>
            <a:r>
              <a:rPr lang="en-US" sz="3300" dirty="0" smtClean="0"/>
              <a:t>.</a:t>
            </a:r>
          </a:p>
          <a:p>
            <a:pPr lvl="1" eaLnBrk="1" fontAlgn="auto" hangingPunct="1">
              <a:spcAft>
                <a:spcPts val="0"/>
              </a:spcAft>
              <a:buFont typeface="Wingdings" pitchFamily="2" charset="2"/>
              <a:buChar char="Ø"/>
              <a:defRPr/>
            </a:pPr>
            <a:r>
              <a:rPr lang="en-US" sz="3300" b="1" dirty="0" smtClean="0"/>
              <a:t>Jurisdiction</a:t>
            </a:r>
            <a:r>
              <a:rPr lang="hu-HU" sz="3300" b="1" dirty="0" smtClean="0"/>
              <a:t>:</a:t>
            </a:r>
            <a:r>
              <a:rPr lang="en-US" sz="3300" dirty="0" smtClean="0"/>
              <a:t> defined in Sections 149, 205B and Schedule 6 of the </a:t>
            </a:r>
            <a:r>
              <a:rPr lang="en-US" sz="3300" b="1" dirty="0" smtClean="0"/>
              <a:t>Copyright, Designs and Patents Act 1988 </a:t>
            </a:r>
            <a:r>
              <a:rPr lang="en-US" sz="3300" dirty="0" smtClean="0"/>
              <a:t>(as amended). </a:t>
            </a:r>
            <a:r>
              <a:rPr lang="en-US" sz="3300" b="1" dirty="0" smtClean="0"/>
              <a:t>Anyone who </a:t>
            </a:r>
            <a:r>
              <a:rPr lang="en-US" sz="3300" dirty="0" smtClean="0"/>
              <a:t>has unreasonably been refused a </a:t>
            </a:r>
            <a:r>
              <a:rPr lang="en-US" sz="3300" dirty="0" err="1" smtClean="0"/>
              <a:t>licence</a:t>
            </a:r>
            <a:r>
              <a:rPr lang="en-US" sz="3300" dirty="0" smtClean="0"/>
              <a:t> by a collecting society or </a:t>
            </a:r>
            <a:r>
              <a:rPr lang="en-US" sz="3300" b="1" dirty="0" smtClean="0"/>
              <a:t>considers the terms of an offered </a:t>
            </a:r>
            <a:r>
              <a:rPr lang="en-US" sz="3300" b="1" dirty="0" err="1" smtClean="0"/>
              <a:t>licence</a:t>
            </a:r>
            <a:r>
              <a:rPr lang="en-US" sz="3300" b="1" dirty="0" smtClean="0"/>
              <a:t> to be unreasonable may refer the matter to the Tribunal</a:t>
            </a:r>
            <a:r>
              <a:rPr lang="en-US" sz="3300" dirty="0" smtClean="0"/>
              <a:t>.</a:t>
            </a:r>
          </a:p>
          <a:p>
            <a:pPr lvl="1" eaLnBrk="1" fontAlgn="auto" hangingPunct="1">
              <a:spcAft>
                <a:spcPts val="0"/>
              </a:spcAft>
              <a:buFont typeface="Wingdings" pitchFamily="2" charset="2"/>
              <a:buChar char="Ø"/>
              <a:defRPr/>
            </a:pPr>
            <a:r>
              <a:rPr lang="en-US" sz="3300" b="1" dirty="0" smtClean="0"/>
              <a:t>Function: </a:t>
            </a:r>
            <a:r>
              <a:rPr lang="en-US" sz="3300" dirty="0" smtClean="0"/>
              <a:t>The main function of the Tribunal </a:t>
            </a:r>
            <a:r>
              <a:rPr lang="en-US" sz="3300" b="1" dirty="0" smtClean="0"/>
              <a:t>is to decide</a:t>
            </a:r>
            <a:r>
              <a:rPr lang="en-US" sz="3300" dirty="0" smtClean="0"/>
              <a:t>, where the parties cannot agree between themselves, </a:t>
            </a:r>
            <a:r>
              <a:rPr lang="en-US" sz="3300" b="1" dirty="0" smtClean="0"/>
              <a:t>the terms and conditions of </a:t>
            </a:r>
            <a:r>
              <a:rPr lang="en-US" sz="3300" b="1" dirty="0" err="1" smtClean="0"/>
              <a:t>licences</a:t>
            </a:r>
            <a:r>
              <a:rPr lang="en-US" sz="3300" dirty="0" smtClean="0"/>
              <a:t> offered by, or licensing schemes operated by, collective licensing bodies. Its decisions are </a:t>
            </a:r>
            <a:r>
              <a:rPr lang="en-US" sz="3300" b="1" dirty="0" smtClean="0"/>
              <a:t>appealable</a:t>
            </a:r>
            <a:r>
              <a:rPr lang="en-US" sz="3300" dirty="0" smtClean="0"/>
              <a:t> to the High Court only on points of law. </a:t>
            </a:r>
          </a:p>
          <a:p>
            <a:pPr lvl="1" eaLnBrk="1" fontAlgn="auto" hangingPunct="1">
              <a:spcAft>
                <a:spcPts val="0"/>
              </a:spcAft>
              <a:buFont typeface="Wingdings" pitchFamily="2" charset="2"/>
              <a:buChar char="Ø"/>
              <a:defRPr/>
            </a:pPr>
            <a:r>
              <a:rPr lang="en-US" sz="3300" b="1" dirty="0" smtClean="0"/>
              <a:t>Members: </a:t>
            </a:r>
            <a:r>
              <a:rPr lang="en-US" sz="3300" dirty="0" smtClean="0"/>
              <a:t>The Tribunal consists of a Chairman and two deputy Chairmen who are appointed by the Lord Chancellor, and not less than two, but no more than eight</a:t>
            </a:r>
            <a:r>
              <a:rPr lang="hu-HU" sz="3300" dirty="0" smtClean="0"/>
              <a:t>,</a:t>
            </a:r>
            <a:r>
              <a:rPr lang="en-US" sz="3300" dirty="0" smtClean="0"/>
              <a:t> ordinary members appointed by the Secretary of State for Trade and Industry.</a:t>
            </a:r>
          </a:p>
          <a:p>
            <a:pPr lvl="1" eaLnBrk="1" fontAlgn="auto" hangingPunct="1">
              <a:spcAft>
                <a:spcPts val="0"/>
              </a:spcAft>
              <a:buFont typeface="Wingdings" pitchFamily="2" charset="2"/>
              <a:buChar char="Ø"/>
              <a:defRPr/>
            </a:pPr>
            <a:r>
              <a:rPr lang="en-US" sz="3300" b="1" dirty="0" smtClean="0"/>
              <a:t>Administrative support: </a:t>
            </a:r>
            <a:r>
              <a:rPr lang="en-US" sz="3300" dirty="0" smtClean="0"/>
              <a:t>The Tribunal is administered by a Secretary, who is a civil servant working in the Intellectual Property Office.</a:t>
            </a:r>
          </a:p>
          <a:p>
            <a:pPr eaLnBrk="1" fontAlgn="auto" hangingPunct="1">
              <a:spcAft>
                <a:spcPts val="0"/>
              </a:spcAft>
              <a:buFont typeface="Arial" pitchFamily="34" charset="0"/>
              <a:buChar char="•"/>
              <a:defRPr/>
            </a:pPr>
            <a:endParaRPr lang="hu-HU" sz="3300" dirty="0" smtClean="0"/>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3AA27B9F-A3DA-4B1D-AA1C-5C0B6BB47F03}" type="slidenum">
              <a:rPr lang="hu-HU"/>
              <a:pPr>
                <a:defRPr/>
              </a:pPr>
              <a:t>15</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rmAutofit fontScale="90000"/>
          </a:bodyPr>
          <a:lstStyle/>
          <a:p>
            <a:pPr eaLnBrk="1" fontAlgn="auto" hangingPunct="1">
              <a:spcAft>
                <a:spcPts val="0"/>
              </a:spcAft>
              <a:defRPr/>
            </a:pPr>
            <a:r>
              <a:rPr lang="en-US" sz="3200" b="1" dirty="0" smtClean="0"/>
              <a:t>European models with differing intensity of state intervention – </a:t>
            </a:r>
            <a:r>
              <a:rPr lang="hu-HU" sz="3200" b="1" dirty="0" err="1" smtClean="0"/>
              <a:t>voluntary</a:t>
            </a:r>
            <a:r>
              <a:rPr lang="en-US" sz="3200" b="1" dirty="0" smtClean="0"/>
              <a:t> </a:t>
            </a:r>
            <a:r>
              <a:rPr lang="hu-HU" sz="3200" b="1" dirty="0" smtClean="0"/>
              <a:t>a</a:t>
            </a:r>
            <a:r>
              <a:rPr lang="en-US" sz="3200" b="1" dirty="0" err="1" smtClean="0"/>
              <a:t>rbitration</a:t>
            </a:r>
            <a:r>
              <a:rPr lang="en-US" sz="3200" b="1" dirty="0" smtClean="0"/>
              <a:t> </a:t>
            </a:r>
            <a:endParaRPr lang="hu-HU" sz="3200" dirty="0"/>
          </a:p>
        </p:txBody>
      </p:sp>
      <p:sp>
        <p:nvSpPr>
          <p:cNvPr id="3" name="Tartalom helye 2"/>
          <p:cNvSpPr>
            <a:spLocks noGrp="1"/>
          </p:cNvSpPr>
          <p:nvPr>
            <p:ph idx="1"/>
          </p:nvPr>
        </p:nvSpPr>
        <p:spPr/>
        <p:txBody>
          <a:bodyPr rtlCol="0">
            <a:normAutofit fontScale="55000" lnSpcReduction="20000"/>
          </a:bodyPr>
          <a:lstStyle/>
          <a:p>
            <a:pPr eaLnBrk="1" fontAlgn="auto" hangingPunct="1">
              <a:spcAft>
                <a:spcPts val="0"/>
              </a:spcAft>
              <a:buFont typeface="Arial" pitchFamily="34" charset="0"/>
              <a:buNone/>
              <a:defRPr/>
            </a:pPr>
            <a:r>
              <a:rPr lang="hu-HU" b="1" dirty="0" smtClean="0"/>
              <a:t>      </a:t>
            </a:r>
          </a:p>
          <a:p>
            <a:pPr eaLnBrk="1" fontAlgn="auto" hangingPunct="1">
              <a:spcAft>
                <a:spcPts val="0"/>
              </a:spcAft>
              <a:buFont typeface="Arial" pitchFamily="34" charset="0"/>
              <a:buNone/>
              <a:defRPr/>
            </a:pPr>
            <a:r>
              <a:rPr lang="hu-HU" b="1" dirty="0"/>
              <a:t> </a:t>
            </a:r>
            <a:r>
              <a:rPr lang="hu-HU" b="1" dirty="0" smtClean="0"/>
              <a:t>    </a:t>
            </a:r>
            <a:r>
              <a:rPr lang="en-US" b="1" dirty="0" smtClean="0"/>
              <a:t> Voluntary arbitration system</a:t>
            </a:r>
            <a:r>
              <a:rPr lang="hu-HU" b="1" dirty="0" smtClean="0"/>
              <a:t>,</a:t>
            </a:r>
            <a:r>
              <a:rPr lang="en-US" dirty="0" smtClean="0"/>
              <a:t> as in </a:t>
            </a:r>
            <a:r>
              <a:rPr lang="en-US" b="1" dirty="0" smtClean="0"/>
              <a:t>Germany</a:t>
            </a:r>
            <a:r>
              <a:rPr lang="en-US" dirty="0" smtClean="0"/>
              <a:t>. It is voluntary in the sense that, in principle (like in the case of Copyright Tribunals), the arbitration body only acts in case of disputes brought in front of it. </a:t>
            </a:r>
            <a:endParaRPr lang="hu-HU" dirty="0" smtClean="0"/>
          </a:p>
          <a:p>
            <a:pPr eaLnBrk="1" fontAlgn="auto" hangingPunct="1">
              <a:spcAft>
                <a:spcPts val="0"/>
              </a:spcAft>
              <a:buFont typeface="Wingdings" pitchFamily="2" charset="2"/>
              <a:buChar char="Ø"/>
              <a:defRPr/>
            </a:pPr>
            <a:r>
              <a:rPr lang="en-US" b="1" dirty="0" smtClean="0"/>
              <a:t>Jurisdiction</a:t>
            </a:r>
            <a:r>
              <a:rPr lang="en-US" dirty="0" smtClean="0"/>
              <a:t>: based on Articles 14 to 17 of the </a:t>
            </a:r>
            <a:r>
              <a:rPr lang="en-US" b="1" dirty="0" smtClean="0"/>
              <a:t>Law on the Management of Copyright and Neighboring Rights </a:t>
            </a:r>
            <a:r>
              <a:rPr lang="en-US" dirty="0" smtClean="0"/>
              <a:t>of September 9, 1965 (amended). In disputes to which a collecting society is a party, </a:t>
            </a:r>
            <a:r>
              <a:rPr lang="en-US" b="1" dirty="0" smtClean="0"/>
              <a:t>any party may apply to the Arbitration Board </a:t>
            </a:r>
            <a:r>
              <a:rPr lang="en-US" dirty="0" smtClean="0"/>
              <a:t>where the dispute concerns</a:t>
            </a:r>
            <a:r>
              <a:rPr lang="hu-HU" dirty="0" smtClean="0"/>
              <a:t>: (i)</a:t>
            </a:r>
            <a:r>
              <a:rPr lang="en-US" dirty="0" smtClean="0"/>
              <a:t> the use of works or performances protected by the Copyright Law, or </a:t>
            </a:r>
            <a:r>
              <a:rPr lang="hu-HU" dirty="0" smtClean="0"/>
              <a:t>(</a:t>
            </a:r>
            <a:r>
              <a:rPr lang="hu-HU" dirty="0" err="1" smtClean="0"/>
              <a:t>ii</a:t>
            </a:r>
            <a:r>
              <a:rPr lang="hu-HU" dirty="0" smtClean="0"/>
              <a:t>)</a:t>
            </a:r>
            <a:r>
              <a:rPr lang="en-US" dirty="0" smtClean="0"/>
              <a:t> the conclusion or amendment of an inclusive contract. </a:t>
            </a:r>
          </a:p>
          <a:p>
            <a:pPr eaLnBrk="1" fontAlgn="auto" hangingPunct="1">
              <a:spcAft>
                <a:spcPts val="0"/>
              </a:spcAft>
              <a:buFont typeface="Wingdings" pitchFamily="2" charset="2"/>
              <a:buChar char="Ø"/>
              <a:defRPr/>
            </a:pPr>
            <a:r>
              <a:rPr lang="en-US" b="1" dirty="0" smtClean="0"/>
              <a:t>Functions</a:t>
            </a:r>
            <a:r>
              <a:rPr lang="en-US" dirty="0" smtClean="0"/>
              <a:t>: The Board </a:t>
            </a:r>
            <a:r>
              <a:rPr lang="en-US" b="1" dirty="0" smtClean="0"/>
              <a:t>propose</a:t>
            </a:r>
            <a:r>
              <a:rPr lang="hu-HU" b="1" dirty="0" smtClean="0"/>
              <a:t>s</a:t>
            </a:r>
            <a:r>
              <a:rPr lang="en-US" b="1" dirty="0" smtClean="0"/>
              <a:t> a settlement  </a:t>
            </a:r>
            <a:r>
              <a:rPr lang="en-US" dirty="0" smtClean="0"/>
              <a:t>to the parties. It becomes </a:t>
            </a:r>
            <a:r>
              <a:rPr lang="en-US" b="1" dirty="0" smtClean="0"/>
              <a:t>enforceable if neither of the parties opposes it within one month</a:t>
            </a:r>
            <a:r>
              <a:rPr lang="en-US" dirty="0" smtClean="0"/>
              <a:t>. The parties may turn to the court, but only after a proceeding before the Arbitration Board.</a:t>
            </a:r>
          </a:p>
          <a:p>
            <a:pPr eaLnBrk="1" fontAlgn="auto" hangingPunct="1">
              <a:spcAft>
                <a:spcPts val="0"/>
              </a:spcAft>
              <a:buFont typeface="Wingdings" pitchFamily="2" charset="2"/>
              <a:buChar char="Ø"/>
              <a:defRPr/>
            </a:pPr>
            <a:r>
              <a:rPr lang="en-US" b="1" dirty="0" smtClean="0"/>
              <a:t>Members</a:t>
            </a:r>
            <a:r>
              <a:rPr lang="en-US" dirty="0" smtClean="0"/>
              <a:t>: the Chairman or his deputy and two assessors (appointed by the Ministry of Justice) </a:t>
            </a:r>
            <a:r>
              <a:rPr lang="hu-HU" dirty="0" smtClean="0"/>
              <a:t>.</a:t>
            </a:r>
            <a:endParaRPr lang="en-US" dirty="0" smtClean="0"/>
          </a:p>
          <a:p>
            <a:pPr eaLnBrk="1" fontAlgn="auto" hangingPunct="1">
              <a:spcAft>
                <a:spcPts val="0"/>
              </a:spcAft>
              <a:buFont typeface="Wingdings" pitchFamily="2" charset="2"/>
              <a:buChar char="Ø"/>
              <a:defRPr/>
            </a:pPr>
            <a:r>
              <a:rPr lang="en-US" b="1" dirty="0" smtClean="0"/>
              <a:t>Supervisory authority and admin</a:t>
            </a:r>
            <a:r>
              <a:rPr lang="hu-HU" b="1" dirty="0" smtClean="0"/>
              <a:t>i</a:t>
            </a:r>
            <a:r>
              <a:rPr lang="en-US" b="1" dirty="0" err="1" smtClean="0"/>
              <a:t>strative</a:t>
            </a:r>
            <a:r>
              <a:rPr lang="en-US" b="1" dirty="0" smtClean="0"/>
              <a:t> support:  </a:t>
            </a:r>
            <a:r>
              <a:rPr lang="en-US" dirty="0" smtClean="0"/>
              <a:t>the Patent Office.  </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693B003E-D536-461C-B74C-9990EA08BB0B}" type="slidenum">
              <a:rPr lang="hu-HU"/>
              <a:pPr>
                <a:defRPr/>
              </a:pPr>
              <a:t>16</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a:ln>
            <a:solidFill>
              <a:schemeClr val="accent2">
                <a:lumMod val="50000"/>
              </a:schemeClr>
            </a:solidFill>
          </a:ln>
        </p:spPr>
        <p:txBody>
          <a:bodyPr rtlCol="0">
            <a:noAutofit/>
          </a:bodyPr>
          <a:lstStyle/>
          <a:p>
            <a:pPr eaLnBrk="1" fontAlgn="auto" hangingPunct="1">
              <a:spcAft>
                <a:spcPts val="0"/>
              </a:spcAft>
              <a:defRPr/>
            </a:pPr>
            <a:r>
              <a:rPr lang="en-US" sz="2400" b="1" dirty="0" smtClean="0"/>
              <a:t>European models with differing intensity of state intervention – approval through obligatory arbitration</a:t>
            </a:r>
            <a:r>
              <a:rPr lang="hu-HU" sz="2400" b="1" dirty="0" smtClean="0"/>
              <a:t> </a:t>
            </a:r>
            <a:endParaRPr lang="hu-HU" sz="2400" dirty="0"/>
          </a:p>
        </p:txBody>
      </p:sp>
      <p:sp>
        <p:nvSpPr>
          <p:cNvPr id="3" name="Tartalom helye 2"/>
          <p:cNvSpPr>
            <a:spLocks noGrp="1"/>
          </p:cNvSpPr>
          <p:nvPr>
            <p:ph idx="1"/>
          </p:nvPr>
        </p:nvSpPr>
        <p:spPr>
          <a:xfrm>
            <a:off x="457200" y="1844675"/>
            <a:ext cx="8229600" cy="4281488"/>
          </a:xfrm>
        </p:spPr>
        <p:txBody>
          <a:bodyPr rtlCol="0">
            <a:normAutofit fontScale="55000" lnSpcReduction="20000"/>
          </a:bodyPr>
          <a:lstStyle/>
          <a:p>
            <a:pPr eaLnBrk="1" fontAlgn="auto" hangingPunct="1">
              <a:spcAft>
                <a:spcPts val="0"/>
              </a:spcAft>
              <a:buFont typeface="Arial" pitchFamily="34" charset="0"/>
              <a:buNone/>
              <a:defRPr/>
            </a:pPr>
            <a:r>
              <a:rPr lang="hu-HU" dirty="0" smtClean="0"/>
              <a:t>     </a:t>
            </a:r>
            <a:r>
              <a:rPr lang="en-US" dirty="0" smtClean="0"/>
              <a:t>Tariffs are </a:t>
            </a:r>
            <a:r>
              <a:rPr lang="en-US" b="1" dirty="0" smtClean="0"/>
              <a:t>only applicable if they are approved by an arbitration board</a:t>
            </a:r>
            <a:r>
              <a:rPr lang="en-US" dirty="0" smtClean="0"/>
              <a:t>, like the </a:t>
            </a:r>
            <a:r>
              <a:rPr lang="en-US" b="1" dirty="0" smtClean="0"/>
              <a:t>Federal Arbitration Commission </a:t>
            </a:r>
            <a:r>
              <a:rPr lang="en-US" dirty="0" smtClean="0"/>
              <a:t>in </a:t>
            </a:r>
            <a:r>
              <a:rPr lang="en-US" b="1" dirty="0" smtClean="0"/>
              <a:t>Switzerland.</a:t>
            </a:r>
          </a:p>
          <a:p>
            <a:pPr eaLnBrk="1" fontAlgn="auto" hangingPunct="1">
              <a:spcAft>
                <a:spcPts val="0"/>
              </a:spcAft>
              <a:buFont typeface="Wingdings" pitchFamily="2" charset="2"/>
              <a:buChar char="Ø"/>
              <a:defRPr/>
            </a:pPr>
            <a:r>
              <a:rPr lang="en-US" b="1" dirty="0" smtClean="0"/>
              <a:t>Jurisdiction: </a:t>
            </a:r>
            <a:r>
              <a:rPr lang="en-US" dirty="0" smtClean="0"/>
              <a:t>based on Articles 55 to 60 of the Federal Law on Copyright and Related Rights of October 9, 1992 (amended). </a:t>
            </a:r>
            <a:r>
              <a:rPr lang="en-US" b="1" dirty="0" smtClean="0"/>
              <a:t>The tariffs </a:t>
            </a:r>
            <a:r>
              <a:rPr lang="hu-HU" b="1" dirty="0" smtClean="0"/>
              <a:t>a</a:t>
            </a:r>
            <a:r>
              <a:rPr lang="en-US" b="1" dirty="0" smtClean="0"/>
              <a:t>re only valid if the Commission approves them. </a:t>
            </a:r>
          </a:p>
          <a:p>
            <a:pPr eaLnBrk="1" fontAlgn="auto" hangingPunct="1">
              <a:spcAft>
                <a:spcPts val="0"/>
              </a:spcAft>
              <a:buFont typeface="Wingdings" pitchFamily="2" charset="2"/>
              <a:buChar char="Ø"/>
              <a:defRPr/>
            </a:pPr>
            <a:r>
              <a:rPr lang="en-US" b="1" dirty="0" smtClean="0"/>
              <a:t>Functions</a:t>
            </a:r>
            <a:r>
              <a:rPr lang="en-US" dirty="0" smtClean="0"/>
              <a:t>: The Commission either </a:t>
            </a:r>
            <a:r>
              <a:rPr lang="en-US" b="1" dirty="0" smtClean="0"/>
              <a:t>approves the tariffs or changes them </a:t>
            </a:r>
            <a:r>
              <a:rPr lang="en-US" dirty="0" smtClean="0"/>
              <a:t>after consultation with the parties. The law prescribes that a tariff </a:t>
            </a:r>
            <a:r>
              <a:rPr lang="en-US" b="1" dirty="0" smtClean="0"/>
              <a:t>cannot be higher for authors than 10%  and for owners of related rights than 3%</a:t>
            </a:r>
            <a:r>
              <a:rPr lang="en-US" dirty="0" smtClean="0"/>
              <a:t>, of the income or the expenses linked to the usage.  </a:t>
            </a:r>
          </a:p>
          <a:p>
            <a:pPr eaLnBrk="1" fontAlgn="auto" hangingPunct="1">
              <a:spcAft>
                <a:spcPts val="0"/>
              </a:spcAft>
              <a:buFont typeface="Wingdings" pitchFamily="2" charset="2"/>
              <a:buChar char="Ø"/>
              <a:defRPr/>
            </a:pPr>
            <a:r>
              <a:rPr lang="en-US" b="1" dirty="0" smtClean="0"/>
              <a:t>Members</a:t>
            </a:r>
            <a:r>
              <a:rPr lang="en-US" dirty="0" smtClean="0"/>
              <a:t>:  a President, the members and two standby members appointed by the Government, and other members delegated by collective management organizations and associations of users. The Commission takes decisions in five-member panels, in which two members are the representatives of the two interested sides. </a:t>
            </a:r>
          </a:p>
          <a:p>
            <a:pPr eaLnBrk="1" fontAlgn="auto" hangingPunct="1">
              <a:spcAft>
                <a:spcPts val="0"/>
              </a:spcAft>
              <a:buFont typeface="Wingdings" pitchFamily="2" charset="2"/>
              <a:buChar char="Ø"/>
              <a:defRPr/>
            </a:pPr>
            <a:r>
              <a:rPr lang="en-US" b="1" dirty="0" smtClean="0"/>
              <a:t>Supervisory authority</a:t>
            </a:r>
            <a:r>
              <a:rPr lang="en-US" dirty="0" smtClean="0"/>
              <a:t>: Ministry of Justice</a:t>
            </a:r>
            <a:r>
              <a:rPr lang="hu-HU" dirty="0" smtClean="0"/>
              <a:t>.</a:t>
            </a:r>
            <a:endParaRPr lang="en-US" dirty="0" smtClean="0"/>
          </a:p>
          <a:p>
            <a:pPr eaLnBrk="1" fontAlgn="auto" hangingPunct="1">
              <a:spcAft>
                <a:spcPts val="0"/>
              </a:spcAft>
              <a:buFont typeface="Wingdings" pitchFamily="2" charset="2"/>
              <a:buChar char="Ø"/>
              <a:defRPr/>
            </a:pPr>
            <a:r>
              <a:rPr lang="en-US" b="1" dirty="0" smtClean="0"/>
              <a:t>Admin</a:t>
            </a:r>
            <a:r>
              <a:rPr lang="hu-HU" b="1" dirty="0" smtClean="0"/>
              <a:t>i</a:t>
            </a:r>
            <a:r>
              <a:rPr lang="en-US" b="1" dirty="0" err="1" smtClean="0"/>
              <a:t>st</a:t>
            </a:r>
            <a:r>
              <a:rPr lang="hu-HU" b="1" dirty="0" err="1" smtClean="0"/>
              <a:t>rative</a:t>
            </a:r>
            <a:r>
              <a:rPr lang="en-US" b="1" dirty="0" smtClean="0"/>
              <a:t> support</a:t>
            </a:r>
            <a:r>
              <a:rPr lang="en-US" dirty="0" smtClean="0"/>
              <a:t>: Federal Institute of Intellectual Property</a:t>
            </a:r>
            <a:r>
              <a:rPr lang="hu-HU" dirty="0" smtClean="0"/>
              <a:t>.</a:t>
            </a:r>
            <a:endParaRPr lang="en-US" dirty="0" smtClean="0"/>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D081EE99-AE13-4FEA-B8EE-AA69506BE35A}" type="slidenum">
              <a:rPr lang="hu-HU"/>
              <a:pPr>
                <a:defRPr/>
              </a:pPr>
              <a:t>17</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pPr>
              <a:defRPr/>
            </a:pPr>
            <a:r>
              <a:rPr lang="es-ES"/>
              <a:t>M. Ficsor, Tirana, June 14-15, 2012</a:t>
            </a:r>
            <a:endParaRPr lang="hu-HU"/>
          </a:p>
        </p:txBody>
      </p:sp>
      <p:sp>
        <p:nvSpPr>
          <p:cNvPr id="3" name="Dia számának helye 2"/>
          <p:cNvSpPr>
            <a:spLocks noGrp="1"/>
          </p:cNvSpPr>
          <p:nvPr>
            <p:ph type="sldNum" sz="quarter" idx="12"/>
          </p:nvPr>
        </p:nvSpPr>
        <p:spPr/>
        <p:txBody>
          <a:bodyPr/>
          <a:lstStyle/>
          <a:p>
            <a:pPr>
              <a:defRPr/>
            </a:pPr>
            <a:fld id="{914584C0-D97B-4ED2-B221-ABF8EB1B8A10}" type="slidenum">
              <a:rPr lang="hu-HU" smtClean="0"/>
              <a:pPr>
                <a:defRPr/>
              </a:pPr>
              <a:t>18</a:t>
            </a:fld>
            <a:endParaRPr lang="hu-HU"/>
          </a:p>
        </p:txBody>
      </p:sp>
      <p:sp>
        <p:nvSpPr>
          <p:cNvPr id="19460" name="Szövegdoboz 3"/>
          <p:cNvSpPr txBox="1">
            <a:spLocks noChangeArrowheads="1"/>
          </p:cNvSpPr>
          <p:nvPr/>
        </p:nvSpPr>
        <p:spPr bwMode="auto">
          <a:xfrm>
            <a:off x="250825" y="2500313"/>
            <a:ext cx="8497888" cy="2124075"/>
          </a:xfrm>
          <a:prstGeom prst="rect">
            <a:avLst/>
          </a:prstGeom>
          <a:noFill/>
          <a:ln w="9525">
            <a:noFill/>
            <a:miter lim="800000"/>
            <a:headEnd/>
            <a:tailEnd/>
          </a:ln>
        </p:spPr>
        <p:txBody>
          <a:bodyPr>
            <a:spAutoFit/>
          </a:bodyPr>
          <a:lstStyle/>
          <a:p>
            <a:pPr algn="ctr">
              <a:defRPr/>
            </a:pPr>
            <a:r>
              <a:rPr lang="en-US" sz="4400" b="1" dirty="0">
                <a:solidFill>
                  <a:srgbClr val="0070C0"/>
                </a:solidFill>
                <a:effectLst>
                  <a:outerShdw blurRad="38100" dist="38100" dir="2700000" algn="tl">
                    <a:srgbClr val="000000">
                      <a:alpha val="43137"/>
                    </a:srgbClr>
                  </a:outerShdw>
                </a:effectLst>
                <a:cs typeface="+mn-cs"/>
              </a:rPr>
              <a:t>III. ESTABLISHMENT OF TARIFFS UNDER </a:t>
            </a:r>
            <a:endParaRPr lang="hu-HU" sz="4400" b="1" dirty="0">
              <a:solidFill>
                <a:srgbClr val="0070C0"/>
              </a:solidFill>
              <a:effectLst>
                <a:outerShdw blurRad="38100" dist="38100" dir="2700000" algn="tl">
                  <a:srgbClr val="000000">
                    <a:alpha val="43137"/>
                  </a:srgbClr>
                </a:outerShdw>
              </a:effectLst>
              <a:cs typeface="+mn-cs"/>
            </a:endParaRPr>
          </a:p>
          <a:p>
            <a:pPr algn="ctr">
              <a:defRPr/>
            </a:pPr>
            <a:r>
              <a:rPr lang="en-US" sz="4400" b="1" dirty="0">
                <a:solidFill>
                  <a:srgbClr val="0070C0"/>
                </a:solidFill>
                <a:effectLst>
                  <a:outerShdw blurRad="38100" dist="38100" dir="2700000" algn="tl">
                    <a:srgbClr val="000000">
                      <a:alpha val="43137"/>
                    </a:srgbClr>
                  </a:outerShdw>
                </a:effectLst>
                <a:cs typeface="+mn-cs"/>
              </a:rPr>
              <a:t>THE NEW </a:t>
            </a:r>
            <a:r>
              <a:rPr lang="hu-HU" sz="4400" b="1" dirty="0">
                <a:solidFill>
                  <a:srgbClr val="0070C0"/>
                </a:solidFill>
                <a:effectLst>
                  <a:outerShdw blurRad="38100" dist="38100" dir="2700000" algn="tl">
                    <a:srgbClr val="000000">
                      <a:alpha val="43137"/>
                    </a:srgbClr>
                  </a:outerShdw>
                </a:effectLst>
                <a:cs typeface="+mn-cs"/>
              </a:rPr>
              <a:t>COPYRIGHT </a:t>
            </a:r>
            <a:r>
              <a:rPr lang="en-US" sz="4400" b="1" dirty="0">
                <a:solidFill>
                  <a:srgbClr val="0070C0"/>
                </a:solidFill>
                <a:effectLst>
                  <a:outerShdw blurRad="38100" dist="38100" dir="2700000" algn="tl">
                    <a:srgbClr val="000000">
                      <a:alpha val="43137"/>
                    </a:srgbClr>
                  </a:outerShdw>
                </a:effectLst>
                <a:cs typeface="+mn-cs"/>
              </a:rPr>
              <a:t>LAW</a:t>
            </a:r>
            <a:endParaRPr lang="hu-HU" sz="4400" b="1" dirty="0">
              <a:solidFill>
                <a:srgbClr val="0070C0"/>
              </a:solidFill>
              <a:effectLst>
                <a:outerShdw blurRad="38100" dist="38100" dir="2700000" algn="tl">
                  <a:srgbClr val="000000">
                    <a:alpha val="43137"/>
                  </a:srgbClr>
                </a:outerShdw>
              </a:effectLst>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ím 1"/>
          <p:cNvSpPr>
            <a:spLocks noGrp="1"/>
          </p:cNvSpPr>
          <p:nvPr>
            <p:ph type="title"/>
          </p:nvPr>
        </p:nvSpPr>
        <p:spPr>
          <a:solidFill>
            <a:schemeClr val="accent6">
              <a:lumMod val="60000"/>
              <a:lumOff val="40000"/>
            </a:schemeClr>
          </a:solidFill>
          <a:ln>
            <a:solidFill>
              <a:schemeClr val="accent6">
                <a:lumMod val="50000"/>
              </a:schemeClr>
            </a:solidFill>
          </a:ln>
        </p:spPr>
        <p:txBody>
          <a:bodyPr/>
          <a:lstStyle/>
          <a:p>
            <a:pPr>
              <a:defRPr/>
            </a:pPr>
            <a:r>
              <a:rPr lang="en-US" sz="3200" b="1" dirty="0" smtClean="0"/>
              <a:t>Principles of establishment of tariffs (1) </a:t>
            </a:r>
            <a:endParaRPr lang="hu-HU" sz="3200" b="1" dirty="0" smtClean="0"/>
          </a:p>
        </p:txBody>
      </p:sp>
      <p:sp>
        <p:nvSpPr>
          <p:cNvPr id="20483" name="Tartalom helye 2"/>
          <p:cNvSpPr>
            <a:spLocks noGrp="1"/>
          </p:cNvSpPr>
          <p:nvPr>
            <p:ph idx="1"/>
          </p:nvPr>
        </p:nvSpPr>
        <p:spPr>
          <a:xfrm>
            <a:off x="285750" y="1643063"/>
            <a:ext cx="8501063" cy="4525962"/>
          </a:xfrm>
        </p:spPr>
        <p:txBody>
          <a:bodyPr/>
          <a:lstStyle/>
          <a:p>
            <a:pPr>
              <a:buFont typeface="Arial" charset="0"/>
              <a:buNone/>
            </a:pPr>
            <a:r>
              <a:rPr lang="en-US" sz="1600" b="1" smtClean="0"/>
              <a:t>     </a:t>
            </a:r>
            <a:r>
              <a:rPr lang="hu-HU" sz="1600" b="1" smtClean="0"/>
              <a:t> </a:t>
            </a:r>
            <a:r>
              <a:rPr lang="en-US" sz="1400" b="1" smtClean="0"/>
              <a:t>Article 75. Establishment of tariffs (amounts of remuneration to be collected by collective management organizations and related licensing conditions) </a:t>
            </a:r>
            <a:endParaRPr lang="hu-HU" sz="1400" smtClean="0"/>
          </a:p>
          <a:p>
            <a:pPr>
              <a:buFont typeface="Arial" charset="0"/>
              <a:buNone/>
            </a:pPr>
            <a:r>
              <a:rPr lang="en-US" sz="1400" smtClean="0"/>
              <a:t>      </a:t>
            </a:r>
            <a:r>
              <a:rPr lang="hu-HU" sz="1400" smtClean="0"/>
              <a:t> </a:t>
            </a:r>
            <a:r>
              <a:rPr lang="en-US" sz="1400" smtClean="0"/>
              <a:t>(1) Six months, and in the case of tariffs for cable retransmission, nine months before the beginning of every calendar year, the collective management organization </a:t>
            </a:r>
            <a:r>
              <a:rPr lang="en-US" sz="1400" b="1" smtClean="0"/>
              <a:t>shall submit to the Albanian Copyright Office draft tariffs </a:t>
            </a:r>
            <a:r>
              <a:rPr lang="en-US" sz="1400" smtClean="0"/>
              <a:t>of remuneration to be paid by users of the works or other productions in respect of which it carries out collective management of rights or by those who are otherwise obligated to pay remuneration for rights collectively managed by the organization.</a:t>
            </a:r>
            <a:endParaRPr lang="hu-HU" sz="1400" smtClean="0"/>
          </a:p>
          <a:p>
            <a:pPr>
              <a:buFont typeface="Arial" charset="0"/>
              <a:buNone/>
            </a:pPr>
            <a:r>
              <a:rPr lang="en-US" sz="1400" smtClean="0"/>
              <a:t>       (2) When establishing the tariffs, </a:t>
            </a:r>
            <a:r>
              <a:rPr lang="en-US" sz="1400" b="1" smtClean="0"/>
              <a:t>in particular the following criteria </a:t>
            </a:r>
            <a:r>
              <a:rPr lang="en-US" sz="1400" smtClean="0"/>
              <a:t>shall be taken into account: (a) the </a:t>
            </a:r>
            <a:r>
              <a:rPr lang="en-US" sz="1400" b="1" smtClean="0"/>
              <a:t>income </a:t>
            </a:r>
            <a:r>
              <a:rPr lang="en-US" sz="1400" smtClean="0"/>
              <a:t>that may be obtained as a result of the use of a work or object of related rights; (b) the </a:t>
            </a:r>
            <a:r>
              <a:rPr lang="en-US" sz="1400" b="1" smtClean="0"/>
              <a:t>capacity of the place </a:t>
            </a:r>
            <a:r>
              <a:rPr lang="en-US" sz="1400" smtClean="0"/>
              <a:t>where works or objects of related rights are used (such as the number of seats or in the case of hotels, the number of hotel rooms); (c) the </a:t>
            </a:r>
            <a:r>
              <a:rPr lang="en-US" sz="1400" b="1" smtClean="0"/>
              <a:t>size of the public </a:t>
            </a:r>
            <a:r>
              <a:rPr lang="en-US" sz="1400" smtClean="0"/>
              <a:t>to which the works or objects of related rights are made available;  (d) the </a:t>
            </a:r>
            <a:r>
              <a:rPr lang="en-US" sz="1400" b="1" smtClean="0"/>
              <a:t>geographical location </a:t>
            </a:r>
            <a:r>
              <a:rPr lang="en-US" sz="1400" smtClean="0"/>
              <a:t>of the use of works or objects of related rights (for example, whether in the capital, in major towns, at tourist resorts, or in smaller villages) that may have impact on the intensity of uses and/or the financial resources of users;  (e) where the income does not reflect the nature of the use of the works or objects of related rights, the </a:t>
            </a:r>
            <a:r>
              <a:rPr lang="en-US" sz="1400" b="1" smtClean="0"/>
              <a:t>costs </a:t>
            </a:r>
            <a:r>
              <a:rPr lang="en-US" sz="1400" smtClean="0"/>
              <a:t>emerging with their use or the impact on their normal exploitation by the owners of rights;  (f) </a:t>
            </a:r>
            <a:r>
              <a:rPr lang="en-US" sz="1400" b="1" smtClean="0"/>
              <a:t>importance of the use of works or objects of related rights </a:t>
            </a:r>
            <a:r>
              <a:rPr lang="en-US" sz="1400" smtClean="0"/>
              <a:t>for the relevant activities of the users; (g) the </a:t>
            </a:r>
            <a:r>
              <a:rPr lang="en-US" sz="1400" b="1" smtClean="0"/>
              <a:t>proportion between protected and non-protected works or objects of related rights</a:t>
            </a:r>
            <a:r>
              <a:rPr lang="en-US" sz="1400" smtClean="0"/>
              <a:t> used; (h) </a:t>
            </a:r>
            <a:r>
              <a:rPr lang="en-US" sz="1400" b="1" smtClean="0"/>
              <a:t>comparability</a:t>
            </a:r>
            <a:r>
              <a:rPr lang="en-US" sz="1400" smtClean="0"/>
              <a:t> of the proposed tariffs </a:t>
            </a:r>
            <a:r>
              <a:rPr lang="en-US" sz="1400" b="1" smtClean="0"/>
              <a:t>with the tariffs of similar collective organizations in other countries</a:t>
            </a:r>
            <a:r>
              <a:rPr lang="en-US" sz="1400" smtClean="0"/>
              <a:t>, in particula</a:t>
            </a:r>
            <a:r>
              <a:rPr lang="hu-HU" sz="1400" smtClean="0"/>
              <a:t>r</a:t>
            </a:r>
            <a:r>
              <a:rPr lang="en-US" sz="1400" smtClean="0"/>
              <a:t> those which are more or less similar to the Republic of Albania from the viewpoint of their economic situation and standards of living. </a:t>
            </a:r>
            <a:endParaRPr lang="hu-HU" sz="1400" smtClean="0"/>
          </a:p>
          <a:p>
            <a:pPr>
              <a:buFont typeface="Arial" charset="0"/>
              <a:buNone/>
            </a:pPr>
            <a:r>
              <a:rPr lang="en-US" sz="1400" smtClean="0"/>
              <a:t> </a:t>
            </a:r>
            <a:endParaRPr lang="hu-HU" sz="1400" smtClean="0"/>
          </a:p>
          <a:p>
            <a:pPr>
              <a:buFont typeface="Arial" charset="0"/>
              <a:buNone/>
            </a:pPr>
            <a:endParaRPr lang="hu-HU" sz="14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AB068662-9314-424F-A063-410E102381D3}" type="slidenum">
              <a:rPr lang="hu-HU" smtClean="0"/>
              <a:pPr>
                <a:defRPr/>
              </a:pPr>
              <a:t>19</a:t>
            </a:fld>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4294967295"/>
          </p:nvPr>
        </p:nvSpPr>
        <p:spPr>
          <a:xfrm>
            <a:off x="250825" y="1268413"/>
            <a:ext cx="8678863" cy="4714875"/>
          </a:xfrm>
        </p:spPr>
        <p:txBody>
          <a:bodyPr rtlCol="0">
            <a:normAutofit/>
          </a:bodyPr>
          <a:lstStyle/>
          <a:p>
            <a:pPr algn="ctr" eaLnBrk="1" fontAlgn="auto" hangingPunct="1">
              <a:spcAft>
                <a:spcPts val="0"/>
              </a:spcAft>
              <a:buFont typeface="Arial" pitchFamily="34" charset="0"/>
              <a:buNone/>
              <a:defRPr/>
            </a:pPr>
            <a:endParaRPr lang="en-US" sz="4400" b="1" dirty="0" smtClean="0">
              <a:solidFill>
                <a:srgbClr val="FF0000"/>
              </a:solidFill>
              <a:latin typeface="+mj-lt"/>
              <a:cs typeface="Times New Roman" pitchFamily="18" charset="0"/>
            </a:endParaRPr>
          </a:p>
          <a:p>
            <a:pPr algn="ctr" eaLnBrk="1" fontAlgn="auto" hangingPunct="1">
              <a:spcAft>
                <a:spcPts val="0"/>
              </a:spcAft>
              <a:buFont typeface="Arial" pitchFamily="34" charset="0"/>
              <a:buNone/>
              <a:defRPr/>
            </a:pPr>
            <a:r>
              <a:rPr lang="hu-HU" sz="4400" b="1" dirty="0" smtClean="0">
                <a:solidFill>
                  <a:srgbClr val="FF0000"/>
                </a:solidFill>
                <a:latin typeface="+mj-lt"/>
                <a:cs typeface="Times New Roman" pitchFamily="18" charset="0"/>
              </a:rPr>
              <a:t>   </a:t>
            </a:r>
          </a:p>
          <a:p>
            <a:pPr algn="ctr" eaLnBrk="1" fontAlgn="auto" hangingPunct="1">
              <a:spcAft>
                <a:spcPts val="0"/>
              </a:spcAft>
              <a:buFont typeface="Arial" pitchFamily="34" charset="0"/>
              <a:buNone/>
              <a:defRPr/>
            </a:pPr>
            <a:r>
              <a:rPr lang="hu-HU" sz="4000" b="1" dirty="0" smtClean="0">
                <a:solidFill>
                  <a:srgbClr val="0070C0"/>
                </a:solidFill>
                <a:effectLst>
                  <a:outerShdw blurRad="38100" dist="38100" dir="2700000" algn="tl">
                    <a:srgbClr val="000000">
                      <a:alpha val="43137"/>
                    </a:srgbClr>
                  </a:outerShdw>
                </a:effectLst>
                <a:latin typeface="+mj-lt"/>
                <a:cs typeface="Times New Roman" pitchFamily="18" charset="0"/>
              </a:rPr>
              <a:t>I. </a:t>
            </a:r>
            <a:r>
              <a:rPr lang="en-US" sz="4000" b="1" dirty="0" smtClean="0">
                <a:solidFill>
                  <a:srgbClr val="0070C0"/>
                </a:solidFill>
                <a:effectLst>
                  <a:outerShdw blurRad="38100" dist="38100" dir="2700000" algn="tl">
                    <a:srgbClr val="000000">
                      <a:alpha val="43137"/>
                    </a:srgbClr>
                  </a:outerShdw>
                </a:effectLst>
                <a:latin typeface="+mj-lt"/>
                <a:cs typeface="Times New Roman" pitchFamily="18" charset="0"/>
              </a:rPr>
              <a:t>GENERAL PRINCIPLES</a:t>
            </a:r>
            <a:r>
              <a:rPr lang="sl-SI" sz="4000" b="1" dirty="0" smtClean="0">
                <a:solidFill>
                  <a:srgbClr val="0070C0"/>
                </a:solidFill>
                <a:effectLst>
                  <a:outerShdw blurRad="38100" dist="38100" dir="2700000" algn="tl">
                    <a:srgbClr val="000000">
                      <a:alpha val="43137"/>
                    </a:srgbClr>
                  </a:outerShdw>
                </a:effectLst>
              </a:rPr>
              <a:t> </a:t>
            </a:r>
            <a:endParaRPr lang="sl-SI" sz="4000" b="1" dirty="0">
              <a:solidFill>
                <a:srgbClr val="0070C0"/>
              </a:solidFill>
              <a:effectLst>
                <a:outerShdw blurRad="38100" dist="38100" dir="2700000" algn="tl">
                  <a:srgbClr val="000000">
                    <a:alpha val="43137"/>
                  </a:srgbClr>
                </a:outerShdw>
              </a:effectLst>
            </a:endParaRPr>
          </a:p>
          <a:p>
            <a:pPr algn="ct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AF463522-2FE0-4A07-B2CE-825464F96E99}" type="slidenum">
              <a:rPr lang="hu-HU"/>
              <a:pPr>
                <a:defRPr/>
              </a:pPr>
              <a:t>2</a:t>
            </a:fld>
            <a:endParaRPr lang="hu-HU"/>
          </a:p>
        </p:txBody>
      </p:sp>
      <p:sp>
        <p:nvSpPr>
          <p:cNvPr id="2" name="Élőláb helye 1"/>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ím 1"/>
          <p:cNvSpPr>
            <a:spLocks noGrp="1"/>
          </p:cNvSpPr>
          <p:nvPr>
            <p:ph type="title"/>
          </p:nvPr>
        </p:nvSpPr>
        <p:spPr>
          <a:solidFill>
            <a:schemeClr val="accent6">
              <a:lumMod val="60000"/>
              <a:lumOff val="40000"/>
            </a:schemeClr>
          </a:solidFill>
          <a:ln>
            <a:solidFill>
              <a:schemeClr val="accent6">
                <a:lumMod val="50000"/>
              </a:schemeClr>
            </a:solidFill>
          </a:ln>
        </p:spPr>
        <p:txBody>
          <a:bodyPr/>
          <a:lstStyle/>
          <a:p>
            <a:pPr>
              <a:defRPr/>
            </a:pPr>
            <a:r>
              <a:rPr lang="en-US" sz="3200" b="1" dirty="0" smtClean="0"/>
              <a:t>Principles of establishment of tariffs (2) </a:t>
            </a:r>
            <a:endParaRPr lang="hu-HU" sz="3200" dirty="0" smtClean="0"/>
          </a:p>
        </p:txBody>
      </p:sp>
      <p:sp>
        <p:nvSpPr>
          <p:cNvPr id="21507" name="Tartalom helye 2"/>
          <p:cNvSpPr>
            <a:spLocks noGrp="1"/>
          </p:cNvSpPr>
          <p:nvPr>
            <p:ph idx="1"/>
          </p:nvPr>
        </p:nvSpPr>
        <p:spPr/>
        <p:txBody>
          <a:bodyPr/>
          <a:lstStyle/>
          <a:p>
            <a:pPr>
              <a:buFont typeface="Arial" charset="0"/>
              <a:buNone/>
            </a:pPr>
            <a:r>
              <a:rPr lang="en-US" sz="1500" b="1" smtClean="0"/>
              <a:t>      </a:t>
            </a:r>
            <a:r>
              <a:rPr lang="hu-HU" sz="1500" b="1" smtClean="0"/>
              <a:t> </a:t>
            </a:r>
            <a:r>
              <a:rPr lang="en-US" sz="1500" b="1" smtClean="0"/>
              <a:t> Article 75. Establishment of tariffs </a:t>
            </a:r>
            <a:r>
              <a:rPr lang="en-US" sz="1500" smtClean="0"/>
              <a:t>(Contd.</a:t>
            </a:r>
          </a:p>
          <a:p>
            <a:pPr>
              <a:buFont typeface="Arial" charset="0"/>
              <a:buNone/>
            </a:pPr>
            <a:r>
              <a:rPr lang="en-US" sz="1500" smtClean="0"/>
              <a:t>      </a:t>
            </a:r>
            <a:r>
              <a:rPr lang="hu-HU" sz="1500" smtClean="0"/>
              <a:t> </a:t>
            </a:r>
            <a:r>
              <a:rPr lang="en-US" sz="1500" smtClean="0"/>
              <a:t>(3) The </a:t>
            </a:r>
            <a:r>
              <a:rPr lang="en-US" sz="1500" b="1" smtClean="0"/>
              <a:t>tariffs</a:t>
            </a:r>
            <a:r>
              <a:rPr lang="en-US" sz="1500" smtClean="0"/>
              <a:t> applied for the use of works or objects of related rights by </a:t>
            </a:r>
            <a:r>
              <a:rPr lang="en-US" sz="1500" b="1" smtClean="0"/>
              <a:t>broadcasting organizations and online content providers</a:t>
            </a:r>
            <a:r>
              <a:rPr lang="en-US" sz="1500" smtClean="0"/>
              <a:t> should be </a:t>
            </a:r>
            <a:r>
              <a:rPr lang="en-US" sz="1500" b="1" smtClean="0"/>
              <a:t>differentiated in accordance with the nature of the incomes of such organizations and content providers</a:t>
            </a:r>
            <a:r>
              <a:rPr lang="en-US" sz="1500" smtClean="0"/>
              <a:t>, in the sense that they should be </a:t>
            </a:r>
            <a:r>
              <a:rPr lang="en-US" sz="1500" b="1" smtClean="0"/>
              <a:t>lower in case of incomes derived from  subsidies </a:t>
            </a:r>
            <a:r>
              <a:rPr lang="en-US" sz="1500" smtClean="0"/>
              <a:t>to cover operational costs, </a:t>
            </a:r>
            <a:r>
              <a:rPr lang="en-US" sz="1500" b="1" smtClean="0"/>
              <a:t>higher in case of incomes from subscription services and particularly higher in case of incomes received from advertisers and commercial sponsors</a:t>
            </a:r>
            <a:r>
              <a:rPr lang="en-US" sz="1500" smtClean="0"/>
              <a:t>. Where </a:t>
            </a:r>
            <a:r>
              <a:rPr lang="en-US" sz="1500" b="1" smtClean="0"/>
              <a:t>no source of income </a:t>
            </a:r>
            <a:r>
              <a:rPr lang="en-US" sz="1500" smtClean="0"/>
              <a:t>of online service providers may be identified, the tariff is to be established as a </a:t>
            </a:r>
            <a:r>
              <a:rPr lang="en-US" sz="1500" b="1" smtClean="0"/>
              <a:t>lump sum </a:t>
            </a:r>
            <a:r>
              <a:rPr lang="en-US" sz="1500" smtClean="0"/>
              <a:t>taking into account the size of the public to which the works or objects of related rights are made available and the impact of such a use on the normal exploitation of works or objects of related rights by the owners of rights. </a:t>
            </a:r>
            <a:endParaRPr lang="hu-HU" sz="1500" smtClean="0"/>
          </a:p>
          <a:p>
            <a:pPr>
              <a:buFont typeface="Arial" charset="0"/>
              <a:buNone/>
            </a:pPr>
            <a:r>
              <a:rPr lang="en-US" sz="1500" smtClean="0"/>
              <a:t>      </a:t>
            </a:r>
            <a:r>
              <a:rPr lang="hu-HU" sz="1500" smtClean="0"/>
              <a:t> </a:t>
            </a:r>
            <a:r>
              <a:rPr lang="en-US" sz="1500" smtClean="0"/>
              <a:t>(4) The tariffs applied for </a:t>
            </a:r>
            <a:r>
              <a:rPr lang="en-US" sz="1500" b="1" smtClean="0"/>
              <a:t>cable retransmission </a:t>
            </a:r>
            <a:r>
              <a:rPr lang="en-US" sz="1500" smtClean="0"/>
              <a:t>shall also reflect the </a:t>
            </a:r>
            <a:r>
              <a:rPr lang="en-US" sz="1500" b="1" smtClean="0"/>
              <a:t>number of households </a:t>
            </a:r>
            <a:r>
              <a:rPr lang="en-US" sz="1500" smtClean="0"/>
              <a:t>connected to the cable systems and the </a:t>
            </a:r>
            <a:r>
              <a:rPr lang="en-US" sz="1500" b="1" smtClean="0"/>
              <a:t>number and nature of programs </a:t>
            </a:r>
            <a:r>
              <a:rPr lang="en-US" sz="1500" smtClean="0"/>
              <a:t>retransmitted. </a:t>
            </a:r>
            <a:endParaRPr lang="hu-HU" sz="1500" smtClean="0"/>
          </a:p>
          <a:p>
            <a:pPr>
              <a:buFont typeface="Arial" charset="0"/>
              <a:buNone/>
            </a:pPr>
            <a:r>
              <a:rPr lang="en-US" sz="1500" smtClean="0"/>
              <a:t>       (5) In the case of the rights to remuneration to be paid under Articles 39 and 40 for </a:t>
            </a:r>
            <a:r>
              <a:rPr lang="en-US" sz="1500" b="1" smtClean="0"/>
              <a:t>private reproduction and reprographic reproduction</a:t>
            </a:r>
            <a:r>
              <a:rPr lang="en-US" sz="1500" smtClean="0"/>
              <a:t>, the tariffs shall identify the </a:t>
            </a:r>
            <a:r>
              <a:rPr lang="en-US" sz="1500" b="1" smtClean="0"/>
              <a:t>scope of recording equipment and carriers </a:t>
            </a:r>
            <a:r>
              <a:rPr lang="en-US" sz="1500" smtClean="0"/>
              <a:t>in respect of which equitable remuneration is to be paid, and the tariffs shall take into account their </a:t>
            </a:r>
            <a:r>
              <a:rPr lang="en-US" sz="1500" b="1" smtClean="0"/>
              <a:t>technological characteristics </a:t>
            </a:r>
            <a:r>
              <a:rPr lang="en-US" sz="1500" smtClean="0"/>
              <a:t>(speed and quality of reproduction, storage capacity, etc.).  </a:t>
            </a:r>
            <a:endParaRPr lang="hu-HU" sz="1500" smtClean="0"/>
          </a:p>
          <a:p>
            <a:pPr>
              <a:buFont typeface="Arial" charset="0"/>
              <a:buNone/>
            </a:pP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3DF6587F-C573-4AD3-BEBF-01D11ABF4037}" type="slidenum">
              <a:rPr lang="hu-HU" smtClean="0"/>
              <a:pPr>
                <a:defRPr/>
              </a:pPr>
              <a:t>20</a:t>
            </a:fld>
            <a:endParaRPr lang="hu-H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ím 1"/>
          <p:cNvSpPr>
            <a:spLocks noGrp="1"/>
          </p:cNvSpPr>
          <p:nvPr>
            <p:ph type="title"/>
          </p:nvPr>
        </p:nvSpPr>
        <p:spPr>
          <a:solidFill>
            <a:schemeClr val="bg1">
              <a:lumMod val="75000"/>
            </a:schemeClr>
          </a:solidFill>
          <a:ln>
            <a:solidFill>
              <a:schemeClr val="tx1">
                <a:lumMod val="95000"/>
                <a:lumOff val="5000"/>
              </a:schemeClr>
            </a:solidFill>
          </a:ln>
        </p:spPr>
        <p:txBody>
          <a:bodyPr/>
          <a:lstStyle/>
          <a:p>
            <a:pPr>
              <a:defRPr/>
            </a:pPr>
            <a:r>
              <a:rPr lang="en-US" sz="3200" b="1" dirty="0" smtClean="0"/>
              <a:t>Procedure (1)</a:t>
            </a:r>
            <a:endParaRPr lang="hu-HU" sz="3200" dirty="0" smtClean="0"/>
          </a:p>
        </p:txBody>
      </p:sp>
      <p:sp>
        <p:nvSpPr>
          <p:cNvPr id="22531" name="Tartalom helye 2"/>
          <p:cNvSpPr>
            <a:spLocks noGrp="1"/>
          </p:cNvSpPr>
          <p:nvPr>
            <p:ph idx="1"/>
          </p:nvPr>
        </p:nvSpPr>
        <p:spPr/>
        <p:txBody>
          <a:bodyPr/>
          <a:lstStyle/>
          <a:p>
            <a:pPr>
              <a:buFont typeface="Arial" charset="0"/>
              <a:buNone/>
            </a:pPr>
            <a:r>
              <a:rPr lang="en-US" sz="1600" b="1" smtClean="0"/>
              <a:t>        </a:t>
            </a:r>
          </a:p>
          <a:p>
            <a:pPr>
              <a:buFont typeface="Arial" charset="0"/>
              <a:buNone/>
            </a:pPr>
            <a:r>
              <a:rPr lang="en-US" sz="1600" b="1" smtClean="0"/>
              <a:t>      </a:t>
            </a:r>
            <a:r>
              <a:rPr lang="hu-HU" sz="1600" b="1" smtClean="0"/>
              <a:t> </a:t>
            </a:r>
            <a:r>
              <a:rPr lang="en-US" sz="1600" b="1" smtClean="0"/>
              <a:t>Article 75. Establishment of tariffs </a:t>
            </a:r>
            <a:r>
              <a:rPr lang="en-US" sz="1600" smtClean="0"/>
              <a:t>(Contd)</a:t>
            </a:r>
          </a:p>
          <a:p>
            <a:pPr>
              <a:buFont typeface="Arial" charset="0"/>
              <a:buNone/>
            </a:pPr>
            <a:r>
              <a:rPr lang="en-US" sz="1600" smtClean="0"/>
              <a:t>     </a:t>
            </a:r>
            <a:r>
              <a:rPr lang="hu-HU" sz="1600" smtClean="0"/>
              <a:t> </a:t>
            </a:r>
            <a:r>
              <a:rPr lang="en-US" sz="1600" smtClean="0"/>
              <a:t> (6) Within the period mentioned in paragraph (1), the collective management organization shall also </a:t>
            </a:r>
            <a:r>
              <a:rPr lang="en-US" sz="1600" b="1" smtClean="0"/>
              <a:t>either publish the draft directives on its electronically accessible information system (hereinafter: website) or shall requests that, at the costs of the organization, the Albanian Copyright Office publish them </a:t>
            </a:r>
            <a:r>
              <a:rPr lang="en-US" sz="1600" smtClean="0"/>
              <a:t>on its website. When the tariffs are published on the website of the collective management organization, the Albanian Copyright Office shall publish on its website a notice on the electronic availability of the tariffs. </a:t>
            </a:r>
            <a:endParaRPr lang="hu-HU" sz="1600" smtClean="0"/>
          </a:p>
          <a:p>
            <a:pPr>
              <a:buFont typeface="Arial" charset="0"/>
              <a:buNone/>
            </a:pPr>
            <a:r>
              <a:rPr lang="en-US" sz="1600" smtClean="0"/>
              <a:t>      </a:t>
            </a:r>
            <a:r>
              <a:rPr lang="hu-HU" sz="1600" smtClean="0"/>
              <a:t> </a:t>
            </a:r>
            <a:r>
              <a:rPr lang="en-US" sz="1600" smtClean="0"/>
              <a:t> (7) </a:t>
            </a:r>
            <a:r>
              <a:rPr lang="en-US" sz="1600" b="1" smtClean="0"/>
              <a:t>If within 30 days from the publication of the tariffs, no representative organization or other jointly empowered representative of the interested users or other physical persons or legal entities obligated to pay remuneration (hereinafter: the users’ representative) informs the collective management organization and the Albanian Copyright Office that it does not accept the tariffs, it shall be regarded that the tariffs are adopted </a:t>
            </a:r>
            <a:r>
              <a:rPr lang="en-US" sz="1600" smtClean="0"/>
              <a:t>for the following calendar year. </a:t>
            </a:r>
            <a:endParaRPr lang="hu-HU" sz="1600" smtClean="0"/>
          </a:p>
          <a:p>
            <a:pPr>
              <a:buFont typeface="Arial" charset="0"/>
              <a:buNone/>
            </a:pP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33C926C5-D9E3-4171-ADB4-90E3509FDE66}" type="slidenum">
              <a:rPr lang="hu-HU" smtClean="0"/>
              <a:pPr>
                <a:defRPr/>
              </a:pPr>
              <a:t>21</a:t>
            </a:fld>
            <a:endParaRPr lang="hu-H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ím 1"/>
          <p:cNvSpPr>
            <a:spLocks noGrp="1"/>
          </p:cNvSpPr>
          <p:nvPr>
            <p:ph type="title"/>
          </p:nvPr>
        </p:nvSpPr>
        <p:spPr>
          <a:solidFill>
            <a:schemeClr val="bg1">
              <a:lumMod val="75000"/>
            </a:schemeClr>
          </a:solidFill>
          <a:ln>
            <a:solidFill>
              <a:schemeClr val="tx1">
                <a:lumMod val="95000"/>
                <a:lumOff val="5000"/>
              </a:schemeClr>
            </a:solidFill>
          </a:ln>
        </p:spPr>
        <p:txBody>
          <a:bodyPr/>
          <a:lstStyle/>
          <a:p>
            <a:pPr>
              <a:defRPr/>
            </a:pPr>
            <a:r>
              <a:rPr lang="en-US" sz="3200" b="1" dirty="0" smtClean="0"/>
              <a:t>Procedure (2)</a:t>
            </a:r>
            <a:endParaRPr lang="hu-HU" sz="3200" b="1" dirty="0" smtClean="0"/>
          </a:p>
        </p:txBody>
      </p:sp>
      <p:sp>
        <p:nvSpPr>
          <p:cNvPr id="23555" name="Tartalom helye 2"/>
          <p:cNvSpPr>
            <a:spLocks noGrp="1"/>
          </p:cNvSpPr>
          <p:nvPr>
            <p:ph idx="1"/>
          </p:nvPr>
        </p:nvSpPr>
        <p:spPr/>
        <p:txBody>
          <a:bodyPr/>
          <a:lstStyle/>
          <a:p>
            <a:pPr>
              <a:buFont typeface="Arial" charset="0"/>
              <a:buNone/>
            </a:pPr>
            <a:r>
              <a:rPr lang="en-US" sz="1600" b="1" smtClean="0"/>
              <a:t>        </a:t>
            </a:r>
          </a:p>
          <a:p>
            <a:pPr>
              <a:buFont typeface="Arial" charset="0"/>
              <a:buNone/>
            </a:pPr>
            <a:r>
              <a:rPr lang="en-US" sz="1600" b="1" smtClean="0"/>
              <a:t>      Article 75. Establishment of tariffs </a:t>
            </a:r>
            <a:r>
              <a:rPr lang="en-US" sz="1600" smtClean="0"/>
              <a:t>(Contd)</a:t>
            </a:r>
          </a:p>
          <a:p>
            <a:pPr>
              <a:buFont typeface="Arial" charset="0"/>
              <a:buNone/>
            </a:pPr>
            <a:r>
              <a:rPr lang="en-US" sz="1600" smtClean="0"/>
              <a:t>     </a:t>
            </a:r>
            <a:r>
              <a:rPr lang="hu-HU" sz="1600" smtClean="0"/>
              <a:t> </a:t>
            </a:r>
            <a:r>
              <a:rPr lang="en-US" sz="1600" smtClean="0"/>
              <a:t>(8) Where the users’ representative, within the deadline mentioned in paragraph (7), informs the collective management organization and the Albanian Copyright Office that it or he </a:t>
            </a:r>
            <a:r>
              <a:rPr lang="en-US" sz="1600" b="1" smtClean="0"/>
              <a:t>does not accept </a:t>
            </a:r>
            <a:r>
              <a:rPr lang="en-US" sz="1600" smtClean="0"/>
              <a:t>the tariffs, the adoption of the tariffs shall be </a:t>
            </a:r>
            <a:r>
              <a:rPr lang="en-US" sz="1600" b="1" smtClean="0"/>
              <a:t>suspended </a:t>
            </a:r>
            <a:r>
              <a:rPr lang="en-US" sz="1600" smtClean="0"/>
              <a:t>for maximum 60, and in the case of tariffs for cable retransmission, for maximum 120 days counted from the end of the deadline mentioned in paragraph (7). During the 60 or 120 days, respectively, the collective management organization and the users’ representative shall undertake </a:t>
            </a:r>
            <a:r>
              <a:rPr lang="en-US" sz="1600" b="1" smtClean="0"/>
              <a:t>good faith negotiations</a:t>
            </a:r>
            <a:r>
              <a:rPr lang="en-US" sz="1600" smtClean="0"/>
              <a:t> in order to reach agreement on the tariffs, for which they </a:t>
            </a:r>
            <a:r>
              <a:rPr lang="en-US" sz="1600" b="1" smtClean="0"/>
              <a:t>may request mediation</a:t>
            </a:r>
            <a:r>
              <a:rPr lang="en-US" sz="1600" smtClean="0"/>
              <a:t> service by the Mediation-Arbitration Body as provided in Article 83</a:t>
            </a:r>
            <a:r>
              <a:rPr lang="en-US" sz="1600" b="1" smtClean="0"/>
              <a:t>. </a:t>
            </a:r>
            <a:r>
              <a:rPr lang="en-US" sz="1600" smtClean="0"/>
              <a:t>In case of an agreement reached between the collective management organization and the users’ representative within the 60-day or 120-day deadline, respectively, they inform about this the Albanian Copyright Office, and it shall be regarded that the tariffs are adopted for the following calendar year.   </a:t>
            </a:r>
            <a:endParaRPr lang="hu-HU" sz="1600" smtClean="0"/>
          </a:p>
          <a:p>
            <a:pPr>
              <a:buFont typeface="Arial" charset="0"/>
              <a:buNone/>
            </a:pP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C4DE8867-D9BC-42CE-8C38-48B6E5BF77BD}" type="slidenum">
              <a:rPr lang="hu-HU" smtClean="0"/>
              <a:pPr>
                <a:defRPr/>
              </a:pPr>
              <a:t>22</a:t>
            </a:fld>
            <a:endParaRPr lang="hu-H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ím 1"/>
          <p:cNvSpPr>
            <a:spLocks noGrp="1"/>
          </p:cNvSpPr>
          <p:nvPr>
            <p:ph type="title"/>
          </p:nvPr>
        </p:nvSpPr>
        <p:spPr>
          <a:solidFill>
            <a:schemeClr val="bg1">
              <a:lumMod val="75000"/>
            </a:schemeClr>
          </a:solidFill>
          <a:ln>
            <a:solidFill>
              <a:schemeClr val="tx1">
                <a:lumMod val="95000"/>
                <a:lumOff val="5000"/>
              </a:schemeClr>
            </a:solidFill>
          </a:ln>
        </p:spPr>
        <p:txBody>
          <a:bodyPr/>
          <a:lstStyle/>
          <a:p>
            <a:pPr>
              <a:defRPr/>
            </a:pPr>
            <a:r>
              <a:rPr lang="en-US" sz="3200" b="1" dirty="0" smtClean="0"/>
              <a:t>Procedure (3)</a:t>
            </a:r>
            <a:endParaRPr lang="hu-HU" sz="3200" b="1" dirty="0" smtClean="0"/>
          </a:p>
        </p:txBody>
      </p:sp>
      <p:sp>
        <p:nvSpPr>
          <p:cNvPr id="24579" name="Tartalom helye 2"/>
          <p:cNvSpPr>
            <a:spLocks noGrp="1"/>
          </p:cNvSpPr>
          <p:nvPr>
            <p:ph idx="1"/>
          </p:nvPr>
        </p:nvSpPr>
        <p:spPr/>
        <p:txBody>
          <a:bodyPr/>
          <a:lstStyle/>
          <a:p>
            <a:pPr>
              <a:buFont typeface="Arial" charset="0"/>
              <a:buNone/>
            </a:pPr>
            <a:r>
              <a:rPr lang="en-US" sz="1600" b="1" smtClean="0"/>
              <a:t>       Article 75. Establishment of tariffs </a:t>
            </a:r>
            <a:r>
              <a:rPr lang="en-US" sz="1600" smtClean="0"/>
              <a:t>(Contd)</a:t>
            </a:r>
          </a:p>
          <a:p>
            <a:pPr>
              <a:buFont typeface="Arial" charset="0"/>
              <a:buNone/>
            </a:pPr>
            <a:r>
              <a:rPr lang="en-US" sz="1600" smtClean="0"/>
              <a:t>     </a:t>
            </a:r>
            <a:r>
              <a:rPr lang="hu-HU" sz="1600" smtClean="0"/>
              <a:t> </a:t>
            </a:r>
            <a:r>
              <a:rPr lang="en-US" sz="1600" smtClean="0"/>
              <a:t> (9) Where the collective management organization and the users’ representative are </a:t>
            </a:r>
            <a:r>
              <a:rPr lang="en-US" sz="1600" b="1" smtClean="0"/>
              <a:t>not able to reach agreement </a:t>
            </a:r>
            <a:r>
              <a:rPr lang="en-US" sz="1600" smtClean="0"/>
              <a:t>within the deadline mentioned in paragraph (8), and no mediation has taken place or, although mediation has taken place, no settlement proposal has been submitted by the mediators, the users’ representative </a:t>
            </a:r>
            <a:r>
              <a:rPr lang="en-US" sz="1600" b="1" smtClean="0"/>
              <a:t>may initiate</a:t>
            </a:r>
            <a:r>
              <a:rPr lang="en-US" sz="1600" smtClean="0"/>
              <a:t>, within ten days, an </a:t>
            </a:r>
            <a:r>
              <a:rPr lang="en-US" sz="1600" b="1" smtClean="0"/>
              <a:t>arbitration procedure </a:t>
            </a:r>
            <a:r>
              <a:rPr lang="en-US" sz="1600" smtClean="0"/>
              <a:t>by the Mediation-Arbitration Body as provided in Article 84. If the ten-day deadline expires without initiation of an arbitration procedure, the tariffs shall be regarded as adopted for the following year. </a:t>
            </a:r>
            <a:endParaRPr lang="hu-HU" sz="1600" smtClean="0"/>
          </a:p>
          <a:p>
            <a:pPr>
              <a:buFont typeface="Arial" charset="0"/>
              <a:buNone/>
            </a:pPr>
            <a:r>
              <a:rPr lang="en-US" sz="1600" smtClean="0"/>
              <a:t>     </a:t>
            </a:r>
            <a:r>
              <a:rPr lang="hu-HU" sz="1600" smtClean="0"/>
              <a:t> </a:t>
            </a:r>
            <a:r>
              <a:rPr lang="en-US" sz="1600" smtClean="0"/>
              <a:t> (10) </a:t>
            </a:r>
            <a:r>
              <a:rPr lang="en-US" sz="1600" b="1" smtClean="0"/>
              <a:t>Where mediation takes place </a:t>
            </a:r>
            <a:r>
              <a:rPr lang="en-US" sz="1600" smtClean="0"/>
              <a:t>in accordance with paragraph (8) </a:t>
            </a:r>
            <a:r>
              <a:rPr lang="en-US" sz="1600" b="1" smtClean="0"/>
              <a:t>with a settlement proposal </a:t>
            </a:r>
            <a:r>
              <a:rPr lang="en-US" sz="1600" smtClean="0"/>
              <a:t>submitted by the mediators </a:t>
            </a:r>
            <a:r>
              <a:rPr lang="en-US" sz="1600" b="1" smtClean="0"/>
              <a:t>and no party initiates an arbitration procedure </a:t>
            </a:r>
            <a:r>
              <a:rPr lang="en-US" sz="1600" smtClean="0"/>
              <a:t>by the Mediation-Arbitration Body, in the case of cable retransmission tariffs within three months, and in the case of other tariffs within one month, </a:t>
            </a:r>
            <a:r>
              <a:rPr lang="en-US" sz="1600" b="1" smtClean="0"/>
              <a:t>the tariffs shall be regarded as adopted </a:t>
            </a:r>
            <a:r>
              <a:rPr lang="en-US" sz="1600" smtClean="0"/>
              <a:t>for the following year. Where the said three-month period expires later than the 120-day suspension period mentioned in paragraph (8), the suspension period shall be extended accordingly. </a:t>
            </a:r>
            <a:endParaRPr lang="hu-HU" sz="1600" smtClean="0"/>
          </a:p>
          <a:p>
            <a:pPr>
              <a:buFont typeface="Arial" charset="0"/>
              <a:buNone/>
            </a:pPr>
            <a:r>
              <a:rPr lang="en-US" sz="1600" smtClean="0"/>
              <a:t>       </a:t>
            </a:r>
            <a:r>
              <a:rPr lang="hu-HU" sz="1600" smtClean="0"/>
              <a:t> </a:t>
            </a:r>
            <a:r>
              <a:rPr lang="en-US" sz="1600" smtClean="0"/>
              <a:t>(11) During any time within the suspension period mentioned in paragraph (8), any party may </a:t>
            </a:r>
            <a:r>
              <a:rPr lang="hu-HU" sz="1600" smtClean="0"/>
              <a:t> </a:t>
            </a:r>
            <a:r>
              <a:rPr lang="en-US" sz="1600" smtClean="0"/>
              <a:t>decide to abandon negotiations and rather initiate an arbitration procedure by the Mediation-Arbitration Body. </a:t>
            </a: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A427E6DF-BA1F-4F1E-AAA9-D1BAB22D9599}" type="slidenum">
              <a:rPr lang="hu-HU" smtClean="0"/>
              <a:pPr>
                <a:defRPr/>
              </a:pPr>
              <a:t>23</a:t>
            </a:fld>
            <a:endParaRPr lang="hu-H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ím 1"/>
          <p:cNvSpPr>
            <a:spLocks noGrp="1"/>
          </p:cNvSpPr>
          <p:nvPr>
            <p:ph type="title"/>
          </p:nvPr>
        </p:nvSpPr>
        <p:spPr>
          <a:solidFill>
            <a:schemeClr val="bg1">
              <a:lumMod val="75000"/>
            </a:schemeClr>
          </a:solidFill>
          <a:ln>
            <a:solidFill>
              <a:schemeClr val="tx1">
                <a:lumMod val="95000"/>
                <a:lumOff val="5000"/>
              </a:schemeClr>
            </a:solidFill>
          </a:ln>
        </p:spPr>
        <p:txBody>
          <a:bodyPr/>
          <a:lstStyle/>
          <a:p>
            <a:pPr>
              <a:defRPr/>
            </a:pPr>
            <a:r>
              <a:rPr lang="en-US" sz="3200" b="1" dirty="0" smtClean="0"/>
              <a:t>Procedure (4)</a:t>
            </a:r>
            <a:endParaRPr lang="hu-HU" sz="3200" b="1" dirty="0" smtClean="0"/>
          </a:p>
        </p:txBody>
      </p:sp>
      <p:sp>
        <p:nvSpPr>
          <p:cNvPr id="25603" name="Tartalom helye 2"/>
          <p:cNvSpPr>
            <a:spLocks noGrp="1"/>
          </p:cNvSpPr>
          <p:nvPr>
            <p:ph idx="1"/>
          </p:nvPr>
        </p:nvSpPr>
        <p:spPr/>
        <p:txBody>
          <a:bodyPr/>
          <a:lstStyle/>
          <a:p>
            <a:pPr>
              <a:buFont typeface="Arial" charset="0"/>
              <a:buNone/>
            </a:pPr>
            <a:r>
              <a:rPr lang="en-US" sz="1600" b="1" smtClean="0"/>
              <a:t>         </a:t>
            </a:r>
          </a:p>
          <a:p>
            <a:pPr>
              <a:buFont typeface="Arial" charset="0"/>
              <a:buNone/>
            </a:pPr>
            <a:r>
              <a:rPr lang="en-US" sz="1600" b="1" smtClean="0"/>
              <a:t>        Article 75. Establishment of tariffs </a:t>
            </a:r>
            <a:r>
              <a:rPr lang="en-US" sz="1600" smtClean="0"/>
              <a:t>(Contd)</a:t>
            </a:r>
          </a:p>
          <a:p>
            <a:pPr>
              <a:buFont typeface="Arial" charset="0"/>
              <a:buNone/>
            </a:pPr>
            <a:r>
              <a:rPr lang="en-US" sz="1600" smtClean="0"/>
              <a:t>       (12) Where the tariffs are adopted either on the basis of the preceding paragraphs or as a result of the arbitration procedure or possible court procedure under Article 84, the tariffs shall be </a:t>
            </a:r>
            <a:r>
              <a:rPr lang="en-US" sz="1600" b="1" smtClean="0"/>
              <a:t>published in the official gazette at the costs of the collective management organization</a:t>
            </a:r>
            <a:r>
              <a:rPr lang="en-US" sz="1600" smtClean="0"/>
              <a:t>.</a:t>
            </a:r>
            <a:endParaRPr lang="hu-HU" sz="1600" smtClean="0"/>
          </a:p>
          <a:p>
            <a:pPr>
              <a:buFont typeface="Arial" charset="0"/>
              <a:buNone/>
            </a:pPr>
            <a:r>
              <a:rPr lang="en-US" sz="1600" smtClean="0"/>
              <a:t>       (13) Where the tariffs are not adopted before the beginning of the following calendar year, </a:t>
            </a:r>
            <a:r>
              <a:rPr lang="en-US" sz="1600" b="1" smtClean="0"/>
              <a:t>as long as they are not adopted</a:t>
            </a:r>
            <a:r>
              <a:rPr lang="en-US" sz="1600" smtClean="0"/>
              <a:t>, </a:t>
            </a:r>
            <a:r>
              <a:rPr lang="en-US" sz="1600" b="1" smtClean="0"/>
              <a:t>the previously adopted tariffs shall apply</a:t>
            </a:r>
            <a:r>
              <a:rPr lang="en-US" sz="1600" smtClean="0"/>
              <a:t>. </a:t>
            </a:r>
            <a:r>
              <a:rPr lang="en-US" sz="1600" b="1" smtClean="0"/>
              <a:t>Where there is no previously adopted tariffs</a:t>
            </a:r>
            <a:r>
              <a:rPr lang="en-US" sz="1600" smtClean="0"/>
              <a:t>, the users or other physical persons or legal entities who or which are obligated to pay remuneration, as long as the new tariffs are not adopted, shall pay </a:t>
            </a:r>
            <a:r>
              <a:rPr lang="en-US" sz="1600" b="1" smtClean="0"/>
              <a:t>60% of the amount of the draft tariff</a:t>
            </a:r>
            <a:r>
              <a:rPr lang="en-US" sz="1600" smtClean="0"/>
              <a:t>s to the collective management organization. </a:t>
            </a:r>
            <a:endParaRPr lang="hu-HU" sz="1600" smtClean="0"/>
          </a:p>
          <a:p>
            <a:pPr>
              <a:buFont typeface="Arial" charset="0"/>
              <a:buNone/>
            </a:pPr>
            <a:r>
              <a:rPr lang="en-US" sz="1600" smtClean="0"/>
              <a:t>       (14) Where, under the finally adopted arbitration award or court decision, the amount of the tariffs is established at a level lower than the 60% of the amount of the draft tariffs, the collective management organization shall pay back the difference to those from whom it has collected the remuneration under paragraph (13).                                    </a:t>
            </a:r>
            <a:endParaRPr lang="hu-HU" sz="1600" smtClean="0"/>
          </a:p>
          <a:p>
            <a:pPr>
              <a:buFont typeface="Arial" charset="0"/>
              <a:buNone/>
            </a:pPr>
            <a:endParaRPr lang="hu-HU" sz="1600" smtClean="0"/>
          </a:p>
        </p:txBody>
      </p:sp>
      <p:sp>
        <p:nvSpPr>
          <p:cNvPr id="4" name="Élőláb helye 3"/>
          <p:cNvSpPr>
            <a:spLocks noGrp="1"/>
          </p:cNvSpPr>
          <p:nvPr>
            <p:ph type="ftr" sz="quarter" idx="11"/>
          </p:nvPr>
        </p:nvSpPr>
        <p:spPr/>
        <p:txBody>
          <a:bodyPr/>
          <a:lstStyle/>
          <a:p>
            <a:pPr>
              <a:defRPr/>
            </a:pPr>
            <a:r>
              <a:rPr lang="es-ES"/>
              <a:t>M. Ficsor, Tirana, June 14-15, 2012</a:t>
            </a:r>
            <a:endParaRPr lang="hu-HU"/>
          </a:p>
        </p:txBody>
      </p:sp>
      <p:sp>
        <p:nvSpPr>
          <p:cNvPr id="5" name="Dia számának helye 4"/>
          <p:cNvSpPr>
            <a:spLocks noGrp="1"/>
          </p:cNvSpPr>
          <p:nvPr>
            <p:ph type="sldNum" sz="quarter" idx="12"/>
          </p:nvPr>
        </p:nvSpPr>
        <p:spPr/>
        <p:txBody>
          <a:bodyPr/>
          <a:lstStyle/>
          <a:p>
            <a:pPr>
              <a:defRPr/>
            </a:pPr>
            <a:fld id="{05AF2475-863A-4494-A562-46E7031D61A5}" type="slidenum">
              <a:rPr lang="hu-HU" smtClean="0"/>
              <a:pPr>
                <a:defRPr/>
              </a:pPr>
              <a:t>24</a:t>
            </a:fld>
            <a:endParaRPr lang="hu-H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188" y="1268413"/>
            <a:ext cx="7993062" cy="3570287"/>
          </a:xfrm>
          <a:prstGeom prst="rect">
            <a:avLst/>
          </a:prstGeom>
          <a:noFill/>
        </p:spPr>
        <p:txBody>
          <a:bodyPr>
            <a:spAutoFit/>
          </a:bodyPr>
          <a:lstStyle/>
          <a:p>
            <a:pPr algn="ctr">
              <a:defRPr/>
            </a:pPr>
            <a:r>
              <a:rPr lang="hu-HU" sz="5400" b="1" dirty="0">
                <a:solidFill>
                  <a:schemeClr val="tx2">
                    <a:lumMod val="75000"/>
                  </a:schemeClr>
                </a:solidFill>
                <a:effectLst>
                  <a:outerShdw blurRad="38100" dist="38100" dir="2700000" algn="tl">
                    <a:srgbClr val="000000">
                      <a:alpha val="43137"/>
                    </a:srgbClr>
                  </a:outerShdw>
                </a:effectLst>
              </a:rPr>
              <a:t>THANK YOU </a:t>
            </a:r>
          </a:p>
          <a:p>
            <a:pPr algn="ctr">
              <a:defRPr/>
            </a:pPr>
            <a:r>
              <a:rPr lang="hu-HU" sz="5400" b="1" dirty="0">
                <a:solidFill>
                  <a:srgbClr val="FF0000"/>
                </a:solidFill>
                <a:effectLst>
                  <a:outerShdw blurRad="38100" dist="38100" dir="2700000" algn="tl">
                    <a:srgbClr val="000000">
                      <a:alpha val="43137"/>
                    </a:srgbClr>
                  </a:outerShdw>
                </a:effectLst>
              </a:rPr>
              <a:t>FALEMINDERIT</a:t>
            </a:r>
          </a:p>
          <a:p>
            <a:pPr algn="ctr">
              <a:defRPr/>
            </a:pPr>
            <a:endParaRPr lang="hu-HU" sz="2000" b="1" dirty="0"/>
          </a:p>
          <a:p>
            <a:pPr algn="ctr">
              <a:defRPr/>
            </a:pPr>
            <a:r>
              <a:rPr lang="hu-HU" sz="2000" b="1" dirty="0" err="1"/>
              <a:t>www.copyrightseesaw.net</a:t>
            </a:r>
            <a:endParaRPr lang="hu-HU" sz="2000" b="1" dirty="0"/>
          </a:p>
          <a:p>
            <a:pPr algn="ctr">
              <a:defRPr/>
            </a:pPr>
            <a:endParaRPr lang="hu-HU" sz="2000" b="1" dirty="0"/>
          </a:p>
          <a:p>
            <a:pPr algn="ctr">
              <a:defRPr/>
            </a:pPr>
            <a:r>
              <a:rPr lang="hu-HU" sz="2000" b="1" dirty="0" err="1"/>
              <a:t>ceeca</a:t>
            </a:r>
            <a:r>
              <a:rPr lang="hu-HU" sz="2000" b="1" dirty="0"/>
              <a:t>@</a:t>
            </a:r>
            <a:r>
              <a:rPr lang="hu-HU" sz="2000" b="1" dirty="0" err="1"/>
              <a:t>t-online.hu</a:t>
            </a:r>
            <a:endParaRPr lang="hu-HU" sz="2000" b="1" dirty="0"/>
          </a:p>
          <a:p>
            <a:pPr algn="ctr">
              <a:defRPr/>
            </a:pPr>
            <a:r>
              <a:rPr lang="hu-HU" sz="2000" b="1" dirty="0" err="1"/>
              <a:t>info</a:t>
            </a:r>
            <a:r>
              <a:rPr lang="hu-HU" sz="2000" b="1" dirty="0"/>
              <a:t>@</a:t>
            </a:r>
            <a:r>
              <a:rPr lang="hu-HU" sz="2000" b="1" dirty="0" err="1"/>
              <a:t>copyrightseesaw.net</a:t>
            </a:r>
            <a:endParaRPr lang="hu-HU" sz="2000" b="1" dirty="0"/>
          </a:p>
          <a:p>
            <a:pPr>
              <a:defRPr/>
            </a:pPr>
            <a:endParaRPr lang="hu-HU" dirty="0"/>
          </a:p>
        </p:txBody>
      </p:sp>
      <p:sp>
        <p:nvSpPr>
          <p:cNvPr id="3" name="Élőláb helye 2"/>
          <p:cNvSpPr>
            <a:spLocks noGrp="1"/>
          </p:cNvSpPr>
          <p:nvPr>
            <p:ph type="ftr" sz="quarter" idx="11"/>
          </p:nvPr>
        </p:nvSpPr>
        <p:spPr/>
        <p:txBody>
          <a:bodyPr/>
          <a:lstStyle/>
          <a:p>
            <a:pPr>
              <a:defRPr/>
            </a:pPr>
            <a:r>
              <a:rPr lang="es-ES"/>
              <a:t>M. Ficsor, Tirana, June 14-15, 2012</a:t>
            </a:r>
            <a:endParaRPr lang="hu-HU"/>
          </a:p>
        </p:txBody>
      </p:sp>
      <p:sp>
        <p:nvSpPr>
          <p:cNvPr id="4" name="Dia számának helye 3"/>
          <p:cNvSpPr>
            <a:spLocks noGrp="1"/>
          </p:cNvSpPr>
          <p:nvPr>
            <p:ph type="sldNum" sz="quarter" idx="12"/>
          </p:nvPr>
        </p:nvSpPr>
        <p:spPr/>
        <p:txBody>
          <a:bodyPr/>
          <a:lstStyle/>
          <a:p>
            <a:pPr>
              <a:defRPr/>
            </a:pPr>
            <a:fld id="{8275B956-C7CF-4F6E-8A47-9626BBB81CE2}" type="slidenum">
              <a:rPr lang="hu-HU" smtClean="0"/>
              <a:pPr>
                <a:defRPr/>
              </a:pPr>
              <a:t>25</a:t>
            </a:fld>
            <a:endParaRPr lang="hu-H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rmAutofit/>
          </a:bodyPr>
          <a:lstStyle/>
          <a:p>
            <a:pPr eaLnBrk="1" fontAlgn="auto" hangingPunct="1">
              <a:spcAft>
                <a:spcPts val="0"/>
              </a:spcAft>
              <a:defRPr/>
            </a:pPr>
            <a:r>
              <a:rPr lang="en-US" sz="3200" b="1" dirty="0" smtClean="0"/>
              <a:t>The impact of the nature of rights on the way tariffs may be determined </a:t>
            </a:r>
            <a:endParaRPr lang="hu-HU" sz="3200" dirty="0"/>
          </a:p>
        </p:txBody>
      </p:sp>
      <p:sp>
        <p:nvSpPr>
          <p:cNvPr id="3" name="Tartalom helye 2"/>
          <p:cNvSpPr>
            <a:spLocks noGrp="1"/>
          </p:cNvSpPr>
          <p:nvPr>
            <p:ph idx="1"/>
          </p:nvPr>
        </p:nvSpPr>
        <p:spPr>
          <a:xfrm>
            <a:off x="214313" y="1628775"/>
            <a:ext cx="8715375" cy="4752975"/>
          </a:xfrm>
        </p:spPr>
        <p:txBody>
          <a:bodyPr rtlCol="0">
            <a:normAutofit fontScale="25000" lnSpcReduction="20000"/>
          </a:bodyPr>
          <a:lstStyle/>
          <a:p>
            <a:pPr eaLnBrk="1" fontAlgn="auto" hangingPunct="1">
              <a:spcAft>
                <a:spcPts val="0"/>
              </a:spcAft>
              <a:buFont typeface="Wingdings" pitchFamily="2" charset="2"/>
              <a:buChar char="§"/>
              <a:defRPr/>
            </a:pPr>
            <a:endParaRPr lang="hu-HU" b="1" dirty="0" smtClean="0"/>
          </a:p>
          <a:p>
            <a:pPr eaLnBrk="1" fontAlgn="auto" hangingPunct="1">
              <a:spcAft>
                <a:spcPts val="0"/>
              </a:spcAft>
              <a:buFont typeface="Wingdings" pitchFamily="2" charset="2"/>
              <a:buChar char="§"/>
              <a:defRPr/>
            </a:pPr>
            <a:r>
              <a:rPr lang="en-US" sz="7200" b="1" dirty="0" smtClean="0"/>
              <a:t>Copyright is basically a bunch of exclusive rights. Exclusive rights  are also provided for beneficiaries of related rights at least in respect of key primary exploitations of objects of related rights  </a:t>
            </a:r>
          </a:p>
          <a:p>
            <a:pPr lvl="1" eaLnBrk="1" fontAlgn="auto" hangingPunct="1">
              <a:spcAft>
                <a:spcPts val="0"/>
              </a:spcAft>
              <a:buFont typeface="Wingdings" pitchFamily="2" charset="2"/>
              <a:buChar char="Ø"/>
              <a:defRPr/>
            </a:pPr>
            <a:r>
              <a:rPr lang="en-US" sz="7200" dirty="0" smtClean="0"/>
              <a:t> </a:t>
            </a:r>
            <a:r>
              <a:rPr lang="en-US" sz="7200" b="1" dirty="0" smtClean="0"/>
              <a:t>Definition of „exclusive right” </a:t>
            </a:r>
            <a:r>
              <a:rPr lang="en-US" sz="7200" dirty="0" smtClean="0"/>
              <a:t>in the WIPO Glossary of Copyright and Related Rights (WIPO publication, 2003, No. 891 (E)):  „A right that is enjoyed by the owner of copyright or related rights, excluding the acquisition and enjoyment of the same right in respect of the same work or object of related rights by anyone else, on the basis of which </a:t>
            </a:r>
            <a:r>
              <a:rPr lang="en-US" sz="7200" b="1" dirty="0" smtClean="0"/>
              <a:t>the owner of rights –– and nobody else –may perform a certain act and may authorize or prohibit the performance of that act by others</a:t>
            </a:r>
            <a:r>
              <a:rPr lang="en-US" sz="7200" dirty="0" smtClean="0"/>
              <a:t>.” </a:t>
            </a:r>
          </a:p>
          <a:p>
            <a:pPr eaLnBrk="1" fontAlgn="auto" hangingPunct="1">
              <a:spcAft>
                <a:spcPts val="0"/>
              </a:spcAft>
              <a:buFont typeface="Wingdings" pitchFamily="2" charset="2"/>
              <a:buChar char="§"/>
              <a:defRPr/>
            </a:pPr>
            <a:r>
              <a:rPr lang="en-US" sz="7200" b="1" dirty="0" smtClean="0"/>
              <a:t>The Berne Convention only exceptionally provides for a mere right to remuneration rather than to an exclusive right</a:t>
            </a:r>
          </a:p>
          <a:p>
            <a:pPr lvl="1" eaLnBrk="1" fontAlgn="auto" hangingPunct="1">
              <a:spcAft>
                <a:spcPts val="0"/>
              </a:spcAft>
              <a:buFont typeface="Wingdings" pitchFamily="2" charset="2"/>
              <a:buChar char="Ø"/>
              <a:defRPr/>
            </a:pPr>
            <a:r>
              <a:rPr lang="en-US" sz="7200" dirty="0" smtClean="0"/>
              <a:t>  see Article 14</a:t>
            </a:r>
            <a:r>
              <a:rPr lang="en-US" sz="7200" i="1" dirty="0" smtClean="0"/>
              <a:t>ter </a:t>
            </a:r>
            <a:r>
              <a:rPr lang="en-US" sz="7200" dirty="0" smtClean="0"/>
              <a:t>on resale right (</a:t>
            </a:r>
            <a:r>
              <a:rPr lang="en-US" sz="7200" i="1" dirty="0" err="1" smtClean="0"/>
              <a:t>droit</a:t>
            </a:r>
            <a:r>
              <a:rPr lang="en-US" sz="7200" i="1" dirty="0" smtClean="0"/>
              <a:t> de suite</a:t>
            </a:r>
            <a:r>
              <a:rPr lang="en-US" sz="7200" dirty="0" smtClean="0"/>
              <a:t>) </a:t>
            </a:r>
          </a:p>
          <a:p>
            <a:pPr eaLnBrk="1" fontAlgn="auto" hangingPunct="1">
              <a:spcAft>
                <a:spcPts val="0"/>
              </a:spcAft>
              <a:buFont typeface="Wingdings" pitchFamily="2" charset="2"/>
              <a:buChar char="§"/>
              <a:defRPr/>
            </a:pPr>
            <a:r>
              <a:rPr lang="en-US" sz="7200" b="1" dirty="0" smtClean="0"/>
              <a:t>Treaties on related rights do so for a broader scope of rights </a:t>
            </a:r>
          </a:p>
          <a:p>
            <a:pPr lvl="1" eaLnBrk="1" fontAlgn="auto" hangingPunct="1">
              <a:spcAft>
                <a:spcPts val="0"/>
              </a:spcAft>
              <a:buFont typeface="Wingdings" pitchFamily="2" charset="2"/>
              <a:buChar char="Ø"/>
              <a:defRPr/>
            </a:pPr>
            <a:r>
              <a:rPr lang="en-US" sz="7200" dirty="0" smtClean="0"/>
              <a:t> see, e.g. Article 12 of the Rome Convention and Article 15 of the WPPT on the right of performers and producers of phonograms to  a „single equitable remuneration” for broadcasting and communication to the public of phonograms published for commercial purposes.</a:t>
            </a:r>
            <a:endParaRPr lang="hu-HU" sz="8000" dirty="0"/>
          </a:p>
        </p:txBody>
      </p:sp>
      <p:sp>
        <p:nvSpPr>
          <p:cNvPr id="4" name="Dia számának helye 3"/>
          <p:cNvSpPr>
            <a:spLocks noGrp="1"/>
          </p:cNvSpPr>
          <p:nvPr>
            <p:ph type="sldNum" sz="quarter" idx="12"/>
          </p:nvPr>
        </p:nvSpPr>
        <p:spPr/>
        <p:txBody>
          <a:bodyPr/>
          <a:lstStyle/>
          <a:p>
            <a:pPr>
              <a:defRPr/>
            </a:pPr>
            <a:fld id="{8F2241A4-3143-4CD4-BCBB-4F89271DEC91}" type="slidenum">
              <a:rPr lang="hu-HU"/>
              <a:pPr>
                <a:defRPr/>
              </a:pPr>
              <a:t>3</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Autofit/>
          </a:bodyPr>
          <a:lstStyle/>
          <a:p>
            <a:pPr eaLnBrk="1" fontAlgn="auto" hangingPunct="1">
              <a:spcAft>
                <a:spcPts val="0"/>
              </a:spcAft>
              <a:defRPr/>
            </a:pPr>
            <a:r>
              <a:rPr lang="en-US" sz="2800" b="1" dirty="0" smtClean="0"/>
              <a:t>The impact of the nature of rights on the way tariffs may be determined</a:t>
            </a:r>
            <a:r>
              <a:rPr lang="hu-HU" sz="2800" b="1" dirty="0" smtClean="0"/>
              <a:t> –</a:t>
            </a:r>
            <a:r>
              <a:rPr lang="en-US" sz="2800" b="1" dirty="0" smtClean="0"/>
              <a:t> exclusive rights</a:t>
            </a:r>
            <a:r>
              <a:rPr lang="hu-HU" sz="2800" b="1" dirty="0" smtClean="0"/>
              <a:t> (1)</a:t>
            </a:r>
            <a:r>
              <a:rPr lang="en-US" sz="2800" b="1" dirty="0" smtClean="0"/>
              <a:t> </a:t>
            </a:r>
            <a:endParaRPr lang="hu-HU" sz="2800" dirty="0"/>
          </a:p>
        </p:txBody>
      </p:sp>
      <p:sp>
        <p:nvSpPr>
          <p:cNvPr id="3" name="Tartalom helye 2"/>
          <p:cNvSpPr>
            <a:spLocks noGrp="1"/>
          </p:cNvSpPr>
          <p:nvPr>
            <p:ph idx="1"/>
          </p:nvPr>
        </p:nvSpPr>
        <p:spPr>
          <a:xfrm>
            <a:off x="457200" y="1700213"/>
            <a:ext cx="8229600" cy="4425950"/>
          </a:xfrm>
        </p:spPr>
        <p:txBody>
          <a:bodyPr rtlCol="0">
            <a:normAutofit fontScale="77500" lnSpcReduction="20000"/>
          </a:bodyPr>
          <a:lstStyle/>
          <a:p>
            <a:pPr eaLnBrk="1" fontAlgn="auto" hangingPunct="1">
              <a:spcAft>
                <a:spcPts val="0"/>
              </a:spcAft>
              <a:buFont typeface="Wingdings" pitchFamily="2" charset="2"/>
              <a:buChar char="§"/>
              <a:defRPr/>
            </a:pPr>
            <a:r>
              <a:rPr lang="en-US" b="1" dirty="0" smtClean="0"/>
              <a:t>Exclusive rights may be exercised in different ways – normally depending on the free choice of owners of rights</a:t>
            </a:r>
          </a:p>
          <a:p>
            <a:pPr lvl="1" eaLnBrk="1" fontAlgn="auto" hangingPunct="1">
              <a:spcAft>
                <a:spcPts val="0"/>
              </a:spcAft>
              <a:buFont typeface="Wingdings" pitchFamily="2" charset="2"/>
              <a:buChar char="Ø"/>
              <a:defRPr/>
            </a:pPr>
            <a:r>
              <a:rPr lang="en-US" b="1" i="1" dirty="0" smtClean="0"/>
              <a:t> </a:t>
            </a:r>
            <a:r>
              <a:rPr lang="en-US" b="1" dirty="0" smtClean="0"/>
              <a:t>individually</a:t>
            </a:r>
            <a:r>
              <a:rPr lang="en-US" b="1" i="1" dirty="0" smtClean="0"/>
              <a:t>  </a:t>
            </a:r>
            <a:r>
              <a:rPr lang="en-US" dirty="0" smtClean="0"/>
              <a:t>(through directly negotiated and concluded contracts); such as, e.g., in the case of book publishing</a:t>
            </a:r>
          </a:p>
          <a:p>
            <a:pPr lvl="1" eaLnBrk="1" fontAlgn="auto" hangingPunct="1">
              <a:spcAft>
                <a:spcPts val="0"/>
              </a:spcAft>
              <a:buFont typeface="Wingdings" pitchFamily="2" charset="2"/>
              <a:buChar char="Ø"/>
              <a:defRPr/>
            </a:pPr>
            <a:r>
              <a:rPr lang="en-US" b="1" dirty="0" smtClean="0"/>
              <a:t>through agents or other representatives</a:t>
            </a:r>
            <a:r>
              <a:rPr lang="en-US" dirty="0" smtClean="0"/>
              <a:t>; such as, e.g., in the </a:t>
            </a:r>
            <a:r>
              <a:rPr lang="hu-HU" dirty="0" err="1" smtClean="0"/>
              <a:t>ca</a:t>
            </a:r>
            <a:r>
              <a:rPr lang="en-US" dirty="0" smtClean="0"/>
              <a:t>se of theatrical presentations  </a:t>
            </a:r>
          </a:p>
          <a:p>
            <a:pPr lvl="1" eaLnBrk="1" fontAlgn="auto" hangingPunct="1">
              <a:spcAft>
                <a:spcPts val="0"/>
              </a:spcAft>
              <a:buFont typeface="Wingdings" pitchFamily="2" charset="2"/>
              <a:buChar char="Ø"/>
              <a:defRPr/>
            </a:pPr>
            <a:r>
              <a:rPr lang="en-US" b="1" dirty="0" smtClean="0"/>
              <a:t>through collective management of rights</a:t>
            </a:r>
            <a:r>
              <a:rPr lang="en-US" dirty="0" smtClean="0"/>
              <a:t>; such as, e.g., in the case of musical performing rights</a:t>
            </a:r>
            <a:r>
              <a:rPr lang="hu-HU" dirty="0" smtClean="0"/>
              <a:t>.</a:t>
            </a:r>
            <a:r>
              <a:rPr lang="en-US" dirty="0" smtClean="0"/>
              <a:t> </a:t>
            </a:r>
          </a:p>
          <a:p>
            <a:pPr eaLnBrk="1" fontAlgn="auto" hangingPunct="1">
              <a:spcAft>
                <a:spcPts val="0"/>
              </a:spcAft>
              <a:buFont typeface="Wingdings" pitchFamily="2" charset="2"/>
              <a:buChar char="§"/>
              <a:defRPr/>
            </a:pPr>
            <a:r>
              <a:rPr lang="en-US" dirty="0" smtClean="0"/>
              <a:t>It should be kept in mind that </a:t>
            </a:r>
            <a:r>
              <a:rPr lang="en-US" b="1" dirty="0" smtClean="0"/>
              <a:t>an exclusive right is supposed to prevail as an exclusive right also when a collective management organization exercise it on behalf of owners of rights</a:t>
            </a:r>
            <a:r>
              <a:rPr lang="hu-HU" b="1" dirty="0" smtClean="0"/>
              <a:t>.</a:t>
            </a:r>
            <a:endParaRPr lang="en-US" b="1" dirty="0" smtClean="0"/>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D7EF7001-C098-419C-B040-C9036D532959}" type="slidenum">
              <a:rPr lang="hu-HU"/>
              <a:pPr>
                <a:defRPr/>
              </a:pPr>
              <a:t>4</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Autofit/>
          </a:bodyPr>
          <a:lstStyle/>
          <a:p>
            <a:pPr eaLnBrk="1" fontAlgn="auto" hangingPunct="1">
              <a:spcAft>
                <a:spcPts val="0"/>
              </a:spcAft>
              <a:defRPr/>
            </a:pPr>
            <a:r>
              <a:rPr lang="en-US" sz="2800" b="1" dirty="0" smtClean="0"/>
              <a:t>The impact of the nature of rights on the way tariffs may be determined – exclusive rights</a:t>
            </a:r>
            <a:r>
              <a:rPr lang="hu-HU" sz="2800" b="1" dirty="0" smtClean="0"/>
              <a:t> (2)</a:t>
            </a:r>
            <a:endParaRPr lang="hu-HU" sz="2800" dirty="0"/>
          </a:p>
        </p:txBody>
      </p:sp>
      <p:sp>
        <p:nvSpPr>
          <p:cNvPr id="3" name="Tartalom helye 2"/>
          <p:cNvSpPr>
            <a:spLocks noGrp="1"/>
          </p:cNvSpPr>
          <p:nvPr>
            <p:ph idx="1"/>
          </p:nvPr>
        </p:nvSpPr>
        <p:spPr>
          <a:xfrm>
            <a:off x="457200" y="1844675"/>
            <a:ext cx="8229600" cy="4281488"/>
          </a:xfrm>
        </p:spPr>
        <p:txBody>
          <a:bodyPr rtlCol="0">
            <a:normAutofit fontScale="62500" lnSpcReduction="20000"/>
          </a:bodyPr>
          <a:lstStyle/>
          <a:p>
            <a:pPr eaLnBrk="1" fontAlgn="auto" hangingPunct="1">
              <a:spcAft>
                <a:spcPts val="0"/>
              </a:spcAft>
              <a:buFont typeface="Wingdings" pitchFamily="2" charset="2"/>
              <a:buChar char="§"/>
              <a:defRPr/>
            </a:pPr>
            <a:r>
              <a:rPr lang="en-US" b="1" dirty="0" smtClean="0"/>
              <a:t>Article 17 of the Berne Convention: „</a:t>
            </a:r>
            <a:r>
              <a:rPr lang="en-US" dirty="0" smtClean="0"/>
              <a:t>The provisions of this Convention </a:t>
            </a:r>
            <a:r>
              <a:rPr lang="en-US" b="1" dirty="0" smtClean="0"/>
              <a:t>cannot </a:t>
            </a:r>
            <a:r>
              <a:rPr lang="en-US" dirty="0" smtClean="0"/>
              <a:t>in</a:t>
            </a:r>
            <a:r>
              <a:rPr lang="en-US" b="1" dirty="0" smtClean="0"/>
              <a:t> </a:t>
            </a:r>
            <a:r>
              <a:rPr lang="en-US" dirty="0" smtClean="0"/>
              <a:t>any way </a:t>
            </a:r>
            <a:r>
              <a:rPr lang="en-US" b="1" dirty="0" smtClean="0"/>
              <a:t>affect the right of the Government </a:t>
            </a:r>
            <a:r>
              <a:rPr lang="en-US" dirty="0" smtClean="0"/>
              <a:t>of each country of the Union </a:t>
            </a:r>
            <a:r>
              <a:rPr lang="en-US" b="1" dirty="0" smtClean="0"/>
              <a:t>to permit, to control, or to prohibit, </a:t>
            </a:r>
            <a:r>
              <a:rPr lang="en-US" dirty="0" smtClean="0"/>
              <a:t>by legislation or regulation, </a:t>
            </a:r>
            <a:r>
              <a:rPr lang="en-US" b="1" dirty="0" smtClean="0"/>
              <a:t>the circulation, presentation, or exhibition of any work or production </a:t>
            </a:r>
            <a:r>
              <a:rPr lang="en-US" dirty="0" smtClean="0"/>
              <a:t>in regard to which the competent authority may find it necessary to exercise that right. </a:t>
            </a:r>
            <a:endParaRPr lang="hu-HU" dirty="0" smtClean="0"/>
          </a:p>
          <a:p>
            <a:pPr marL="0" indent="0" eaLnBrk="1" fontAlgn="auto" hangingPunct="1">
              <a:spcAft>
                <a:spcPts val="0"/>
              </a:spcAft>
              <a:buFont typeface="Arial" charset="0"/>
              <a:buNone/>
              <a:defRPr/>
            </a:pPr>
            <a:endParaRPr lang="en-US" dirty="0" smtClean="0"/>
          </a:p>
          <a:p>
            <a:pPr eaLnBrk="1" fontAlgn="auto" hangingPunct="1">
              <a:spcAft>
                <a:spcPts val="0"/>
              </a:spcAft>
              <a:buFont typeface="Wingdings" pitchFamily="2" charset="2"/>
              <a:buChar char="§"/>
              <a:defRPr/>
            </a:pPr>
            <a:r>
              <a:rPr lang="en-US" dirty="0" smtClean="0"/>
              <a:t> </a:t>
            </a:r>
            <a:r>
              <a:rPr lang="en-US" b="1" dirty="0" smtClean="0"/>
              <a:t>Agreed statement adopted by the 1967 Stockholm revision conference </a:t>
            </a:r>
            <a:r>
              <a:rPr lang="en-US" dirty="0" smtClean="0"/>
              <a:t>which –  anachronistically</a:t>
            </a:r>
            <a:r>
              <a:rPr lang="hu-HU" dirty="0" smtClean="0"/>
              <a:t> – </a:t>
            </a:r>
            <a:r>
              <a:rPr lang="en-US" dirty="0" smtClean="0"/>
              <a:t>has been added to Article 17</a:t>
            </a:r>
            <a:r>
              <a:rPr lang="hu-HU" dirty="0" smtClean="0"/>
              <a:t>, </a:t>
            </a:r>
            <a:r>
              <a:rPr lang="en-US" dirty="0" smtClean="0"/>
              <a:t>to the article on the possibility of applying </a:t>
            </a:r>
            <a:r>
              <a:rPr lang="en-US" b="1" dirty="0" smtClean="0"/>
              <a:t>censorship</a:t>
            </a:r>
            <a:r>
              <a:rPr lang="hu-HU" b="1" dirty="0" smtClean="0"/>
              <a:t>,</a:t>
            </a:r>
            <a:r>
              <a:rPr lang="en-US" dirty="0" smtClean="0"/>
              <a:t> with which it had nothing to do:“</a:t>
            </a:r>
            <a:r>
              <a:rPr lang="en-US" b="1" dirty="0" smtClean="0"/>
              <a:t>Each country of the Union is free to enact such legislation as is necessary to prevent or deal with any abuse, by persons or organizations exercising one or more of the rights in a substantial number of different copyright works, of the monopoly position they enjoy.”</a:t>
            </a:r>
          </a:p>
          <a:p>
            <a:pPr eaLnBrk="1" fontAlgn="auto" hangingPunct="1">
              <a:spcAft>
                <a:spcPts val="0"/>
              </a:spcAft>
              <a:buFont typeface="Arial" pitchFamily="34" charset="0"/>
              <a:buNone/>
              <a:defRPr/>
            </a:pPr>
            <a:endParaRPr lang="hu-HU" dirty="0"/>
          </a:p>
        </p:txBody>
      </p:sp>
      <p:sp>
        <p:nvSpPr>
          <p:cNvPr id="4" name="Dia számának helye 3"/>
          <p:cNvSpPr>
            <a:spLocks noGrp="1"/>
          </p:cNvSpPr>
          <p:nvPr>
            <p:ph type="sldNum" sz="quarter" idx="12"/>
          </p:nvPr>
        </p:nvSpPr>
        <p:spPr/>
        <p:txBody>
          <a:bodyPr/>
          <a:lstStyle/>
          <a:p>
            <a:pPr>
              <a:defRPr/>
            </a:pPr>
            <a:fld id="{B33D6494-FF04-4EFE-960F-B20517C37B54}" type="slidenum">
              <a:rPr lang="hu-HU"/>
              <a:pPr>
                <a:defRPr/>
              </a:pPr>
              <a:t>5</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rmAutofit/>
          </a:bodyPr>
          <a:lstStyle/>
          <a:p>
            <a:pPr eaLnBrk="1" fontAlgn="auto" hangingPunct="1">
              <a:spcAft>
                <a:spcPts val="0"/>
              </a:spcAft>
              <a:defRPr/>
            </a:pPr>
            <a:r>
              <a:rPr lang="en-US" sz="2800" b="1" dirty="0" smtClean="0"/>
              <a:t>The impact of the nature of rights on the way tariffs may be determined – exclusive rights</a:t>
            </a:r>
            <a:r>
              <a:rPr lang="hu-HU" sz="2800" b="1" dirty="0" smtClean="0"/>
              <a:t> (3)</a:t>
            </a:r>
            <a:endParaRPr lang="hu-HU" sz="2800" dirty="0"/>
          </a:p>
        </p:txBody>
      </p:sp>
      <p:sp>
        <p:nvSpPr>
          <p:cNvPr id="3" name="Tartalom helye 2"/>
          <p:cNvSpPr>
            <a:spLocks noGrp="1"/>
          </p:cNvSpPr>
          <p:nvPr>
            <p:ph idx="1"/>
          </p:nvPr>
        </p:nvSpPr>
        <p:spPr>
          <a:xfrm>
            <a:off x="323850" y="1628775"/>
            <a:ext cx="8569325" cy="4537075"/>
          </a:xfrm>
        </p:spPr>
        <p:txBody>
          <a:bodyPr rtlCol="0">
            <a:normAutofit fontScale="25000" lnSpcReduction="20000"/>
          </a:bodyPr>
          <a:lstStyle/>
          <a:p>
            <a:pPr eaLnBrk="1" fontAlgn="auto" hangingPunct="1">
              <a:spcAft>
                <a:spcPts val="0"/>
              </a:spcAft>
              <a:buFont typeface="Arial" pitchFamily="34" charset="0"/>
              <a:buNone/>
              <a:defRPr/>
            </a:pPr>
            <a:r>
              <a:rPr lang="hu-HU" b="1" dirty="0" smtClean="0"/>
              <a:t>              </a:t>
            </a:r>
            <a:r>
              <a:rPr lang="en-US" sz="8000" b="1" dirty="0" smtClean="0"/>
              <a:t>Principles (18) and (19) of </a:t>
            </a:r>
            <a:r>
              <a:rPr lang="hu-HU" sz="8000" b="1" dirty="0" err="1" smtClean="0"/>
              <a:t>the</a:t>
            </a:r>
            <a:r>
              <a:rPr lang="hu-HU" sz="8000" b="1" dirty="0" smtClean="0"/>
              <a:t> </a:t>
            </a:r>
            <a:r>
              <a:rPr lang="hu-HU" sz="8000" b="1" dirty="0" err="1" smtClean="0"/>
              <a:t>Conclusions</a:t>
            </a:r>
            <a:r>
              <a:rPr lang="hu-HU" sz="8000" b="1" dirty="0" smtClean="0"/>
              <a:t> of </a:t>
            </a:r>
            <a:r>
              <a:rPr lang="hu-HU" sz="8000" b="1" dirty="0" err="1" smtClean="0"/>
              <a:t>the</a:t>
            </a:r>
            <a:r>
              <a:rPr lang="hu-HU" sz="8000" b="1" dirty="0" smtClean="0"/>
              <a:t> WIPO </a:t>
            </a:r>
            <a:r>
              <a:rPr lang="hu-HU" sz="8000" b="1" dirty="0" err="1" smtClean="0"/>
              <a:t>book</a:t>
            </a:r>
            <a:r>
              <a:rPr lang="hu-HU" sz="8000" b="1" dirty="0" smtClean="0"/>
              <a:t> </a:t>
            </a:r>
            <a:r>
              <a:rPr lang="hu-HU" sz="8000" b="1" dirty="0" err="1" smtClean="0"/>
              <a:t>on</a:t>
            </a:r>
            <a:r>
              <a:rPr lang="hu-HU" sz="8000" b="1" dirty="0" smtClean="0"/>
              <a:t> </a:t>
            </a:r>
            <a:r>
              <a:rPr lang="hu-HU" sz="8000" b="1" dirty="0" err="1" smtClean="0"/>
              <a:t>collective</a:t>
            </a:r>
            <a:r>
              <a:rPr lang="hu-HU" sz="8000" b="1" dirty="0" smtClean="0"/>
              <a:t> </a:t>
            </a:r>
            <a:r>
              <a:rPr lang="hu-HU" sz="8000" b="1" dirty="0" err="1" smtClean="0"/>
              <a:t>maangement</a:t>
            </a:r>
            <a:r>
              <a:rPr lang="hu-HU" sz="8000" b="1" dirty="0" smtClean="0"/>
              <a:t> </a:t>
            </a:r>
            <a:r>
              <a:rPr lang="en-US" sz="8000" dirty="0" smtClean="0"/>
              <a:t>:</a:t>
            </a:r>
            <a:endParaRPr lang="hu-HU" sz="8000" dirty="0" smtClean="0"/>
          </a:p>
          <a:p>
            <a:pPr eaLnBrk="1" fontAlgn="auto" hangingPunct="1">
              <a:spcAft>
                <a:spcPts val="0"/>
              </a:spcAft>
              <a:buFont typeface="Wingdings" pitchFamily="2" charset="2"/>
              <a:buChar char="§"/>
              <a:defRPr/>
            </a:pPr>
            <a:r>
              <a:rPr lang="hu-HU" sz="8000" dirty="0" smtClean="0"/>
              <a:t>„</a:t>
            </a:r>
            <a:r>
              <a:rPr lang="en-US" sz="8000" dirty="0" smtClean="0"/>
              <a:t>(18)</a:t>
            </a:r>
            <a:r>
              <a:rPr lang="en-US" sz="8000" b="1" dirty="0" smtClean="0"/>
              <a:t>Government supervision of, and interference in, the establishment and operation of tariffs </a:t>
            </a:r>
            <a:r>
              <a:rPr lang="en-US" sz="8000" dirty="0" smtClean="0"/>
              <a:t>and other licensing conditions applied by joint management  organizations which are in a</a:t>
            </a:r>
            <a:r>
              <a:rPr lang="en-US" sz="8000" i="1" dirty="0" smtClean="0"/>
              <a:t> </a:t>
            </a:r>
            <a:r>
              <a:rPr lang="en-US" sz="8000" b="1" i="1" dirty="0" smtClean="0"/>
              <a:t>de facto</a:t>
            </a:r>
            <a:r>
              <a:rPr lang="en-US" sz="8000" b="1" dirty="0" smtClean="0"/>
              <a:t> </a:t>
            </a:r>
            <a:r>
              <a:rPr lang="en-US" sz="8000" dirty="0" smtClean="0"/>
              <a:t>or </a:t>
            </a:r>
            <a:r>
              <a:rPr lang="en-US" sz="8000" b="1" i="1" dirty="0" smtClean="0"/>
              <a:t>de jure </a:t>
            </a:r>
            <a:r>
              <a:rPr lang="en-US" sz="8000" dirty="0" smtClean="0"/>
              <a:t>monopoly positions </a:t>
            </a:r>
            <a:r>
              <a:rPr lang="en-US" sz="8000" b="1" i="1" dirty="0" smtClean="0"/>
              <a:t>vis-à-vis </a:t>
            </a:r>
            <a:r>
              <a:rPr lang="en-US" sz="8000" dirty="0" smtClean="0"/>
              <a:t>users, </a:t>
            </a:r>
            <a:r>
              <a:rPr lang="en-US" sz="8000" b="1" dirty="0" smtClean="0"/>
              <a:t>is only justified if, and to the extent that, such supervision or interference is indispensable for preventing abuse of such a monopoly position.</a:t>
            </a:r>
            <a:endParaRPr lang="hu-HU" sz="8000" b="1" dirty="0" smtClean="0"/>
          </a:p>
          <a:p>
            <a:pPr eaLnBrk="1" fontAlgn="auto" hangingPunct="1">
              <a:spcAft>
                <a:spcPts val="0"/>
              </a:spcAft>
              <a:buFont typeface="Wingdings" pitchFamily="2" charset="2"/>
              <a:buChar char="§"/>
              <a:defRPr/>
            </a:pPr>
            <a:r>
              <a:rPr lang="en-US" sz="8000" dirty="0" smtClean="0"/>
              <a:t> </a:t>
            </a:r>
            <a:r>
              <a:rPr lang="hu-HU" sz="8000" dirty="0" smtClean="0"/>
              <a:t>”</a:t>
            </a:r>
            <a:r>
              <a:rPr lang="en-US" sz="8000" dirty="0" smtClean="0"/>
              <a:t>(19)</a:t>
            </a:r>
            <a:r>
              <a:rPr lang="en-US" sz="8000" b="1" dirty="0" smtClean="0"/>
              <a:t> A certain level of tariffs </a:t>
            </a:r>
            <a:r>
              <a:rPr lang="en-US" sz="8000" dirty="0" smtClean="0"/>
              <a:t>(for example, a higher level than in other countries) </a:t>
            </a:r>
            <a:r>
              <a:rPr lang="en-US" sz="8000" b="1" dirty="0" smtClean="0"/>
              <a:t>should not be regarded in itself as a sufficient basis for presumption of abuse. </a:t>
            </a:r>
            <a:r>
              <a:rPr lang="en-US" sz="8000" dirty="0" smtClean="0"/>
              <a:t>In that respect, it should be taken into account that the </a:t>
            </a:r>
            <a:r>
              <a:rPr lang="en-US" sz="8000" b="1" dirty="0" smtClean="0"/>
              <a:t>tariffs should correspond to the exclusive nature of rights and should represent an appropriate remuneration to owners of rights</a:t>
            </a:r>
            <a:r>
              <a:rPr lang="en-US" sz="8000" dirty="0" smtClean="0"/>
              <a:t> which, in certain countries, may be ensured in a much fuller way than in others, and the actual value of the repertoire and service offered by a joint management organization, as well as the economic and social conditions of the country concerned should also be taken into account.</a:t>
            </a:r>
            <a:r>
              <a:rPr lang="hu-HU" sz="8000" dirty="0" smtClean="0"/>
              <a:t>” </a:t>
            </a:r>
            <a:r>
              <a:rPr lang="en-US" sz="8000" dirty="0" smtClean="0"/>
              <a:t> </a:t>
            </a:r>
            <a:endParaRPr lang="hu-HU" sz="8000" dirty="0" smtClean="0"/>
          </a:p>
          <a:p>
            <a:pPr eaLnBrk="1" fontAlgn="auto" hangingPunct="1">
              <a:spcAft>
                <a:spcPts val="0"/>
              </a:spcAft>
              <a:buFont typeface="Arial" pitchFamily="34" charset="0"/>
              <a:buNone/>
              <a:defRPr/>
            </a:pPr>
            <a:r>
              <a:rPr lang="hu-HU" dirty="0" smtClean="0"/>
              <a:t> </a:t>
            </a:r>
            <a:endParaRPr lang="hu-HU" dirty="0"/>
          </a:p>
        </p:txBody>
      </p:sp>
      <p:sp>
        <p:nvSpPr>
          <p:cNvPr id="4" name="Dia számának helye 3"/>
          <p:cNvSpPr>
            <a:spLocks noGrp="1"/>
          </p:cNvSpPr>
          <p:nvPr>
            <p:ph type="sldNum" sz="quarter" idx="12"/>
          </p:nvPr>
        </p:nvSpPr>
        <p:spPr/>
        <p:txBody>
          <a:bodyPr/>
          <a:lstStyle/>
          <a:p>
            <a:pPr>
              <a:defRPr/>
            </a:pPr>
            <a:fld id="{A751080A-9D98-477A-9632-403BD9930702}" type="slidenum">
              <a:rPr lang="hu-HU"/>
              <a:pPr>
                <a:defRPr/>
              </a:pPr>
              <a:t>6</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428625" y="285750"/>
            <a:ext cx="8229600" cy="1143000"/>
          </a:xfrm>
          <a:solidFill>
            <a:schemeClr val="accent3">
              <a:lumMod val="40000"/>
              <a:lumOff val="60000"/>
            </a:schemeClr>
          </a:solidFill>
          <a:ln>
            <a:solidFill>
              <a:schemeClr val="accent3">
                <a:lumMod val="50000"/>
              </a:schemeClr>
            </a:solidFill>
          </a:ln>
        </p:spPr>
        <p:txBody>
          <a:bodyPr rtlCol="0">
            <a:normAutofit fontScale="90000"/>
          </a:bodyPr>
          <a:lstStyle/>
          <a:p>
            <a:pPr eaLnBrk="1" fontAlgn="auto" hangingPunct="1">
              <a:spcAft>
                <a:spcPts val="0"/>
              </a:spcAft>
              <a:defRPr/>
            </a:pPr>
            <a:r>
              <a:rPr lang="en-US" sz="2800" b="1" dirty="0" smtClean="0"/>
              <a:t>The impact of the nature of rights on the way tariffs may be determined – rights to remuneration</a:t>
            </a:r>
            <a:r>
              <a:rPr lang="hu-HU" sz="2800" b="1" dirty="0" smtClean="0"/>
              <a:t> (1)</a:t>
            </a:r>
            <a:r>
              <a:rPr lang="en-US" sz="2800" b="1" dirty="0" smtClean="0"/>
              <a:t> </a:t>
            </a:r>
            <a:endParaRPr lang="hu-HU" sz="2800" dirty="0"/>
          </a:p>
        </p:txBody>
      </p:sp>
      <p:sp>
        <p:nvSpPr>
          <p:cNvPr id="8195" name="Tartalom helye 4"/>
          <p:cNvSpPr>
            <a:spLocks noGrp="1"/>
          </p:cNvSpPr>
          <p:nvPr>
            <p:ph idx="1"/>
          </p:nvPr>
        </p:nvSpPr>
        <p:spPr>
          <a:xfrm>
            <a:off x="250825" y="1700213"/>
            <a:ext cx="8607425" cy="4586287"/>
          </a:xfrm>
        </p:spPr>
        <p:txBody>
          <a:bodyPr/>
          <a:lstStyle/>
          <a:p>
            <a:pPr eaLnBrk="1" hangingPunct="1">
              <a:buFont typeface="Wingdings" pitchFamily="2" charset="2"/>
              <a:buChar char="§"/>
            </a:pPr>
            <a:r>
              <a:rPr lang="en-US" sz="1700" smtClean="0"/>
              <a:t>In addition to those cases where the </a:t>
            </a:r>
            <a:r>
              <a:rPr lang="en-US" sz="1700" b="1" smtClean="0"/>
              <a:t>international copyright and related rights </a:t>
            </a:r>
            <a:r>
              <a:rPr lang="hu-HU" sz="1700" b="1" smtClean="0"/>
              <a:t> </a:t>
            </a:r>
            <a:r>
              <a:rPr lang="en-US" sz="1700" b="1" smtClean="0"/>
              <a:t>treaties</a:t>
            </a:r>
            <a:r>
              <a:rPr lang="hu-HU" sz="1700" b="1" smtClean="0"/>
              <a:t> </a:t>
            </a:r>
            <a:r>
              <a:rPr lang="en-US" sz="1700" smtClean="0"/>
              <a:t>provide for mere rights to remuneration, they also </a:t>
            </a:r>
            <a:r>
              <a:rPr lang="en-US" sz="1700" b="1" smtClean="0"/>
              <a:t>allow exceptions to </a:t>
            </a:r>
            <a:r>
              <a:rPr lang="hu-HU" sz="1700" b="1" smtClean="0"/>
              <a:t>and </a:t>
            </a:r>
            <a:r>
              <a:rPr lang="en-US" sz="1700" b="1" smtClean="0"/>
              <a:t>limitation</a:t>
            </a:r>
            <a:r>
              <a:rPr lang="hu-HU" sz="1700" b="1" smtClean="0"/>
              <a:t>s</a:t>
            </a:r>
            <a:r>
              <a:rPr lang="en-US" sz="1700" b="1" smtClean="0"/>
              <a:t> of exclusive rights</a:t>
            </a:r>
            <a:r>
              <a:rPr lang="hu-HU" sz="1700" b="1" smtClean="0"/>
              <a:t> </a:t>
            </a:r>
            <a:r>
              <a:rPr lang="en-US" sz="1700" smtClean="0"/>
              <a:t>in certain cases,  under certain conditions</a:t>
            </a:r>
            <a:r>
              <a:rPr lang="hu-HU" sz="1700" smtClean="0"/>
              <a:t>.</a:t>
            </a:r>
            <a:endParaRPr lang="hu-HU" sz="1700" b="1" smtClean="0"/>
          </a:p>
          <a:p>
            <a:pPr eaLnBrk="1" hangingPunct="1">
              <a:buFont typeface="Wingdings" pitchFamily="2" charset="2"/>
              <a:buChar char="§"/>
            </a:pPr>
            <a:r>
              <a:rPr lang="en-US" sz="1700" b="1" smtClean="0"/>
              <a:t> Exception: </a:t>
            </a:r>
            <a:r>
              <a:rPr lang="hu-HU" sz="1700" smtClean="0"/>
              <a:t>„</a:t>
            </a:r>
            <a:r>
              <a:rPr lang="en-US" sz="1700" smtClean="0"/>
              <a:t>a thing that does not follow the rule” (Oxford Advanced Learner’s Dictionary, 2000); that is, </a:t>
            </a:r>
            <a:r>
              <a:rPr lang="hu-HU" sz="1700" b="1" smtClean="0"/>
              <a:t>regarding </a:t>
            </a:r>
            <a:r>
              <a:rPr lang="en-US" sz="1700" b="1" smtClean="0"/>
              <a:t>a right</a:t>
            </a:r>
            <a:r>
              <a:rPr lang="hu-HU" sz="1700" b="1" smtClean="0"/>
              <a:t>,</a:t>
            </a:r>
            <a:r>
              <a:rPr lang="en-US" sz="1700" b="1" smtClean="0"/>
              <a:t> exception means that the right is not applicable</a:t>
            </a:r>
            <a:r>
              <a:rPr lang="en-US" sz="1700" smtClean="0"/>
              <a:t> (see, e.g. Articles 10 and 10</a:t>
            </a:r>
            <a:r>
              <a:rPr lang="en-US" sz="1700" i="1" smtClean="0"/>
              <a:t>bis </a:t>
            </a:r>
            <a:r>
              <a:rPr lang="en-US" sz="1700" smtClean="0"/>
              <a:t>of the Berne Convention, as well as Article 9(2) of the Berne Convention, Article 13 of the TRIPS Agreement, Article 10 of the WCT and Article 16 of the WPPT where the three-step  test </a:t>
            </a:r>
            <a:r>
              <a:rPr lang="hu-HU" sz="1700" smtClean="0"/>
              <a:t>– </a:t>
            </a:r>
            <a:r>
              <a:rPr lang="en-US" sz="1700" smtClean="0"/>
              <a:t>provided in those provisions </a:t>
            </a:r>
            <a:r>
              <a:rPr lang="hu-HU" sz="1700" smtClean="0"/>
              <a:t>– </a:t>
            </a:r>
            <a:r>
              <a:rPr lang="en-US" sz="1700" smtClean="0"/>
              <a:t>also allow exceptions). </a:t>
            </a:r>
          </a:p>
          <a:p>
            <a:pPr eaLnBrk="1" hangingPunct="1">
              <a:buFont typeface="Wingdings" pitchFamily="2" charset="2"/>
              <a:buChar char="§"/>
            </a:pPr>
            <a:r>
              <a:rPr lang="en-US" sz="1700" smtClean="0"/>
              <a:t> </a:t>
            </a:r>
            <a:r>
              <a:rPr lang="en-US" sz="1700" b="1" smtClean="0"/>
              <a:t>Limitations</a:t>
            </a:r>
            <a:r>
              <a:rPr lang="en-US" sz="1700" smtClean="0"/>
              <a:t>: „a rule that limits something [including the application of another rule]” (Oxford Advanced Learner’s Dictionary, 2000); that is, </a:t>
            </a:r>
            <a:r>
              <a:rPr lang="en-US" sz="1700" b="1" smtClean="0"/>
              <a:t>although a right – originally provided as an exclusive right – is still applicable </a:t>
            </a:r>
            <a:r>
              <a:rPr lang="hu-HU" sz="1700" b="1" smtClean="0"/>
              <a:t>,</a:t>
            </a:r>
            <a:r>
              <a:rPr lang="en-US" sz="1700" b="1" smtClean="0"/>
              <a:t> it is limited in some way.</a:t>
            </a:r>
          </a:p>
          <a:p>
            <a:pPr eaLnBrk="1" hangingPunct="1">
              <a:buFont typeface="Wingdings" pitchFamily="2" charset="2"/>
              <a:buChar char="§"/>
            </a:pPr>
            <a:r>
              <a:rPr lang="en-US" sz="1700" smtClean="0"/>
              <a:t> </a:t>
            </a:r>
            <a:r>
              <a:rPr lang="en-US" sz="1700" b="1" smtClean="0"/>
              <a:t>Forms of limitations of exclusive right</a:t>
            </a:r>
            <a:r>
              <a:rPr lang="hu-HU" sz="1700" b="1" smtClean="0"/>
              <a:t>s</a:t>
            </a:r>
            <a:r>
              <a:rPr lang="en-US" sz="1700" smtClean="0"/>
              <a:t>: </a:t>
            </a:r>
            <a:r>
              <a:rPr lang="hu-HU" sz="1700" smtClean="0"/>
              <a:t>(</a:t>
            </a:r>
            <a:r>
              <a:rPr lang="en-US" sz="1700" smtClean="0"/>
              <a:t>i) mandatory collective management (</a:t>
            </a:r>
            <a:r>
              <a:rPr lang="hu-HU" sz="1700" smtClean="0"/>
              <a:t>see above</a:t>
            </a:r>
            <a:r>
              <a:rPr lang="en-US" sz="1700" smtClean="0"/>
              <a:t>)</a:t>
            </a:r>
            <a:r>
              <a:rPr lang="hu-HU" sz="1700" smtClean="0"/>
              <a:t>; (ii) c</a:t>
            </a:r>
            <a:r>
              <a:rPr lang="en-US" sz="1700" smtClean="0"/>
              <a:t>ompulsory licenses</a:t>
            </a:r>
            <a:r>
              <a:rPr lang="hu-HU" sz="1700" smtClean="0"/>
              <a:t> (from another viewpoint: limitation of an exclusive right to a mere right to remuneration ; (iii) s</a:t>
            </a:r>
            <a:r>
              <a:rPr lang="en-US" sz="1700" smtClean="0"/>
              <a:t>tatutory licenses</a:t>
            </a:r>
            <a:r>
              <a:rPr lang="hu-HU" sz="1700" smtClean="0"/>
              <a:t>. </a:t>
            </a:r>
            <a:r>
              <a:rPr lang="en-US" sz="1700" smtClean="0"/>
              <a:t>              </a:t>
            </a:r>
          </a:p>
          <a:p>
            <a:pPr eaLnBrk="1" hangingPunct="1">
              <a:buFont typeface="Arial" charset="0"/>
              <a:buNone/>
            </a:pPr>
            <a:endParaRPr lang="hu-HU" sz="1700" smtClean="0"/>
          </a:p>
        </p:txBody>
      </p:sp>
      <p:sp>
        <p:nvSpPr>
          <p:cNvPr id="3" name="Dia számának helye 2"/>
          <p:cNvSpPr>
            <a:spLocks noGrp="1"/>
          </p:cNvSpPr>
          <p:nvPr>
            <p:ph type="sldNum" sz="quarter" idx="12"/>
          </p:nvPr>
        </p:nvSpPr>
        <p:spPr/>
        <p:txBody>
          <a:bodyPr/>
          <a:lstStyle/>
          <a:p>
            <a:pPr>
              <a:defRPr/>
            </a:pPr>
            <a:fld id="{EBF0907D-47F7-4AD6-80BC-3BDA012D39F3}" type="slidenum">
              <a:rPr lang="hu-HU"/>
              <a:pPr>
                <a:defRPr/>
              </a:pPr>
              <a:t>7</a:t>
            </a:fld>
            <a:endParaRPr lang="hu-HU"/>
          </a:p>
        </p:txBody>
      </p:sp>
      <p:sp>
        <p:nvSpPr>
          <p:cNvPr id="2" name="Élőláb helye 1"/>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rmAutofit fontScale="90000"/>
          </a:bodyPr>
          <a:lstStyle/>
          <a:p>
            <a:pPr eaLnBrk="1" fontAlgn="auto" hangingPunct="1">
              <a:spcAft>
                <a:spcPts val="0"/>
              </a:spcAft>
              <a:defRPr/>
            </a:pPr>
            <a:r>
              <a:rPr lang="en-US" sz="2800" b="1" dirty="0" smtClean="0"/>
              <a:t>The impact of the nature of rights on the way tariffs may be determined – rights to remuneration</a:t>
            </a:r>
            <a:r>
              <a:rPr lang="hu-HU" sz="2800" b="1" dirty="0" smtClean="0"/>
              <a:t> (2)</a:t>
            </a:r>
            <a:endParaRPr lang="hu-HU" sz="2800" dirty="0"/>
          </a:p>
        </p:txBody>
      </p:sp>
      <p:sp>
        <p:nvSpPr>
          <p:cNvPr id="3" name="Tartalom helye 2"/>
          <p:cNvSpPr>
            <a:spLocks noGrp="1"/>
          </p:cNvSpPr>
          <p:nvPr>
            <p:ph idx="1"/>
          </p:nvPr>
        </p:nvSpPr>
        <p:spPr>
          <a:xfrm>
            <a:off x="214313" y="1557338"/>
            <a:ext cx="8715375" cy="4608512"/>
          </a:xfrm>
        </p:spPr>
        <p:txBody>
          <a:bodyPr rtlCol="0">
            <a:normAutofit fontScale="55000" lnSpcReduction="20000"/>
          </a:bodyPr>
          <a:lstStyle/>
          <a:p>
            <a:pPr eaLnBrk="1" fontAlgn="auto" hangingPunct="1">
              <a:spcAft>
                <a:spcPts val="0"/>
              </a:spcAft>
              <a:buFont typeface="Arial" pitchFamily="34" charset="0"/>
              <a:buNone/>
              <a:defRPr/>
            </a:pPr>
            <a:r>
              <a:rPr lang="hu-HU" b="1" dirty="0" smtClean="0"/>
              <a:t>      </a:t>
            </a:r>
          </a:p>
          <a:p>
            <a:pPr eaLnBrk="1" fontAlgn="auto" hangingPunct="1">
              <a:spcAft>
                <a:spcPts val="0"/>
              </a:spcAft>
              <a:buFont typeface="Arial" pitchFamily="34" charset="0"/>
              <a:buNone/>
              <a:defRPr/>
            </a:pPr>
            <a:r>
              <a:rPr lang="hu-HU" b="1" dirty="0"/>
              <a:t> </a:t>
            </a:r>
            <a:r>
              <a:rPr lang="hu-HU" b="1" dirty="0" smtClean="0"/>
              <a:t>        </a:t>
            </a:r>
            <a:r>
              <a:rPr lang="en-US" b="1" dirty="0" smtClean="0"/>
              <a:t>Compulsory licenses resulting in </a:t>
            </a:r>
            <a:r>
              <a:rPr lang="en-US" b="1" i="1" dirty="0" smtClean="0"/>
              <a:t>de facto </a:t>
            </a:r>
            <a:r>
              <a:rPr lang="en-US" b="1" dirty="0" smtClean="0"/>
              <a:t>rights to remuneration:</a:t>
            </a:r>
          </a:p>
          <a:p>
            <a:pPr lvl="1" eaLnBrk="1" fontAlgn="auto" hangingPunct="1">
              <a:spcAft>
                <a:spcPts val="0"/>
              </a:spcAft>
              <a:buFont typeface="Wingdings" pitchFamily="2" charset="2"/>
              <a:buChar char="§"/>
              <a:defRPr/>
            </a:pPr>
            <a:r>
              <a:rPr lang="en-US" sz="3200" b="1" dirty="0" smtClean="0"/>
              <a:t> Article 11</a:t>
            </a:r>
            <a:r>
              <a:rPr lang="en-US" sz="3200" b="1" i="1" dirty="0" smtClean="0"/>
              <a:t>bis</a:t>
            </a:r>
            <a:r>
              <a:rPr lang="en-US" sz="3200" b="1" dirty="0" smtClean="0"/>
              <a:t>(2) of the Berne Convention:  </a:t>
            </a:r>
            <a:r>
              <a:rPr lang="en-US" sz="3200" dirty="0" smtClean="0"/>
              <a:t>(2) It shall be a matter for legislation… to determine the conditions under which the rights mentioned in the paragraph 1 [</a:t>
            </a:r>
            <a:r>
              <a:rPr lang="en-US" sz="3200" b="1" dirty="0" smtClean="0"/>
              <a:t>the rights of broadcasting, rebroadcasting and cable re</a:t>
            </a:r>
            <a:r>
              <a:rPr lang="hu-HU" sz="3200" b="1" dirty="0" smtClean="0"/>
              <a:t>t</a:t>
            </a:r>
            <a:r>
              <a:rPr lang="en-US" sz="3200" b="1" dirty="0" err="1" smtClean="0"/>
              <a:t>ransmission</a:t>
            </a:r>
            <a:r>
              <a:rPr lang="en-US" sz="3200" dirty="0" smtClean="0"/>
              <a:t>] may be exercised…  They </a:t>
            </a:r>
            <a:r>
              <a:rPr lang="en-US" sz="3200" b="1" dirty="0" smtClean="0"/>
              <a:t>shall not in any circumstances be prejudicial </a:t>
            </a:r>
            <a:r>
              <a:rPr lang="en-US" sz="3200" dirty="0" smtClean="0"/>
              <a:t>to the moral rights of the author, nor to his right to </a:t>
            </a:r>
            <a:r>
              <a:rPr lang="en-US" sz="3200" b="1" dirty="0" smtClean="0"/>
              <a:t>obtain equitable remuneration which, in the absence of agreement, shall be fixed by competent authority. </a:t>
            </a:r>
          </a:p>
          <a:p>
            <a:pPr lvl="1" eaLnBrk="1" fontAlgn="auto" hangingPunct="1">
              <a:spcAft>
                <a:spcPts val="0"/>
              </a:spcAft>
              <a:buFont typeface="Wingdings" pitchFamily="2" charset="2"/>
              <a:buChar char="§"/>
              <a:defRPr/>
            </a:pPr>
            <a:r>
              <a:rPr lang="en-US" sz="3200" b="1" dirty="0" smtClean="0"/>
              <a:t>Article 13(1): </a:t>
            </a:r>
            <a:r>
              <a:rPr lang="en-US" sz="3200" dirty="0" smtClean="0"/>
              <a:t>Each country of the Union may impose for itself reservations and conditions on the </a:t>
            </a:r>
            <a:r>
              <a:rPr lang="en-US" sz="3200" b="1" dirty="0" smtClean="0"/>
              <a:t>exclusive right granted to the author of a musical work and to the author of any words</a:t>
            </a:r>
            <a:r>
              <a:rPr lang="en-US" sz="3200" dirty="0" smtClean="0"/>
              <a:t>, the recording of which… has already been authorized by the latter, </a:t>
            </a:r>
            <a:r>
              <a:rPr lang="en-US" sz="3200" b="1" dirty="0" smtClean="0"/>
              <a:t>to authorize the sound recording </a:t>
            </a:r>
            <a:r>
              <a:rPr lang="en-US" sz="3200" dirty="0" smtClean="0"/>
              <a:t>of that musical work, together with such words, if any;  but… such reservations and conditions… </a:t>
            </a:r>
            <a:r>
              <a:rPr lang="en-US" sz="3200" b="1" dirty="0" smtClean="0"/>
              <a:t>shall not</a:t>
            </a:r>
            <a:r>
              <a:rPr lang="en-US" sz="3200" dirty="0" smtClean="0"/>
              <a:t>, in any circumstances, </a:t>
            </a:r>
            <a:r>
              <a:rPr lang="en-US" sz="3200" b="1" dirty="0" smtClean="0"/>
              <a:t>be prejudicial to the rights of these authors to obtain equitable remuneration which, in the absence of agreement, shall be fixed by competent authority. </a:t>
            </a:r>
          </a:p>
          <a:p>
            <a:pPr lvl="1" eaLnBrk="1" fontAlgn="auto" hangingPunct="1">
              <a:spcAft>
                <a:spcPts val="0"/>
              </a:spcAft>
              <a:buFont typeface="Wingdings" pitchFamily="2" charset="2"/>
              <a:buChar char="§"/>
              <a:defRPr/>
            </a:pPr>
            <a:r>
              <a:rPr lang="en-US" sz="3200" b="1" dirty="0" smtClean="0"/>
              <a:t> Appendix to the Berne Convention: </a:t>
            </a:r>
            <a:r>
              <a:rPr lang="en-US" sz="3200" dirty="0" smtClean="0"/>
              <a:t>compulsory translation and reprint licenses </a:t>
            </a:r>
            <a:r>
              <a:rPr lang="en-US" sz="3200" b="1" dirty="0" smtClean="0"/>
              <a:t>only applicable in developing countries. </a:t>
            </a:r>
            <a:endParaRPr lang="hu-HU" dirty="0"/>
          </a:p>
        </p:txBody>
      </p:sp>
      <p:sp>
        <p:nvSpPr>
          <p:cNvPr id="4" name="Dia számának helye 3"/>
          <p:cNvSpPr>
            <a:spLocks noGrp="1"/>
          </p:cNvSpPr>
          <p:nvPr>
            <p:ph type="sldNum" sz="quarter" idx="12"/>
          </p:nvPr>
        </p:nvSpPr>
        <p:spPr/>
        <p:txBody>
          <a:bodyPr/>
          <a:lstStyle/>
          <a:p>
            <a:pPr>
              <a:defRPr/>
            </a:pPr>
            <a:fld id="{36D7646D-B3C2-42E3-95AA-881033C4E0AC}" type="slidenum">
              <a:rPr lang="hu-HU"/>
              <a:pPr>
                <a:defRPr/>
              </a:pPr>
              <a:t>8</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a:ln>
            <a:solidFill>
              <a:schemeClr val="accent3">
                <a:lumMod val="50000"/>
              </a:schemeClr>
            </a:solidFill>
          </a:ln>
        </p:spPr>
        <p:txBody>
          <a:bodyPr rtlCol="0">
            <a:normAutofit fontScale="90000"/>
          </a:bodyPr>
          <a:lstStyle/>
          <a:p>
            <a:pPr eaLnBrk="1" fontAlgn="auto" hangingPunct="1">
              <a:spcAft>
                <a:spcPts val="0"/>
              </a:spcAft>
              <a:defRPr/>
            </a:pPr>
            <a:r>
              <a:rPr lang="en-US" sz="2800" b="1" dirty="0" smtClean="0"/>
              <a:t>The impact of the nature of rights on the way tariffs may be determined – rights to remuneration</a:t>
            </a:r>
            <a:r>
              <a:rPr lang="hu-HU" sz="2800" b="1" dirty="0" smtClean="0"/>
              <a:t> (3)</a:t>
            </a:r>
            <a:endParaRPr lang="hu-HU" sz="2800" dirty="0"/>
          </a:p>
        </p:txBody>
      </p:sp>
      <p:sp>
        <p:nvSpPr>
          <p:cNvPr id="3" name="Tartalom helye 2"/>
          <p:cNvSpPr>
            <a:spLocks noGrp="1"/>
          </p:cNvSpPr>
          <p:nvPr>
            <p:ph idx="1"/>
          </p:nvPr>
        </p:nvSpPr>
        <p:spPr/>
        <p:txBody>
          <a:bodyPr rtlCol="0">
            <a:normAutofit fontScale="70000" lnSpcReduction="20000"/>
          </a:bodyPr>
          <a:lstStyle/>
          <a:p>
            <a:pPr eaLnBrk="1" fontAlgn="auto" hangingPunct="1">
              <a:spcAft>
                <a:spcPts val="0"/>
              </a:spcAft>
              <a:buFont typeface="Wingdings" pitchFamily="2" charset="2"/>
              <a:buChar char="§"/>
              <a:defRPr/>
            </a:pPr>
            <a:endParaRPr lang="hu-HU" b="1" dirty="0" smtClean="0"/>
          </a:p>
          <a:p>
            <a:pPr eaLnBrk="1" fontAlgn="auto" hangingPunct="1">
              <a:spcAft>
                <a:spcPts val="0"/>
              </a:spcAft>
              <a:buFont typeface="Wingdings" pitchFamily="2" charset="2"/>
              <a:buChar char="§"/>
              <a:defRPr/>
            </a:pPr>
            <a:r>
              <a:rPr lang="en-US" b="1" dirty="0" smtClean="0"/>
              <a:t>Statutory license  </a:t>
            </a:r>
            <a:r>
              <a:rPr lang="en-US" dirty="0" smtClean="0"/>
              <a:t>means the </a:t>
            </a:r>
            <a:r>
              <a:rPr lang="en-US" b="1" dirty="0" smtClean="0"/>
              <a:t>limitation of a right </a:t>
            </a:r>
            <a:r>
              <a:rPr lang="en-US" dirty="0" smtClean="0"/>
              <a:t>– originally provided as an exclusive right </a:t>
            </a:r>
            <a:r>
              <a:rPr lang="hu-HU" dirty="0" smtClean="0"/>
              <a:t>– </a:t>
            </a:r>
            <a:r>
              <a:rPr lang="en-US" b="1" dirty="0" smtClean="0"/>
              <a:t>to a mere right to remuneration directly by the statutory law</a:t>
            </a:r>
            <a:r>
              <a:rPr lang="en-US" dirty="0" smtClean="0"/>
              <a:t>.</a:t>
            </a:r>
          </a:p>
          <a:p>
            <a:pPr eaLnBrk="1" fontAlgn="auto" hangingPunct="1">
              <a:spcAft>
                <a:spcPts val="0"/>
              </a:spcAft>
              <a:buFont typeface="Wingdings" pitchFamily="2" charset="2"/>
              <a:buChar char="§"/>
              <a:defRPr/>
            </a:pPr>
            <a:r>
              <a:rPr lang="en-US" dirty="0" smtClean="0"/>
              <a:t>Along with compulsory licenses, statutory licenses </a:t>
            </a:r>
            <a:r>
              <a:rPr lang="en-US" b="1" dirty="0" smtClean="0"/>
              <a:t>belong to the broader  category of „non-voluntary licenses</a:t>
            </a:r>
            <a:r>
              <a:rPr lang="en-US" dirty="0" smtClean="0"/>
              <a:t>.”</a:t>
            </a:r>
          </a:p>
          <a:p>
            <a:pPr lvl="1" eaLnBrk="1" fontAlgn="auto" hangingPunct="1">
              <a:spcAft>
                <a:spcPts val="0"/>
              </a:spcAft>
              <a:buFont typeface="Wingdings" pitchFamily="2" charset="2"/>
              <a:buChar char="Ø"/>
              <a:defRPr/>
            </a:pPr>
            <a:r>
              <a:rPr lang="en-US" dirty="0" smtClean="0"/>
              <a:t>WIPO Glossary</a:t>
            </a:r>
            <a:r>
              <a:rPr lang="hu-HU" dirty="0" smtClean="0"/>
              <a:t>:</a:t>
            </a:r>
            <a:r>
              <a:rPr lang="en-US" dirty="0" smtClean="0"/>
              <a:t> „the term </a:t>
            </a:r>
            <a:r>
              <a:rPr lang="en-US" b="1" dirty="0" smtClean="0"/>
              <a:t>‘non-voluntary licenses’ </a:t>
            </a:r>
            <a:r>
              <a:rPr lang="en-US" dirty="0" smtClean="0"/>
              <a:t>covers both statutory licenses and compulsory licenses –</a:t>
            </a:r>
            <a:r>
              <a:rPr lang="en-US" b="1" dirty="0" smtClean="0"/>
              <a:t>’statutory license</a:t>
            </a:r>
            <a:r>
              <a:rPr lang="en-US" i="1" dirty="0" smtClean="0"/>
              <a:t>’</a:t>
            </a:r>
            <a:r>
              <a:rPr lang="en-US" dirty="0" smtClean="0"/>
              <a:t> meaning a direct permission granted by the law, and </a:t>
            </a:r>
            <a:r>
              <a:rPr lang="en-US" b="1" dirty="0" smtClean="0"/>
              <a:t>‘compulsory license’ </a:t>
            </a:r>
            <a:r>
              <a:rPr lang="en-US" dirty="0" smtClean="0"/>
              <a:t>meaning an obligation of the rights owners, under the law, to grant licenses, both against payment.”</a:t>
            </a:r>
          </a:p>
          <a:p>
            <a:pPr eaLnBrk="1" fontAlgn="auto" hangingPunct="1">
              <a:spcAft>
                <a:spcPts val="0"/>
              </a:spcAft>
              <a:buFont typeface="Wingdings" pitchFamily="2" charset="2"/>
              <a:buChar char="§"/>
              <a:defRPr/>
            </a:pPr>
            <a:r>
              <a:rPr lang="en-US" b="1" dirty="0" smtClean="0"/>
              <a:t>The most typical example </a:t>
            </a:r>
            <a:r>
              <a:rPr lang="en-US" dirty="0" smtClean="0"/>
              <a:t>of a statutory license combined with equitable remuneration </a:t>
            </a:r>
            <a:r>
              <a:rPr lang="en-US" b="1" dirty="0" smtClean="0"/>
              <a:t>is</a:t>
            </a:r>
            <a:r>
              <a:rPr lang="en-US" dirty="0" smtClean="0"/>
              <a:t> </a:t>
            </a:r>
            <a:r>
              <a:rPr lang="en-US" b="1" dirty="0" smtClean="0"/>
              <a:t>the application of the right of reproduction in case of copying for private purposes</a:t>
            </a:r>
            <a:r>
              <a:rPr lang="hu-HU" b="1" dirty="0" smtClean="0"/>
              <a:t> </a:t>
            </a:r>
            <a:r>
              <a:rPr lang="en-US" dirty="0" smtClean="0"/>
              <a:t>(usually based on „levy” systems).  </a:t>
            </a:r>
          </a:p>
          <a:p>
            <a:pPr eaLnBrk="1" fontAlgn="auto" hangingPunct="1">
              <a:spcAft>
                <a:spcPts val="0"/>
              </a:spcAft>
              <a:buFont typeface="Arial" pitchFamily="34" charset="0"/>
              <a:buChar char="•"/>
              <a:defRPr/>
            </a:pPr>
            <a:endParaRPr lang="hu-HU" dirty="0"/>
          </a:p>
        </p:txBody>
      </p:sp>
      <p:sp>
        <p:nvSpPr>
          <p:cNvPr id="4" name="Dia számának helye 3"/>
          <p:cNvSpPr>
            <a:spLocks noGrp="1"/>
          </p:cNvSpPr>
          <p:nvPr>
            <p:ph type="sldNum" sz="quarter" idx="12"/>
          </p:nvPr>
        </p:nvSpPr>
        <p:spPr/>
        <p:txBody>
          <a:bodyPr/>
          <a:lstStyle/>
          <a:p>
            <a:pPr>
              <a:defRPr/>
            </a:pPr>
            <a:fld id="{8B0C30D5-63B6-4E27-8AAC-70C90A8F2558}" type="slidenum">
              <a:rPr lang="hu-HU"/>
              <a:pPr>
                <a:defRPr/>
              </a:pPr>
              <a:t>9</a:t>
            </a:fld>
            <a:endParaRPr lang="hu-HU"/>
          </a:p>
        </p:txBody>
      </p:sp>
      <p:sp>
        <p:nvSpPr>
          <p:cNvPr id="5" name="Élőláb helye 4"/>
          <p:cNvSpPr>
            <a:spLocks noGrp="1"/>
          </p:cNvSpPr>
          <p:nvPr>
            <p:ph type="ftr" sz="quarter" idx="11"/>
          </p:nvPr>
        </p:nvSpPr>
        <p:spPr/>
        <p:txBody>
          <a:bodyPr/>
          <a:lstStyle/>
          <a:p>
            <a:pPr>
              <a:defRPr/>
            </a:pPr>
            <a:r>
              <a:rPr lang="es-ES"/>
              <a:t>M. Ficsor, Tirana, June 14-15, 2012</a:t>
            </a:r>
            <a:endParaRPr lang="hu-HU"/>
          </a:p>
        </p:txBody>
      </p:sp>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TotalTime>
  <Words>3991</Words>
  <Application>Microsoft Office PowerPoint</Application>
  <PresentationFormat>Diavetítés a képernyőre (4:3 oldalarány)</PresentationFormat>
  <Paragraphs>179</Paragraphs>
  <Slides>25</Slides>
  <Notes>2</Notes>
  <HiddenSlides>0</HiddenSlides>
  <MMClips>0</MMClips>
  <ScaleCrop>false</ScaleCrop>
  <HeadingPairs>
    <vt:vector size="4" baseType="variant">
      <vt:variant>
        <vt:lpstr>Téma</vt:lpstr>
      </vt:variant>
      <vt:variant>
        <vt:i4>1</vt:i4>
      </vt:variant>
      <vt:variant>
        <vt:lpstr>Diacímek</vt:lpstr>
      </vt:variant>
      <vt:variant>
        <vt:i4>25</vt:i4>
      </vt:variant>
    </vt:vector>
  </HeadingPairs>
  <TitlesOfParts>
    <vt:vector size="26" baseType="lpstr">
      <vt:lpstr>Office-téma</vt:lpstr>
      <vt:lpstr>NATIONAL WORKSHOP ON ENFORCEMENT OF INTELLECTUAL PROPERTY RIGHTS FOR JUDGES organized by the World Intellectual Property Organization (WIPO) in cooperation with the Albanian Copyright Office (ACO) Tirana, June 14 and 15, 2012</vt:lpstr>
      <vt:lpstr>PowerPoint bemutató</vt:lpstr>
      <vt:lpstr>The impact of the nature of rights on the way tariffs may be determined </vt:lpstr>
      <vt:lpstr>The impact of the nature of rights on the way tariffs may be determined – exclusive rights (1) </vt:lpstr>
      <vt:lpstr>The impact of the nature of rights on the way tariffs may be determined – exclusive rights (2)</vt:lpstr>
      <vt:lpstr>The impact of the nature of rights on the way tariffs may be determined – exclusive rights (3)</vt:lpstr>
      <vt:lpstr>The impact of the nature of rights on the way tariffs may be determined – rights to remuneration (1) </vt:lpstr>
      <vt:lpstr>The impact of the nature of rights on the way tariffs may be determined – rights to remuneration (2)</vt:lpstr>
      <vt:lpstr>The impact of the nature of rights on the way tariffs may be determined – rights to remuneration (3)</vt:lpstr>
      <vt:lpstr>The impact of the nature of rights on the way tariffs may be determined – rights to remuneration (4)</vt:lpstr>
      <vt:lpstr>Impact of the nature of rights on the way tariffs are established – different levels of intervention (1) </vt:lpstr>
      <vt:lpstr>Impact of the nature of rights on the way tariffs are established  - different levels of intervention (2)</vt:lpstr>
      <vt:lpstr>PowerPoint bemutató</vt:lpstr>
      <vt:lpstr>European models with different intensity of  state intervention – „liberal” systems </vt:lpstr>
      <vt:lpstr>European models with differing intensity of state intervention – Copyright Tribunals</vt:lpstr>
      <vt:lpstr>European models with differing intensity of state intervention – voluntary arbitration </vt:lpstr>
      <vt:lpstr>European models with differing intensity of state intervention – approval through obligatory arbitration </vt:lpstr>
      <vt:lpstr>PowerPoint bemutató</vt:lpstr>
      <vt:lpstr>Principles of establishment of tariffs (1) </vt:lpstr>
      <vt:lpstr>Principles of establishment of tariffs (2) </vt:lpstr>
      <vt:lpstr>Procedure (1)</vt:lpstr>
      <vt:lpstr>Procedure (2)</vt:lpstr>
      <vt:lpstr>Procedure (3)</vt:lpstr>
      <vt:lpstr>Procedure (4)</vt:lpstr>
      <vt:lpstr>PowerPoint bemutató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conference  organized by SAZAS Ljubljana, March 9, 2010</dc:title>
  <dc:creator>Ficsor Mihály</dc:creator>
  <cp:lastModifiedBy>Dr. Ficsor Mihály</cp:lastModifiedBy>
  <cp:revision>160</cp:revision>
  <dcterms:created xsi:type="dcterms:W3CDTF">2010-03-03T08:19:22Z</dcterms:created>
  <dcterms:modified xsi:type="dcterms:W3CDTF">2012-06-11T08:02:34Z</dcterms:modified>
</cp:coreProperties>
</file>