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handoutMasterIdLst>
    <p:handoutMasterId r:id="rId43"/>
  </p:handoutMasterIdLst>
  <p:sldIdLst>
    <p:sldId id="353" r:id="rId2"/>
    <p:sldId id="329" r:id="rId3"/>
    <p:sldId id="328" r:id="rId4"/>
    <p:sldId id="330" r:id="rId5"/>
    <p:sldId id="331" r:id="rId6"/>
    <p:sldId id="332" r:id="rId7"/>
    <p:sldId id="333" r:id="rId8"/>
    <p:sldId id="307" r:id="rId9"/>
    <p:sldId id="327" r:id="rId10"/>
    <p:sldId id="259" r:id="rId11"/>
    <p:sldId id="340" r:id="rId12"/>
    <p:sldId id="334" r:id="rId13"/>
    <p:sldId id="335" r:id="rId14"/>
    <p:sldId id="336" r:id="rId15"/>
    <p:sldId id="308" r:id="rId16"/>
    <p:sldId id="264" r:id="rId17"/>
    <p:sldId id="263" r:id="rId18"/>
    <p:sldId id="265" r:id="rId19"/>
    <p:sldId id="266" r:id="rId20"/>
    <p:sldId id="267" r:id="rId21"/>
    <p:sldId id="268" r:id="rId22"/>
    <p:sldId id="269" r:id="rId23"/>
    <p:sldId id="270" r:id="rId24"/>
    <p:sldId id="341" r:id="rId25"/>
    <p:sldId id="309" r:id="rId26"/>
    <p:sldId id="271" r:id="rId27"/>
    <p:sldId id="272" r:id="rId28"/>
    <p:sldId id="352" r:id="rId29"/>
    <p:sldId id="350" r:id="rId30"/>
    <p:sldId id="343" r:id="rId31"/>
    <p:sldId id="344" r:id="rId32"/>
    <p:sldId id="345" r:id="rId33"/>
    <p:sldId id="346" r:id="rId34"/>
    <p:sldId id="351" r:id="rId35"/>
    <p:sldId id="313" r:id="rId36"/>
    <p:sldId id="347" r:id="rId37"/>
    <p:sldId id="348" r:id="rId38"/>
    <p:sldId id="349" r:id="rId39"/>
    <p:sldId id="319" r:id="rId40"/>
    <p:sldId id="354" r:id="rId41"/>
  </p:sldIdLst>
  <p:sldSz cx="9144000" cy="6858000" type="screen4x3"/>
  <p:notesSz cx="6858000" cy="9945688"/>
  <p:defaultTextStyle>
    <a:defPPr>
      <a:defRPr lang="hu-H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71" autoAdjust="0"/>
    <p:restoredTop sz="94767" autoAdjust="0"/>
  </p:normalViewPr>
  <p:slideViewPr>
    <p:cSldViewPr>
      <p:cViewPr>
        <p:scale>
          <a:sx n="66" d="100"/>
          <a:sy n="66" d="100"/>
        </p:scale>
        <p:origin x="-5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átum helye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cs typeface="+mn-cs"/>
              </a:defRPr>
            </a:lvl1pPr>
          </a:lstStyle>
          <a:p>
            <a:pPr>
              <a:defRPr/>
            </a:pPr>
            <a:fld id="{070F9B37-4C17-4B11-8667-04065C821BD8}" type="datetimeFigureOut">
              <a:rPr lang="en-US"/>
              <a:pPr>
                <a:defRPr/>
              </a:pPr>
              <a:t>6/10/2012</a:t>
            </a:fld>
            <a:endParaRPr lang="en-US"/>
          </a:p>
        </p:txBody>
      </p:sp>
      <p:sp>
        <p:nvSpPr>
          <p:cNvPr id="4" name="Élőláb helye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Dia számának helye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cs typeface="+mn-cs"/>
              </a:defRPr>
            </a:lvl1pPr>
          </a:lstStyle>
          <a:p>
            <a:pPr>
              <a:defRPr/>
            </a:pPr>
            <a:fld id="{49ECC9AE-D2B9-4B34-83F5-E5564E5815CD}" type="slidenum">
              <a:rPr lang="en-US"/>
              <a:pPr>
                <a:defRPr/>
              </a:pPr>
              <a:t>‹#›</a:t>
            </a:fld>
            <a:endParaRPr lang="en-US"/>
          </a:p>
        </p:txBody>
      </p:sp>
    </p:spTree>
    <p:extLst>
      <p:ext uri="{BB962C8B-B14F-4D97-AF65-F5344CB8AC3E}">
        <p14:creationId xmlns:p14="http://schemas.microsoft.com/office/powerpoint/2010/main" val="29357381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hu-HU"/>
          </a:p>
        </p:txBody>
      </p:sp>
      <p:sp>
        <p:nvSpPr>
          <p:cNvPr id="3" name="Dátum helye 2"/>
          <p:cNvSpPr>
            <a:spLocks noGrp="1"/>
          </p:cNvSpPr>
          <p:nvPr>
            <p:ph type="dt"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BF1916C-7B33-4789-A3DA-0FAA04D9D60B}" type="datetimeFigureOut">
              <a:rPr lang="hu-HU"/>
              <a:pPr>
                <a:defRPr/>
              </a:pPr>
              <a:t>2012.06.10.</a:t>
            </a:fld>
            <a:endParaRPr lang="hu-HU"/>
          </a:p>
        </p:txBody>
      </p:sp>
      <p:sp>
        <p:nvSpPr>
          <p:cNvPr id="4" name="Diakép helye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pPr lvl="0"/>
            <a:endParaRPr lang="hu-HU" noProof="0"/>
          </a:p>
        </p:txBody>
      </p:sp>
      <p:sp>
        <p:nvSpPr>
          <p:cNvPr id="5" name="Jegyzetek helye 4"/>
          <p:cNvSpPr>
            <a:spLocks noGrp="1"/>
          </p:cNvSpPr>
          <p:nvPr>
            <p:ph type="body" sz="quarter" idx="3"/>
          </p:nvPr>
        </p:nvSpPr>
        <p:spPr>
          <a:xfrm>
            <a:off x="685800" y="4724400"/>
            <a:ext cx="5486400" cy="4475163"/>
          </a:xfrm>
          <a:prstGeom prst="rect">
            <a:avLst/>
          </a:prstGeom>
        </p:spPr>
        <p:txBody>
          <a:bodyPr vert="horz" lIns="91440" tIns="45720" rIns="91440" bIns="45720" rtlCol="0">
            <a:normAutofit/>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endParaRPr lang="hu-HU" noProof="0"/>
          </a:p>
        </p:txBody>
      </p:sp>
      <p:sp>
        <p:nvSpPr>
          <p:cNvPr id="6" name="Élőláb helye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hu-HU"/>
          </a:p>
        </p:txBody>
      </p:sp>
      <p:sp>
        <p:nvSpPr>
          <p:cNvPr id="7" name="Dia számának helye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5896C1B-05E5-4CF5-9F92-7F13A83DFB5E}" type="slidenum">
              <a:rPr lang="hu-HU"/>
              <a:pPr>
                <a:defRPr/>
              </a:pPr>
              <a:t>‹#›</a:t>
            </a:fld>
            <a:endParaRPr lang="hu-HU"/>
          </a:p>
        </p:txBody>
      </p:sp>
    </p:spTree>
    <p:extLst>
      <p:ext uri="{BB962C8B-B14F-4D97-AF65-F5344CB8AC3E}">
        <p14:creationId xmlns:p14="http://schemas.microsoft.com/office/powerpoint/2010/main" val="7266626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pPr>
              <a:defRPr/>
            </a:pPr>
            <a:fld id="{56413803-97EC-4184-80DF-BF1C742E5BEF}" type="datetime1">
              <a:rPr lang="hu-HU"/>
              <a:pPr>
                <a:defRPr/>
              </a:pPr>
              <a:t>2012.06.10.</a:t>
            </a:fld>
            <a:endParaRPr lang="hu-HU"/>
          </a:p>
        </p:txBody>
      </p:sp>
      <p:sp>
        <p:nvSpPr>
          <p:cNvPr id="5"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6" name="Dia számának helye 5"/>
          <p:cNvSpPr>
            <a:spLocks noGrp="1"/>
          </p:cNvSpPr>
          <p:nvPr>
            <p:ph type="sldNum" sz="quarter" idx="12"/>
          </p:nvPr>
        </p:nvSpPr>
        <p:spPr/>
        <p:txBody>
          <a:bodyPr/>
          <a:lstStyle>
            <a:lvl1pPr>
              <a:defRPr/>
            </a:lvl1pPr>
          </a:lstStyle>
          <a:p>
            <a:pPr>
              <a:defRPr/>
            </a:pPr>
            <a:fld id="{34CC41A2-6CC3-4BB6-ACC5-A3DE0568B754}" type="slidenum">
              <a:rPr lang="hu-HU"/>
              <a:pPr>
                <a:defRPr/>
              </a:pPr>
              <a:t>‹#›</a:t>
            </a:fld>
            <a:endParaRPr lang="hu-HU"/>
          </a:p>
        </p:txBody>
      </p:sp>
    </p:spTree>
    <p:extLst>
      <p:ext uri="{BB962C8B-B14F-4D97-AF65-F5344CB8AC3E}">
        <p14:creationId xmlns:p14="http://schemas.microsoft.com/office/powerpoint/2010/main" val="103304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25F46CAE-9091-4135-B67D-623A3335F899}" type="datetime1">
              <a:rPr lang="hu-HU"/>
              <a:pPr>
                <a:defRPr/>
              </a:pPr>
              <a:t>2012.06.10.</a:t>
            </a:fld>
            <a:endParaRPr lang="hu-HU"/>
          </a:p>
        </p:txBody>
      </p:sp>
      <p:sp>
        <p:nvSpPr>
          <p:cNvPr id="5"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6" name="Dia számának helye 5"/>
          <p:cNvSpPr>
            <a:spLocks noGrp="1"/>
          </p:cNvSpPr>
          <p:nvPr>
            <p:ph type="sldNum" sz="quarter" idx="12"/>
          </p:nvPr>
        </p:nvSpPr>
        <p:spPr/>
        <p:txBody>
          <a:bodyPr/>
          <a:lstStyle>
            <a:lvl1pPr>
              <a:defRPr/>
            </a:lvl1pPr>
          </a:lstStyle>
          <a:p>
            <a:pPr>
              <a:defRPr/>
            </a:pPr>
            <a:fld id="{01A7D2C0-2E7A-4F53-B927-01ECD65B992C}" type="slidenum">
              <a:rPr lang="hu-HU"/>
              <a:pPr>
                <a:defRPr/>
              </a:pPr>
              <a:t>‹#›</a:t>
            </a:fld>
            <a:endParaRPr lang="hu-HU"/>
          </a:p>
        </p:txBody>
      </p:sp>
    </p:spTree>
    <p:extLst>
      <p:ext uri="{BB962C8B-B14F-4D97-AF65-F5344CB8AC3E}">
        <p14:creationId xmlns:p14="http://schemas.microsoft.com/office/powerpoint/2010/main" val="526776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E6431590-240D-4DF7-8CF1-193BDC6D28CE}" type="datetime1">
              <a:rPr lang="hu-HU"/>
              <a:pPr>
                <a:defRPr/>
              </a:pPr>
              <a:t>2012.06.10.</a:t>
            </a:fld>
            <a:endParaRPr lang="hu-HU"/>
          </a:p>
        </p:txBody>
      </p:sp>
      <p:sp>
        <p:nvSpPr>
          <p:cNvPr id="5"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6" name="Dia számának helye 5"/>
          <p:cNvSpPr>
            <a:spLocks noGrp="1"/>
          </p:cNvSpPr>
          <p:nvPr>
            <p:ph type="sldNum" sz="quarter" idx="12"/>
          </p:nvPr>
        </p:nvSpPr>
        <p:spPr/>
        <p:txBody>
          <a:bodyPr/>
          <a:lstStyle>
            <a:lvl1pPr>
              <a:defRPr/>
            </a:lvl1pPr>
          </a:lstStyle>
          <a:p>
            <a:pPr>
              <a:defRPr/>
            </a:pPr>
            <a:fld id="{885DFDA9-221B-427F-8889-547BF35166DC}" type="slidenum">
              <a:rPr lang="hu-HU"/>
              <a:pPr>
                <a:defRPr/>
              </a:pPr>
              <a:t>‹#›</a:t>
            </a:fld>
            <a:endParaRPr lang="hu-HU"/>
          </a:p>
        </p:txBody>
      </p:sp>
    </p:spTree>
    <p:extLst>
      <p:ext uri="{BB962C8B-B14F-4D97-AF65-F5344CB8AC3E}">
        <p14:creationId xmlns:p14="http://schemas.microsoft.com/office/powerpoint/2010/main" val="2607648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F30754B9-7FA7-4471-9C8A-D5F0851A29BB}" type="datetime1">
              <a:rPr lang="hu-HU"/>
              <a:pPr>
                <a:defRPr/>
              </a:pPr>
              <a:t>2012.06.10.</a:t>
            </a:fld>
            <a:endParaRPr lang="hu-HU"/>
          </a:p>
        </p:txBody>
      </p:sp>
      <p:sp>
        <p:nvSpPr>
          <p:cNvPr id="5"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6" name="Dia számának helye 5"/>
          <p:cNvSpPr>
            <a:spLocks noGrp="1"/>
          </p:cNvSpPr>
          <p:nvPr>
            <p:ph type="sldNum" sz="quarter" idx="12"/>
          </p:nvPr>
        </p:nvSpPr>
        <p:spPr/>
        <p:txBody>
          <a:bodyPr/>
          <a:lstStyle>
            <a:lvl1pPr>
              <a:defRPr/>
            </a:lvl1pPr>
          </a:lstStyle>
          <a:p>
            <a:pPr>
              <a:defRPr/>
            </a:pPr>
            <a:fld id="{EACAE518-547F-4EED-AC51-38176E3D63F8}" type="slidenum">
              <a:rPr lang="hu-HU"/>
              <a:pPr>
                <a:defRPr/>
              </a:pPr>
              <a:t>‹#›</a:t>
            </a:fld>
            <a:endParaRPr lang="hu-HU"/>
          </a:p>
        </p:txBody>
      </p:sp>
    </p:spTree>
    <p:extLst>
      <p:ext uri="{BB962C8B-B14F-4D97-AF65-F5344CB8AC3E}">
        <p14:creationId xmlns:p14="http://schemas.microsoft.com/office/powerpoint/2010/main" val="2519026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fld id="{A78E5D31-4035-4324-9E3A-A7B2F1AB61C2}" type="datetime1">
              <a:rPr lang="hu-HU"/>
              <a:pPr>
                <a:defRPr/>
              </a:pPr>
              <a:t>2012.06.10.</a:t>
            </a:fld>
            <a:endParaRPr lang="hu-HU"/>
          </a:p>
        </p:txBody>
      </p:sp>
      <p:sp>
        <p:nvSpPr>
          <p:cNvPr id="5"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6" name="Dia számának helye 5"/>
          <p:cNvSpPr>
            <a:spLocks noGrp="1"/>
          </p:cNvSpPr>
          <p:nvPr>
            <p:ph type="sldNum" sz="quarter" idx="12"/>
          </p:nvPr>
        </p:nvSpPr>
        <p:spPr/>
        <p:txBody>
          <a:bodyPr/>
          <a:lstStyle>
            <a:lvl1pPr>
              <a:defRPr/>
            </a:lvl1pPr>
          </a:lstStyle>
          <a:p>
            <a:pPr>
              <a:defRPr/>
            </a:pPr>
            <a:fld id="{680369D5-E2E4-42FD-AE4A-713A12E680B4}" type="slidenum">
              <a:rPr lang="hu-HU"/>
              <a:pPr>
                <a:defRPr/>
              </a:pPr>
              <a:t>‹#›</a:t>
            </a:fld>
            <a:endParaRPr lang="hu-HU"/>
          </a:p>
        </p:txBody>
      </p:sp>
    </p:spTree>
    <p:extLst>
      <p:ext uri="{BB962C8B-B14F-4D97-AF65-F5344CB8AC3E}">
        <p14:creationId xmlns:p14="http://schemas.microsoft.com/office/powerpoint/2010/main" val="647385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pPr>
              <a:defRPr/>
            </a:pPr>
            <a:fld id="{7B0270DD-7A80-43D0-A345-11F0CE3B9350}" type="datetime1">
              <a:rPr lang="hu-HU"/>
              <a:pPr>
                <a:defRPr/>
              </a:pPr>
              <a:t>2012.06.10.</a:t>
            </a:fld>
            <a:endParaRPr lang="hu-HU"/>
          </a:p>
        </p:txBody>
      </p:sp>
      <p:sp>
        <p:nvSpPr>
          <p:cNvPr id="6"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7" name="Dia számának helye 5"/>
          <p:cNvSpPr>
            <a:spLocks noGrp="1"/>
          </p:cNvSpPr>
          <p:nvPr>
            <p:ph type="sldNum" sz="quarter" idx="12"/>
          </p:nvPr>
        </p:nvSpPr>
        <p:spPr/>
        <p:txBody>
          <a:bodyPr/>
          <a:lstStyle>
            <a:lvl1pPr>
              <a:defRPr/>
            </a:lvl1pPr>
          </a:lstStyle>
          <a:p>
            <a:pPr>
              <a:defRPr/>
            </a:pPr>
            <a:fld id="{7F9EECAA-E8F9-44D3-B86D-DA4DD4B8A06C}" type="slidenum">
              <a:rPr lang="hu-HU"/>
              <a:pPr>
                <a:defRPr/>
              </a:pPr>
              <a:t>‹#›</a:t>
            </a:fld>
            <a:endParaRPr lang="hu-HU"/>
          </a:p>
        </p:txBody>
      </p:sp>
    </p:spTree>
    <p:extLst>
      <p:ext uri="{BB962C8B-B14F-4D97-AF65-F5344CB8AC3E}">
        <p14:creationId xmlns:p14="http://schemas.microsoft.com/office/powerpoint/2010/main" val="1903437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pPr>
              <a:defRPr/>
            </a:pPr>
            <a:fld id="{F0FFE58E-CFD3-4E83-A2B3-08AF624839CE}" type="datetime1">
              <a:rPr lang="hu-HU"/>
              <a:pPr>
                <a:defRPr/>
              </a:pPr>
              <a:t>2012.06.10.</a:t>
            </a:fld>
            <a:endParaRPr lang="hu-HU"/>
          </a:p>
        </p:txBody>
      </p:sp>
      <p:sp>
        <p:nvSpPr>
          <p:cNvPr id="8"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9" name="Dia számának helye 5"/>
          <p:cNvSpPr>
            <a:spLocks noGrp="1"/>
          </p:cNvSpPr>
          <p:nvPr>
            <p:ph type="sldNum" sz="quarter" idx="12"/>
          </p:nvPr>
        </p:nvSpPr>
        <p:spPr/>
        <p:txBody>
          <a:bodyPr/>
          <a:lstStyle>
            <a:lvl1pPr>
              <a:defRPr/>
            </a:lvl1pPr>
          </a:lstStyle>
          <a:p>
            <a:pPr>
              <a:defRPr/>
            </a:pPr>
            <a:fld id="{B2E19121-7480-4DAE-AFDD-D6840CBAF1D4}" type="slidenum">
              <a:rPr lang="hu-HU"/>
              <a:pPr>
                <a:defRPr/>
              </a:pPr>
              <a:t>‹#›</a:t>
            </a:fld>
            <a:endParaRPr lang="hu-HU"/>
          </a:p>
        </p:txBody>
      </p:sp>
    </p:spTree>
    <p:extLst>
      <p:ext uri="{BB962C8B-B14F-4D97-AF65-F5344CB8AC3E}">
        <p14:creationId xmlns:p14="http://schemas.microsoft.com/office/powerpoint/2010/main" val="1573318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pPr>
              <a:defRPr/>
            </a:pPr>
            <a:fld id="{5811A3EB-FB9C-4E9C-94A8-F3C4A0AB56B5}" type="datetime1">
              <a:rPr lang="hu-HU"/>
              <a:pPr>
                <a:defRPr/>
              </a:pPr>
              <a:t>2012.06.10.</a:t>
            </a:fld>
            <a:endParaRPr lang="hu-HU"/>
          </a:p>
        </p:txBody>
      </p:sp>
      <p:sp>
        <p:nvSpPr>
          <p:cNvPr id="4"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5" name="Dia számának helye 5"/>
          <p:cNvSpPr>
            <a:spLocks noGrp="1"/>
          </p:cNvSpPr>
          <p:nvPr>
            <p:ph type="sldNum" sz="quarter" idx="12"/>
          </p:nvPr>
        </p:nvSpPr>
        <p:spPr/>
        <p:txBody>
          <a:bodyPr/>
          <a:lstStyle>
            <a:lvl1pPr>
              <a:defRPr/>
            </a:lvl1pPr>
          </a:lstStyle>
          <a:p>
            <a:pPr>
              <a:defRPr/>
            </a:pPr>
            <a:fld id="{CC57D9B5-E74A-4771-B620-38B342AE679D}" type="slidenum">
              <a:rPr lang="hu-HU"/>
              <a:pPr>
                <a:defRPr/>
              </a:pPr>
              <a:t>‹#›</a:t>
            </a:fld>
            <a:endParaRPr lang="hu-HU"/>
          </a:p>
        </p:txBody>
      </p:sp>
    </p:spTree>
    <p:extLst>
      <p:ext uri="{BB962C8B-B14F-4D97-AF65-F5344CB8AC3E}">
        <p14:creationId xmlns:p14="http://schemas.microsoft.com/office/powerpoint/2010/main" val="3318246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pPr>
              <a:defRPr/>
            </a:pPr>
            <a:fld id="{41105EB1-EDD1-4338-A8C7-69174AF2F5AF}" type="datetime1">
              <a:rPr lang="hu-HU"/>
              <a:pPr>
                <a:defRPr/>
              </a:pPr>
              <a:t>2012.06.10.</a:t>
            </a:fld>
            <a:endParaRPr lang="hu-HU"/>
          </a:p>
        </p:txBody>
      </p:sp>
      <p:sp>
        <p:nvSpPr>
          <p:cNvPr id="3"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4" name="Dia számának helye 5"/>
          <p:cNvSpPr>
            <a:spLocks noGrp="1"/>
          </p:cNvSpPr>
          <p:nvPr>
            <p:ph type="sldNum" sz="quarter" idx="12"/>
          </p:nvPr>
        </p:nvSpPr>
        <p:spPr/>
        <p:txBody>
          <a:bodyPr/>
          <a:lstStyle>
            <a:lvl1pPr>
              <a:defRPr/>
            </a:lvl1pPr>
          </a:lstStyle>
          <a:p>
            <a:pPr>
              <a:defRPr/>
            </a:pPr>
            <a:fld id="{3FFDE248-F362-4471-B927-0501C6D1AF49}" type="slidenum">
              <a:rPr lang="hu-HU"/>
              <a:pPr>
                <a:defRPr/>
              </a:pPr>
              <a:t>‹#›</a:t>
            </a:fld>
            <a:endParaRPr lang="hu-HU"/>
          </a:p>
        </p:txBody>
      </p:sp>
    </p:spTree>
    <p:extLst>
      <p:ext uri="{BB962C8B-B14F-4D97-AF65-F5344CB8AC3E}">
        <p14:creationId xmlns:p14="http://schemas.microsoft.com/office/powerpoint/2010/main" val="3134283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9CF47966-8316-4211-8490-53E4E223ABCF}" type="datetime1">
              <a:rPr lang="hu-HU"/>
              <a:pPr>
                <a:defRPr/>
              </a:pPr>
              <a:t>2012.06.10.</a:t>
            </a:fld>
            <a:endParaRPr lang="hu-HU"/>
          </a:p>
        </p:txBody>
      </p:sp>
      <p:sp>
        <p:nvSpPr>
          <p:cNvPr id="6"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7" name="Dia számának helye 5"/>
          <p:cNvSpPr>
            <a:spLocks noGrp="1"/>
          </p:cNvSpPr>
          <p:nvPr>
            <p:ph type="sldNum" sz="quarter" idx="12"/>
          </p:nvPr>
        </p:nvSpPr>
        <p:spPr/>
        <p:txBody>
          <a:bodyPr/>
          <a:lstStyle>
            <a:lvl1pPr>
              <a:defRPr/>
            </a:lvl1pPr>
          </a:lstStyle>
          <a:p>
            <a:pPr>
              <a:defRPr/>
            </a:pPr>
            <a:fld id="{42E954EF-83BA-4F52-BB63-51004ECD2C4C}" type="slidenum">
              <a:rPr lang="hu-HU"/>
              <a:pPr>
                <a:defRPr/>
              </a:pPr>
              <a:t>‹#›</a:t>
            </a:fld>
            <a:endParaRPr lang="hu-HU"/>
          </a:p>
        </p:txBody>
      </p:sp>
    </p:spTree>
    <p:extLst>
      <p:ext uri="{BB962C8B-B14F-4D97-AF65-F5344CB8AC3E}">
        <p14:creationId xmlns:p14="http://schemas.microsoft.com/office/powerpoint/2010/main" val="3037915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E2A7C5C9-6232-4BC7-A149-64AB40483F50}" type="datetime1">
              <a:rPr lang="hu-HU"/>
              <a:pPr>
                <a:defRPr/>
              </a:pPr>
              <a:t>2012.06.10.</a:t>
            </a:fld>
            <a:endParaRPr lang="hu-HU"/>
          </a:p>
        </p:txBody>
      </p:sp>
      <p:sp>
        <p:nvSpPr>
          <p:cNvPr id="6"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7" name="Dia számának helye 5"/>
          <p:cNvSpPr>
            <a:spLocks noGrp="1"/>
          </p:cNvSpPr>
          <p:nvPr>
            <p:ph type="sldNum" sz="quarter" idx="12"/>
          </p:nvPr>
        </p:nvSpPr>
        <p:spPr/>
        <p:txBody>
          <a:bodyPr/>
          <a:lstStyle>
            <a:lvl1pPr>
              <a:defRPr/>
            </a:lvl1pPr>
          </a:lstStyle>
          <a:p>
            <a:pPr>
              <a:defRPr/>
            </a:pPr>
            <a:fld id="{93C1C43D-A89F-44F2-AF9C-DB6BC5C06B2A}" type="slidenum">
              <a:rPr lang="hu-HU"/>
              <a:pPr>
                <a:defRPr/>
              </a:pPr>
              <a:t>‹#›</a:t>
            </a:fld>
            <a:endParaRPr lang="hu-HU"/>
          </a:p>
        </p:txBody>
      </p:sp>
    </p:spTree>
    <p:extLst>
      <p:ext uri="{BB962C8B-B14F-4D97-AF65-F5344CB8AC3E}">
        <p14:creationId xmlns:p14="http://schemas.microsoft.com/office/powerpoint/2010/main" val="13753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B750C29E-19EB-4086-853B-009883976406}" type="datetime1">
              <a:rPr lang="hu-HU"/>
              <a:pPr>
                <a:defRPr/>
              </a:pPr>
              <a:t>2012.06.10.</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s-ES"/>
              <a:t>M. Ficsor, Tirana, June 14-15, 2012</a:t>
            </a: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DC5534B-A77E-4FE8-8009-7B87679A034C}" type="slidenum">
              <a:rPr lang="hu-HU"/>
              <a:pPr>
                <a:defRPr/>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85800" y="1268413"/>
            <a:ext cx="7772400" cy="2332037"/>
          </a:xfrm>
          <a:solidFill>
            <a:schemeClr val="accent2">
              <a:lumMod val="40000"/>
              <a:lumOff val="60000"/>
            </a:schemeClr>
          </a:solidFill>
          <a:ln>
            <a:solidFill>
              <a:schemeClr val="accent2">
                <a:lumMod val="50000"/>
              </a:schemeClr>
            </a:solidFill>
          </a:ln>
        </p:spPr>
        <p:txBody>
          <a:bodyPr>
            <a:normAutofit fontScale="90000"/>
          </a:bodyPr>
          <a:lstStyle/>
          <a:p>
            <a:pPr>
              <a:defRPr/>
            </a:pPr>
            <a:r>
              <a:rPr lang="hu-HU" altLang="zh-CN" sz="2400" b="1" dirty="0" smtClean="0">
                <a:effectLst>
                  <a:outerShdw blurRad="38100" dist="38100" dir="2700000" algn="tl">
                    <a:srgbClr val="000000">
                      <a:alpha val="43137"/>
                    </a:srgbClr>
                  </a:outerShdw>
                </a:effectLst>
                <a:latin typeface="Arial" pitchFamily="34" charset="0"/>
              </a:rPr>
              <a:t>NATIONAL WORKSHOP ON </a:t>
            </a:r>
            <a:r>
              <a:rPr lang="en-US" altLang="zh-CN" sz="2400" b="1" dirty="0" smtClean="0">
                <a:effectLst>
                  <a:outerShdw blurRad="38100" dist="38100" dir="2700000" algn="tl">
                    <a:srgbClr val="000000">
                      <a:alpha val="43137"/>
                    </a:srgbClr>
                  </a:outerShdw>
                </a:effectLst>
                <a:latin typeface="Arial" pitchFamily="34" charset="0"/>
              </a:rPr>
              <a:t>ENFORCEMENT OF INTELLECTUAL PROPERTY RIGHTS FOR JUDGES</a:t>
            </a:r>
            <a:r>
              <a:rPr lang="hu-HU" altLang="zh-CN" sz="2400" dirty="0" smtClean="0">
                <a:effectLst>
                  <a:outerShdw blurRad="38100" dist="38100" dir="2700000" algn="tl">
                    <a:srgbClr val="000000">
                      <a:alpha val="43137"/>
                    </a:srgbClr>
                  </a:outerShdw>
                </a:effectLst>
                <a:latin typeface="Arial" pitchFamily="34" charset="0"/>
              </a:rPr>
              <a:t/>
            </a:r>
            <a:br>
              <a:rPr lang="hu-HU" altLang="zh-CN" sz="2400" dirty="0" smtClean="0">
                <a:effectLst>
                  <a:outerShdw blurRad="38100" dist="38100" dir="2700000" algn="tl">
                    <a:srgbClr val="000000">
                      <a:alpha val="43137"/>
                    </a:srgbClr>
                  </a:outerShdw>
                </a:effectLst>
                <a:latin typeface="Arial" pitchFamily="34" charset="0"/>
              </a:rPr>
            </a:br>
            <a:r>
              <a:rPr lang="en-US" altLang="zh-CN" sz="2000" dirty="0" smtClean="0">
                <a:latin typeface="Arial" pitchFamily="34" charset="0"/>
              </a:rPr>
              <a:t>organized by</a:t>
            </a:r>
            <a:r>
              <a:rPr lang="hu-HU" altLang="zh-CN" sz="2000" dirty="0" smtClean="0">
                <a:latin typeface="Arial" pitchFamily="34" charset="0"/>
              </a:rPr>
              <a:t/>
            </a:r>
            <a:br>
              <a:rPr lang="hu-HU" altLang="zh-CN" sz="2000" dirty="0" smtClean="0">
                <a:latin typeface="Arial" pitchFamily="34" charset="0"/>
              </a:rPr>
            </a:br>
            <a:r>
              <a:rPr lang="en-US" altLang="zh-CN" sz="2000" dirty="0" smtClean="0">
                <a:latin typeface="Arial" pitchFamily="34" charset="0"/>
              </a:rPr>
              <a:t>the World Intellectual Property Organization (WIPO)</a:t>
            </a:r>
            <a:r>
              <a:rPr lang="hu-HU" altLang="zh-CN" sz="2000" dirty="0" smtClean="0">
                <a:latin typeface="Arial" pitchFamily="34" charset="0"/>
              </a:rPr>
              <a:t/>
            </a:r>
            <a:br>
              <a:rPr lang="hu-HU" altLang="zh-CN" sz="2000" dirty="0" smtClean="0">
                <a:latin typeface="Arial" pitchFamily="34" charset="0"/>
              </a:rPr>
            </a:br>
            <a:r>
              <a:rPr lang="en-US" altLang="zh-CN" sz="2000" dirty="0" smtClean="0">
                <a:latin typeface="Arial" pitchFamily="34" charset="0"/>
              </a:rPr>
              <a:t>in cooperation with</a:t>
            </a:r>
            <a:r>
              <a:rPr lang="hu-HU" altLang="zh-CN" sz="2000" dirty="0" smtClean="0">
                <a:latin typeface="Arial" pitchFamily="34" charset="0"/>
              </a:rPr>
              <a:t/>
            </a:r>
            <a:br>
              <a:rPr lang="hu-HU" altLang="zh-CN" sz="2000" dirty="0" smtClean="0">
                <a:latin typeface="Arial" pitchFamily="34" charset="0"/>
              </a:rPr>
            </a:br>
            <a:r>
              <a:rPr lang="en-US" altLang="zh-CN" sz="2000" dirty="0" smtClean="0">
                <a:latin typeface="Arial" pitchFamily="34" charset="0"/>
              </a:rPr>
              <a:t>the Albanian Copyright Office (ACO)</a:t>
            </a:r>
            <a:r>
              <a:rPr lang="hu-HU" altLang="zh-CN" sz="2000" dirty="0" smtClean="0">
                <a:latin typeface="Arial" pitchFamily="34" charset="0"/>
              </a:rPr>
              <a:t/>
            </a:r>
            <a:br>
              <a:rPr lang="hu-HU" altLang="zh-CN" sz="2000" dirty="0" smtClean="0">
                <a:latin typeface="Arial" pitchFamily="34" charset="0"/>
              </a:rPr>
            </a:br>
            <a:r>
              <a:rPr lang="en-US" altLang="zh-CN" sz="2400" b="1" dirty="0" smtClean="0">
                <a:latin typeface="Arial" pitchFamily="34" charset="0"/>
              </a:rPr>
              <a:t>Tirana, June 14 and 15, 2012</a:t>
            </a:r>
            <a:endParaRPr lang="en-US" sz="2000" dirty="0"/>
          </a:p>
        </p:txBody>
      </p:sp>
      <p:sp>
        <p:nvSpPr>
          <p:cNvPr id="3" name="Alcím 2"/>
          <p:cNvSpPr>
            <a:spLocks noGrp="1"/>
          </p:cNvSpPr>
          <p:nvPr>
            <p:ph type="subTitle" idx="1"/>
          </p:nvPr>
        </p:nvSpPr>
        <p:spPr>
          <a:solidFill>
            <a:schemeClr val="accent3">
              <a:lumMod val="60000"/>
              <a:lumOff val="40000"/>
            </a:schemeClr>
          </a:solidFill>
          <a:ln>
            <a:solidFill>
              <a:schemeClr val="accent3">
                <a:lumMod val="50000"/>
              </a:schemeClr>
            </a:solidFill>
          </a:ln>
        </p:spPr>
        <p:txBody>
          <a:bodyPr>
            <a:normAutofit fontScale="92500" lnSpcReduction="20000"/>
          </a:bodyPr>
          <a:lstStyle/>
          <a:p>
            <a:pPr>
              <a:spcBef>
                <a:spcPts val="0"/>
              </a:spcBef>
              <a:defRPr/>
            </a:pPr>
            <a:endParaRPr lang="hu-HU" sz="1800" b="1" dirty="0" smtClean="0">
              <a:solidFill>
                <a:schemeClr val="tx1"/>
              </a:solidFill>
            </a:endParaRPr>
          </a:p>
          <a:p>
            <a:pPr>
              <a:spcBef>
                <a:spcPts val="0"/>
              </a:spcBef>
              <a:defRPr/>
            </a:pPr>
            <a:r>
              <a:rPr lang="hu-HU" sz="2200" b="1" dirty="0" err="1" smtClean="0">
                <a:solidFill>
                  <a:schemeClr val="tx1"/>
                </a:solidFill>
                <a:effectLst>
                  <a:outerShdw blurRad="38100" dist="38100" dir="2700000" algn="tl">
                    <a:srgbClr val="000000">
                      <a:alpha val="43137"/>
                    </a:srgbClr>
                  </a:outerShdw>
                </a:effectLst>
              </a:rPr>
              <a:t>Exercise</a:t>
            </a:r>
            <a:r>
              <a:rPr lang="hu-HU" sz="2200" b="1" dirty="0" smtClean="0">
                <a:solidFill>
                  <a:schemeClr val="tx1"/>
                </a:solidFill>
                <a:effectLst>
                  <a:outerShdw blurRad="38100" dist="38100" dir="2700000" algn="tl">
                    <a:srgbClr val="000000">
                      <a:alpha val="43137"/>
                    </a:srgbClr>
                  </a:outerShdw>
                </a:effectLst>
              </a:rPr>
              <a:t> and </a:t>
            </a:r>
            <a:r>
              <a:rPr lang="en-US" sz="2200" b="1" dirty="0" smtClean="0">
                <a:solidFill>
                  <a:schemeClr val="tx1"/>
                </a:solidFill>
                <a:effectLst>
                  <a:outerShdw blurRad="38100" dist="38100" dir="2700000" algn="tl">
                    <a:srgbClr val="000000">
                      <a:alpha val="43137"/>
                    </a:srgbClr>
                  </a:outerShdw>
                </a:effectLst>
              </a:rPr>
              <a:t>Collective </a:t>
            </a:r>
            <a:r>
              <a:rPr lang="en-US" sz="2200" b="1" dirty="0">
                <a:solidFill>
                  <a:schemeClr val="tx1"/>
                </a:solidFill>
                <a:effectLst>
                  <a:outerShdw blurRad="38100" dist="38100" dir="2700000" algn="tl">
                    <a:srgbClr val="000000">
                      <a:alpha val="43137"/>
                    </a:srgbClr>
                  </a:outerShdw>
                </a:effectLst>
              </a:rPr>
              <a:t>Management </a:t>
            </a:r>
            <a:r>
              <a:rPr lang="hu-HU" sz="2200" b="1" dirty="0" smtClean="0">
                <a:solidFill>
                  <a:schemeClr val="tx1"/>
                </a:solidFill>
                <a:effectLst>
                  <a:outerShdw blurRad="38100" dist="38100" dir="2700000" algn="tl">
                    <a:srgbClr val="000000">
                      <a:alpha val="43137"/>
                    </a:srgbClr>
                  </a:outerShdw>
                </a:effectLst>
              </a:rPr>
              <a:t>of </a:t>
            </a:r>
          </a:p>
          <a:p>
            <a:pPr>
              <a:spcBef>
                <a:spcPts val="0"/>
              </a:spcBef>
              <a:defRPr/>
            </a:pPr>
            <a:r>
              <a:rPr lang="hu-HU" sz="2200" b="1" dirty="0" smtClean="0">
                <a:solidFill>
                  <a:schemeClr val="tx1"/>
                </a:solidFill>
                <a:effectLst>
                  <a:outerShdw blurRad="38100" dist="38100" dir="2700000" algn="tl">
                    <a:srgbClr val="000000">
                      <a:alpha val="43137"/>
                    </a:srgbClr>
                  </a:outerShdw>
                </a:effectLst>
              </a:rPr>
              <a:t>Copyright and </a:t>
            </a:r>
            <a:r>
              <a:rPr lang="hu-HU" sz="2200" b="1" dirty="0" err="1" smtClean="0">
                <a:solidFill>
                  <a:schemeClr val="tx1"/>
                </a:solidFill>
                <a:effectLst>
                  <a:outerShdw blurRad="38100" dist="38100" dir="2700000" algn="tl">
                    <a:srgbClr val="000000">
                      <a:alpha val="43137"/>
                    </a:srgbClr>
                  </a:outerShdw>
                </a:effectLst>
              </a:rPr>
              <a:t>Related</a:t>
            </a:r>
            <a:r>
              <a:rPr lang="hu-HU" sz="2200" b="1" dirty="0" smtClean="0">
                <a:solidFill>
                  <a:schemeClr val="tx1"/>
                </a:solidFill>
                <a:effectLst>
                  <a:outerShdw blurRad="38100" dist="38100" dir="2700000" algn="tl">
                    <a:srgbClr val="000000">
                      <a:alpha val="43137"/>
                    </a:srgbClr>
                  </a:outerShdw>
                </a:effectLst>
              </a:rPr>
              <a:t> </a:t>
            </a:r>
            <a:r>
              <a:rPr lang="hu-HU" sz="2200" b="1" dirty="0" err="1" smtClean="0">
                <a:solidFill>
                  <a:schemeClr val="tx1"/>
                </a:solidFill>
                <a:effectLst>
                  <a:outerShdw blurRad="38100" dist="38100" dir="2700000" algn="tl">
                    <a:srgbClr val="000000">
                      <a:alpha val="43137"/>
                    </a:srgbClr>
                  </a:outerShdw>
                </a:effectLst>
              </a:rPr>
              <a:t>Rights</a:t>
            </a:r>
            <a:endParaRPr lang="hu-HU" sz="2200" b="1" dirty="0">
              <a:solidFill>
                <a:schemeClr val="tx1"/>
              </a:solidFill>
              <a:effectLst>
                <a:outerShdw blurRad="38100" dist="38100" dir="2700000" algn="tl">
                  <a:srgbClr val="000000">
                    <a:alpha val="43137"/>
                  </a:srgbClr>
                </a:outerShdw>
              </a:effectLst>
            </a:endParaRPr>
          </a:p>
          <a:p>
            <a:pPr>
              <a:spcBef>
                <a:spcPts val="0"/>
              </a:spcBef>
              <a:defRPr/>
            </a:pPr>
            <a:endParaRPr lang="hu-HU" sz="1800" b="1" dirty="0" smtClean="0">
              <a:solidFill>
                <a:schemeClr val="tx1"/>
              </a:solidFill>
            </a:endParaRPr>
          </a:p>
          <a:p>
            <a:pPr>
              <a:spcBef>
                <a:spcPts val="0"/>
              </a:spcBef>
              <a:defRPr/>
            </a:pPr>
            <a:r>
              <a:rPr lang="hu-HU" sz="1900" b="1" dirty="0" smtClean="0">
                <a:solidFill>
                  <a:schemeClr val="tx1"/>
                </a:solidFill>
              </a:rPr>
              <a:t>Dr</a:t>
            </a:r>
            <a:r>
              <a:rPr lang="hu-HU" sz="1900" b="1" dirty="0">
                <a:solidFill>
                  <a:schemeClr val="tx1"/>
                </a:solidFill>
              </a:rPr>
              <a:t>. Mihály Ficsor</a:t>
            </a:r>
          </a:p>
          <a:p>
            <a:pPr>
              <a:spcBef>
                <a:spcPts val="0"/>
              </a:spcBef>
              <a:defRPr/>
            </a:pPr>
            <a:r>
              <a:rPr lang="hu-HU" sz="1900" b="1" dirty="0" err="1">
                <a:solidFill>
                  <a:schemeClr val="tx1"/>
                </a:solidFill>
              </a:rPr>
              <a:t>Chairman</a:t>
            </a:r>
            <a:r>
              <a:rPr lang="hu-HU" sz="1900" b="1" dirty="0">
                <a:solidFill>
                  <a:schemeClr val="tx1"/>
                </a:solidFill>
              </a:rPr>
              <a:t>, </a:t>
            </a:r>
            <a:r>
              <a:rPr lang="hu-HU" sz="1900" b="1" dirty="0" err="1">
                <a:solidFill>
                  <a:schemeClr val="tx1"/>
                </a:solidFill>
              </a:rPr>
              <a:t>Central</a:t>
            </a:r>
            <a:r>
              <a:rPr lang="hu-HU" sz="1900" b="1" dirty="0">
                <a:solidFill>
                  <a:schemeClr val="tx1"/>
                </a:solidFill>
              </a:rPr>
              <a:t> and </a:t>
            </a:r>
            <a:r>
              <a:rPr lang="hu-HU" sz="1900" b="1" dirty="0" err="1">
                <a:solidFill>
                  <a:schemeClr val="tx1"/>
                </a:solidFill>
              </a:rPr>
              <a:t>Eastern</a:t>
            </a:r>
            <a:r>
              <a:rPr lang="hu-HU" sz="1900" b="1" dirty="0">
                <a:solidFill>
                  <a:schemeClr val="tx1"/>
                </a:solidFill>
              </a:rPr>
              <a:t> European</a:t>
            </a:r>
          </a:p>
          <a:p>
            <a:pPr>
              <a:spcBef>
                <a:spcPts val="0"/>
              </a:spcBef>
              <a:defRPr/>
            </a:pPr>
            <a:r>
              <a:rPr lang="hu-HU" sz="1900" b="1" dirty="0">
                <a:solidFill>
                  <a:schemeClr val="tx1"/>
                </a:solidFill>
              </a:rPr>
              <a:t>Copyright </a:t>
            </a:r>
            <a:r>
              <a:rPr lang="hu-HU" sz="1900" b="1" dirty="0" err="1">
                <a:solidFill>
                  <a:schemeClr val="tx1"/>
                </a:solidFill>
              </a:rPr>
              <a:t>Alliance</a:t>
            </a:r>
            <a:r>
              <a:rPr lang="hu-HU" sz="1900" b="1" dirty="0">
                <a:solidFill>
                  <a:schemeClr val="tx1"/>
                </a:solidFill>
              </a:rPr>
              <a:t> (CEECA) </a:t>
            </a:r>
          </a:p>
          <a:p>
            <a:pPr>
              <a:defRPr/>
            </a:pP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ím 5"/>
          <p:cNvSpPr>
            <a:spLocks noGrp="1"/>
          </p:cNvSpPr>
          <p:nvPr>
            <p:ph type="title"/>
          </p:nvPr>
        </p:nvSpPr>
        <p:spPr>
          <a:solidFill>
            <a:schemeClr val="accent3">
              <a:lumMod val="60000"/>
              <a:lumOff val="40000"/>
            </a:schemeClr>
          </a:solidFill>
          <a:ln>
            <a:solidFill>
              <a:schemeClr val="accent3">
                <a:lumMod val="50000"/>
              </a:schemeClr>
            </a:solidFill>
          </a:ln>
        </p:spPr>
        <p:txBody>
          <a:bodyPr rtlCol="0">
            <a:normAutofit/>
          </a:bodyPr>
          <a:lstStyle/>
          <a:p>
            <a:pPr eaLnBrk="1" fontAlgn="auto" hangingPunct="1">
              <a:spcAft>
                <a:spcPts val="0"/>
              </a:spcAft>
              <a:defRPr/>
            </a:pPr>
            <a:r>
              <a:rPr lang="hu-HU" sz="3200" b="1" dirty="0" smtClean="0"/>
              <a:t>Main </a:t>
            </a:r>
            <a:r>
              <a:rPr lang="hu-HU" sz="3200" b="1" dirty="0" err="1" smtClean="0"/>
              <a:t>fields</a:t>
            </a:r>
            <a:r>
              <a:rPr lang="hu-HU" sz="3200" b="1" dirty="0" smtClean="0"/>
              <a:t> of </a:t>
            </a:r>
            <a:r>
              <a:rPr lang="hu-HU" sz="3200" b="1" dirty="0" err="1" smtClean="0"/>
              <a:t>collective</a:t>
            </a:r>
            <a:r>
              <a:rPr lang="hu-HU" sz="3200" b="1" dirty="0" smtClean="0"/>
              <a:t> management </a:t>
            </a:r>
            <a:endParaRPr lang="hu-HU" sz="3200" b="1" dirty="0"/>
          </a:p>
        </p:txBody>
      </p:sp>
      <p:sp>
        <p:nvSpPr>
          <p:cNvPr id="7" name="Tartalom helye 6"/>
          <p:cNvSpPr>
            <a:spLocks noGrp="1"/>
          </p:cNvSpPr>
          <p:nvPr>
            <p:ph idx="1"/>
          </p:nvPr>
        </p:nvSpPr>
        <p:spPr>
          <a:xfrm>
            <a:off x="500063" y="1484313"/>
            <a:ext cx="8186737" cy="4641850"/>
          </a:xfrm>
        </p:spPr>
        <p:txBody>
          <a:bodyPr rtlCol="0">
            <a:normAutofit fontScale="25000" lnSpcReduction="20000"/>
          </a:bodyPr>
          <a:lstStyle/>
          <a:p>
            <a:pPr eaLnBrk="1" fontAlgn="auto" hangingPunct="1">
              <a:spcAft>
                <a:spcPts val="0"/>
              </a:spcAft>
              <a:buFont typeface="Wingdings" pitchFamily="2" charset="2"/>
              <a:buChar char="§"/>
              <a:defRPr/>
            </a:pPr>
            <a:r>
              <a:rPr lang="hu-HU" sz="8000" b="1" dirty="0" err="1" smtClean="0"/>
              <a:t>Authors</a:t>
            </a:r>
            <a:r>
              <a:rPr lang="hu-HU" sz="8000" b="1" dirty="0" smtClean="0"/>
              <a:t>’ m</a:t>
            </a:r>
            <a:r>
              <a:rPr lang="en-US" sz="8000" b="1" dirty="0" err="1" smtClean="0"/>
              <a:t>usical</a:t>
            </a:r>
            <a:r>
              <a:rPr lang="en-US" sz="8000" b="1" dirty="0" smtClean="0"/>
              <a:t> „performing” rights</a:t>
            </a:r>
          </a:p>
          <a:p>
            <a:pPr eaLnBrk="1" fontAlgn="auto" hangingPunct="1">
              <a:spcAft>
                <a:spcPts val="0"/>
              </a:spcAft>
              <a:buFont typeface="Wingdings" pitchFamily="2" charset="2"/>
              <a:buChar char="§"/>
              <a:defRPr/>
            </a:pPr>
            <a:r>
              <a:rPr lang="hu-HU" sz="8000" b="1" dirty="0" err="1" smtClean="0"/>
              <a:t>Authors</a:t>
            </a:r>
            <a:r>
              <a:rPr lang="hu-HU" sz="8000" b="1" dirty="0" smtClean="0"/>
              <a:t>’ musical </a:t>
            </a:r>
            <a:r>
              <a:rPr lang="en-US" sz="8000" b="1" dirty="0" smtClean="0"/>
              <a:t> „mechanical” right</a:t>
            </a:r>
          </a:p>
          <a:p>
            <a:pPr eaLnBrk="1" fontAlgn="auto" hangingPunct="1">
              <a:spcAft>
                <a:spcPts val="0"/>
              </a:spcAft>
              <a:buFont typeface="Wingdings" pitchFamily="2" charset="2"/>
              <a:buChar char="§"/>
              <a:defRPr/>
            </a:pPr>
            <a:r>
              <a:rPr lang="hu-HU" sz="8000" b="1" dirty="0" smtClean="0"/>
              <a:t>P</a:t>
            </a:r>
            <a:r>
              <a:rPr lang="en-US" sz="8000" b="1" dirty="0" err="1" smtClean="0"/>
              <a:t>erformers</a:t>
            </a:r>
            <a:r>
              <a:rPr lang="hu-HU" sz="8000" b="1" dirty="0" smtClean="0"/>
              <a:t>’</a:t>
            </a:r>
            <a:r>
              <a:rPr lang="en-US" sz="8000" b="1" dirty="0" smtClean="0"/>
              <a:t> and producers of phonograms</a:t>
            </a:r>
            <a:r>
              <a:rPr lang="hu-HU" sz="8000" b="1" dirty="0" smtClean="0"/>
              <a:t>’ right</a:t>
            </a:r>
            <a:r>
              <a:rPr lang="en-US" sz="8000" b="1" dirty="0" smtClean="0"/>
              <a:t> to single </a:t>
            </a:r>
            <a:r>
              <a:rPr lang="hu-HU" sz="8000" b="1" dirty="0" err="1" smtClean="0"/>
              <a:t>equitable</a:t>
            </a:r>
            <a:r>
              <a:rPr lang="hu-HU" sz="8000" b="1" dirty="0" smtClean="0"/>
              <a:t> </a:t>
            </a:r>
            <a:r>
              <a:rPr lang="en-US" sz="8000" b="1" dirty="0" smtClean="0"/>
              <a:t>remuneration</a:t>
            </a:r>
            <a:r>
              <a:rPr lang="hu-HU" sz="8000" b="1" dirty="0" smtClean="0"/>
              <a:t> </a:t>
            </a:r>
            <a:r>
              <a:rPr lang="hu-HU" sz="8000" b="1" dirty="0" err="1" smtClean="0"/>
              <a:t>concerning</a:t>
            </a:r>
            <a:r>
              <a:rPr lang="hu-HU" sz="8000" b="1" dirty="0" smtClean="0"/>
              <a:t> </a:t>
            </a:r>
            <a:r>
              <a:rPr lang="hu-HU" sz="8000" b="1" dirty="0" err="1" smtClean="0"/>
              <a:t>broadcasting</a:t>
            </a:r>
            <a:r>
              <a:rPr lang="hu-HU" sz="8000" b="1" dirty="0" smtClean="0"/>
              <a:t> and </a:t>
            </a:r>
            <a:r>
              <a:rPr lang="hu-HU" sz="8000" b="1" dirty="0" err="1" smtClean="0"/>
              <a:t>communication</a:t>
            </a:r>
            <a:r>
              <a:rPr lang="hu-HU" sz="8000" b="1" dirty="0" smtClean="0"/>
              <a:t> </a:t>
            </a:r>
            <a:r>
              <a:rPr lang="hu-HU" sz="8000" b="1" dirty="0" err="1" smtClean="0"/>
              <a:t>to</a:t>
            </a:r>
            <a:r>
              <a:rPr lang="hu-HU" sz="8000" b="1" dirty="0" smtClean="0"/>
              <a:t> </a:t>
            </a:r>
            <a:r>
              <a:rPr lang="hu-HU" sz="8000" b="1" dirty="0" err="1" smtClean="0"/>
              <a:t>the</a:t>
            </a:r>
            <a:r>
              <a:rPr lang="hu-HU" sz="8000" b="1" dirty="0" smtClean="0"/>
              <a:t> </a:t>
            </a:r>
            <a:r>
              <a:rPr lang="hu-HU" sz="8000" b="1" dirty="0" err="1" smtClean="0"/>
              <a:t>public</a:t>
            </a:r>
            <a:r>
              <a:rPr lang="hu-HU" sz="8000" b="1" dirty="0" smtClean="0"/>
              <a:t> of </a:t>
            </a:r>
            <a:r>
              <a:rPr lang="hu-HU" sz="8000" b="1" dirty="0" err="1" smtClean="0"/>
              <a:t>phonograms</a:t>
            </a:r>
            <a:r>
              <a:rPr lang="hu-HU" sz="8000" b="1" dirty="0" smtClean="0"/>
              <a:t> </a:t>
            </a:r>
            <a:r>
              <a:rPr lang="hu-HU" sz="8000" b="1" dirty="0" err="1" smtClean="0"/>
              <a:t>published</a:t>
            </a:r>
            <a:r>
              <a:rPr lang="hu-HU" sz="8000" b="1" dirty="0" smtClean="0"/>
              <a:t> </a:t>
            </a:r>
            <a:r>
              <a:rPr lang="hu-HU" sz="8000" b="1" dirty="0" err="1" smtClean="0"/>
              <a:t>for</a:t>
            </a:r>
            <a:r>
              <a:rPr lang="hu-HU" sz="8000" b="1" dirty="0" smtClean="0"/>
              <a:t> </a:t>
            </a:r>
            <a:r>
              <a:rPr lang="hu-HU" sz="8000" b="1" dirty="0" err="1" smtClean="0"/>
              <a:t>commercial</a:t>
            </a:r>
            <a:r>
              <a:rPr lang="hu-HU" sz="8000" b="1" dirty="0" smtClean="0"/>
              <a:t> </a:t>
            </a:r>
            <a:r>
              <a:rPr lang="hu-HU" sz="8000" b="1" dirty="0" err="1" smtClean="0"/>
              <a:t>purposes</a:t>
            </a:r>
            <a:r>
              <a:rPr lang="en-US" sz="8000" b="1" dirty="0" smtClean="0"/>
              <a:t>  </a:t>
            </a:r>
          </a:p>
          <a:p>
            <a:pPr eaLnBrk="1" fontAlgn="auto" hangingPunct="1">
              <a:spcAft>
                <a:spcPts val="0"/>
              </a:spcAft>
              <a:buFont typeface="Wingdings" pitchFamily="2" charset="2"/>
              <a:buChar char="§"/>
              <a:defRPr/>
            </a:pPr>
            <a:r>
              <a:rPr lang="en-US" sz="8000" b="1" dirty="0" smtClean="0"/>
              <a:t>Interactive right of making available to the public</a:t>
            </a:r>
            <a:r>
              <a:rPr lang="hu-HU" sz="8000" b="1" dirty="0" smtClean="0"/>
              <a:t> </a:t>
            </a:r>
            <a:r>
              <a:rPr lang="hu-HU" sz="8000" b="1" dirty="0" err="1" smtClean="0"/>
              <a:t>in</a:t>
            </a:r>
            <a:r>
              <a:rPr lang="hu-HU" sz="8000" b="1" dirty="0" smtClean="0"/>
              <a:t> musical </a:t>
            </a:r>
            <a:r>
              <a:rPr lang="hu-HU" sz="8000" b="1" dirty="0" err="1" smtClean="0"/>
              <a:t>works</a:t>
            </a:r>
            <a:r>
              <a:rPr lang="hu-HU" sz="8000" b="1" dirty="0" smtClean="0"/>
              <a:t> and </a:t>
            </a:r>
            <a:r>
              <a:rPr lang="hu-HU" sz="8000" b="1" dirty="0" err="1" smtClean="0"/>
              <a:t>concerning</a:t>
            </a:r>
            <a:r>
              <a:rPr lang="hu-HU" sz="8000" b="1" dirty="0" smtClean="0"/>
              <a:t> </a:t>
            </a:r>
            <a:r>
              <a:rPr lang="hu-HU" sz="8000" b="1" dirty="0" err="1" smtClean="0"/>
              <a:t>the</a:t>
            </a:r>
            <a:r>
              <a:rPr lang="hu-HU" sz="8000" b="1" dirty="0" smtClean="0"/>
              <a:t> </a:t>
            </a:r>
            <a:r>
              <a:rPr lang="hu-HU" sz="8000" b="1" dirty="0" err="1" smtClean="0"/>
              <a:t>rights</a:t>
            </a:r>
            <a:r>
              <a:rPr lang="hu-HU" sz="8000" b="1" dirty="0" smtClean="0"/>
              <a:t> of </a:t>
            </a:r>
            <a:r>
              <a:rPr lang="hu-HU" sz="8000" b="1" dirty="0" err="1" smtClean="0"/>
              <a:t>performers</a:t>
            </a:r>
            <a:r>
              <a:rPr lang="en-US" sz="8000" b="1" dirty="0" smtClean="0"/>
              <a:t> </a:t>
            </a:r>
          </a:p>
          <a:p>
            <a:pPr eaLnBrk="1" fontAlgn="auto" hangingPunct="1">
              <a:spcAft>
                <a:spcPts val="0"/>
              </a:spcAft>
              <a:buFont typeface="Wingdings" pitchFamily="2" charset="2"/>
              <a:buChar char="§"/>
              <a:defRPr/>
            </a:pPr>
            <a:r>
              <a:rPr lang="en-US" sz="8000" b="1" dirty="0" smtClean="0"/>
              <a:t>Cable retransmission right </a:t>
            </a:r>
          </a:p>
          <a:p>
            <a:pPr eaLnBrk="1" fontAlgn="auto" hangingPunct="1">
              <a:spcAft>
                <a:spcPts val="0"/>
              </a:spcAft>
              <a:buFont typeface="Wingdings" pitchFamily="2" charset="2"/>
              <a:buChar char="§"/>
              <a:defRPr/>
            </a:pPr>
            <a:r>
              <a:rPr lang="en-US" sz="8000" b="1" dirty="0" smtClean="0"/>
              <a:t>Public performance right in dramatic works</a:t>
            </a:r>
            <a:r>
              <a:rPr lang="hu-HU" sz="8000" b="1" dirty="0" smtClean="0"/>
              <a:t> </a:t>
            </a:r>
            <a:endParaRPr lang="en-US" sz="8000" b="1" dirty="0" smtClean="0"/>
          </a:p>
          <a:p>
            <a:pPr eaLnBrk="1" fontAlgn="auto" hangingPunct="1">
              <a:spcAft>
                <a:spcPts val="0"/>
              </a:spcAft>
              <a:buFont typeface="Wingdings" pitchFamily="2" charset="2"/>
              <a:buChar char="§"/>
              <a:defRPr/>
            </a:pPr>
            <a:r>
              <a:rPr lang="en-US" sz="8000" b="1" dirty="0" smtClean="0"/>
              <a:t>Reprographic reproduction right</a:t>
            </a:r>
          </a:p>
          <a:p>
            <a:pPr eaLnBrk="1" fontAlgn="auto" hangingPunct="1">
              <a:spcAft>
                <a:spcPts val="0"/>
              </a:spcAft>
              <a:buFont typeface="Wingdings" pitchFamily="2" charset="2"/>
              <a:buChar char="§"/>
              <a:defRPr/>
            </a:pPr>
            <a:r>
              <a:rPr lang="en-US" sz="8000" b="1" dirty="0" smtClean="0"/>
              <a:t>Right to remuneration for private copying</a:t>
            </a:r>
            <a:endParaRPr lang="hu-HU" sz="8000" b="1" dirty="0" smtClean="0"/>
          </a:p>
          <a:p>
            <a:pPr eaLnBrk="1" fontAlgn="auto" hangingPunct="1">
              <a:spcAft>
                <a:spcPts val="0"/>
              </a:spcAft>
              <a:buFont typeface="Wingdings" pitchFamily="2" charset="2"/>
              <a:buChar char="§"/>
              <a:defRPr/>
            </a:pPr>
            <a:r>
              <a:rPr lang="hu-HU" sz="8000" b="1" dirty="0" err="1" smtClean="0"/>
              <a:t>Authors</a:t>
            </a:r>
            <a:r>
              <a:rPr lang="hu-HU" sz="8000" b="1" dirty="0" smtClean="0"/>
              <a:t>’ and </a:t>
            </a:r>
            <a:r>
              <a:rPr lang="hu-HU" sz="8000" b="1" dirty="0" err="1" smtClean="0"/>
              <a:t>performers</a:t>
            </a:r>
            <a:r>
              <a:rPr lang="hu-HU" sz="8000" b="1" dirty="0" smtClean="0"/>
              <a:t>’ „</a:t>
            </a:r>
            <a:r>
              <a:rPr lang="hu-HU" sz="8000" b="1" dirty="0" err="1" smtClean="0"/>
              <a:t>residual</a:t>
            </a:r>
            <a:r>
              <a:rPr lang="hu-HU" sz="8000" b="1" dirty="0" smtClean="0"/>
              <a:t>” right </a:t>
            </a:r>
            <a:r>
              <a:rPr lang="hu-HU" sz="8000" b="1" dirty="0" err="1" smtClean="0"/>
              <a:t>to</a:t>
            </a:r>
            <a:r>
              <a:rPr lang="hu-HU" sz="8000" b="1" dirty="0" smtClean="0"/>
              <a:t> </a:t>
            </a:r>
            <a:r>
              <a:rPr lang="hu-HU" sz="8000" b="1" dirty="0" err="1" smtClean="0"/>
              <a:t>remuneration</a:t>
            </a:r>
            <a:r>
              <a:rPr lang="hu-HU" sz="8000" b="1" dirty="0" smtClean="0"/>
              <a:t> </a:t>
            </a:r>
            <a:r>
              <a:rPr lang="hu-HU" sz="8000" b="1" dirty="0" err="1" smtClean="0"/>
              <a:t>after</a:t>
            </a:r>
            <a:r>
              <a:rPr lang="hu-HU" sz="8000" b="1" dirty="0" smtClean="0"/>
              <a:t> </a:t>
            </a:r>
            <a:r>
              <a:rPr lang="hu-HU" sz="8000" b="1" dirty="0" err="1" smtClean="0"/>
              <a:t>the</a:t>
            </a:r>
            <a:r>
              <a:rPr lang="hu-HU" sz="8000" b="1" dirty="0" smtClean="0"/>
              <a:t> </a:t>
            </a:r>
            <a:r>
              <a:rPr lang="hu-HU" sz="8000" b="1" dirty="0" err="1" smtClean="0"/>
              <a:t>transfer</a:t>
            </a:r>
            <a:r>
              <a:rPr lang="hu-HU" sz="8000" b="1" dirty="0" smtClean="0"/>
              <a:t> of </a:t>
            </a:r>
            <a:r>
              <a:rPr lang="hu-HU" sz="8000" b="1" dirty="0" err="1" smtClean="0"/>
              <a:t>their</a:t>
            </a:r>
            <a:r>
              <a:rPr lang="hu-HU" sz="8000" b="1" dirty="0" smtClean="0"/>
              <a:t> </a:t>
            </a:r>
            <a:r>
              <a:rPr lang="hu-HU" sz="8000" b="1" dirty="0" err="1" smtClean="0"/>
              <a:t>rental</a:t>
            </a:r>
            <a:r>
              <a:rPr lang="hu-HU" sz="8000" b="1" dirty="0" smtClean="0"/>
              <a:t> right </a:t>
            </a:r>
            <a:r>
              <a:rPr lang="hu-HU" sz="8000" b="1" dirty="0" err="1" smtClean="0"/>
              <a:t>to</a:t>
            </a:r>
            <a:r>
              <a:rPr lang="hu-HU" sz="8000" b="1" dirty="0" smtClean="0"/>
              <a:t> </a:t>
            </a:r>
            <a:r>
              <a:rPr lang="hu-HU" sz="8000" b="1" dirty="0" err="1" smtClean="0"/>
              <a:t>producers</a:t>
            </a:r>
            <a:r>
              <a:rPr lang="en-US" sz="8000" b="1" dirty="0" smtClean="0"/>
              <a:t> </a:t>
            </a:r>
          </a:p>
          <a:p>
            <a:pPr eaLnBrk="1" fontAlgn="auto" hangingPunct="1">
              <a:spcAft>
                <a:spcPts val="0"/>
              </a:spcAft>
              <a:buFont typeface="Wingdings" pitchFamily="2" charset="2"/>
              <a:buChar char="§"/>
              <a:defRPr/>
            </a:pPr>
            <a:r>
              <a:rPr lang="en-US" sz="8000" b="1" dirty="0" smtClean="0"/>
              <a:t>Resale rights (</a:t>
            </a:r>
            <a:r>
              <a:rPr lang="en-US" sz="8000" b="1" i="1" dirty="0" err="1" smtClean="0"/>
              <a:t>droit</a:t>
            </a:r>
            <a:r>
              <a:rPr lang="en-US" sz="8000" b="1" i="1" dirty="0" smtClean="0"/>
              <a:t> de suite</a:t>
            </a:r>
            <a:r>
              <a:rPr lang="en-US" sz="8000" b="1" dirty="0" smtClean="0"/>
              <a:t>)</a:t>
            </a:r>
          </a:p>
          <a:p>
            <a:pPr eaLnBrk="1" fontAlgn="auto" hangingPunct="1">
              <a:spcAft>
                <a:spcPts val="0"/>
              </a:spcAft>
              <a:buFont typeface="Wingdings" pitchFamily="2" charset="2"/>
              <a:buChar char="§"/>
              <a:defRPr/>
            </a:pPr>
            <a:r>
              <a:rPr lang="en-US" sz="8000" b="1" dirty="0" smtClean="0"/>
              <a:t>Public lending right</a:t>
            </a:r>
          </a:p>
          <a:p>
            <a:pPr eaLnBrk="1" fontAlgn="auto" hangingPunct="1">
              <a:spcAft>
                <a:spcPts val="0"/>
              </a:spcAft>
              <a:buFont typeface="Arial" pitchFamily="34" charset="0"/>
              <a:buNone/>
              <a:defRPr/>
            </a:pPr>
            <a:r>
              <a:rPr lang="en-US" sz="3500" dirty="0" smtClean="0"/>
              <a:t>  </a:t>
            </a:r>
            <a:endParaRPr lang="en-US" sz="3500" dirty="0"/>
          </a:p>
        </p:txBody>
      </p:sp>
      <p:sp>
        <p:nvSpPr>
          <p:cNvPr id="4" name="Dia számának helye 3"/>
          <p:cNvSpPr>
            <a:spLocks noGrp="1"/>
          </p:cNvSpPr>
          <p:nvPr>
            <p:ph type="sldNum" sz="quarter" idx="12"/>
          </p:nvPr>
        </p:nvSpPr>
        <p:spPr/>
        <p:txBody>
          <a:bodyPr/>
          <a:lstStyle/>
          <a:p>
            <a:pPr>
              <a:defRPr/>
            </a:pPr>
            <a:fld id="{4D5165F3-DA83-4D09-B8A5-A9D0288FC92A}" type="slidenum">
              <a:rPr lang="hu-HU"/>
              <a:pPr>
                <a:defRPr/>
              </a:pPr>
              <a:t>10</a:t>
            </a:fld>
            <a:endParaRPr lang="hu-HU"/>
          </a:p>
        </p:txBody>
      </p:sp>
      <p:sp>
        <p:nvSpPr>
          <p:cNvPr id="2" name="Élőláb helye 1"/>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60000"/>
              <a:lumOff val="40000"/>
            </a:schemeClr>
          </a:solidFill>
          <a:ln>
            <a:solidFill>
              <a:schemeClr val="accent3">
                <a:lumMod val="50000"/>
              </a:schemeClr>
            </a:solidFill>
          </a:ln>
        </p:spPr>
        <p:txBody>
          <a:bodyPr rtlCol="0">
            <a:normAutofit/>
          </a:bodyPr>
          <a:lstStyle/>
          <a:p>
            <a:pPr eaLnBrk="1" fontAlgn="auto" hangingPunct="1">
              <a:spcAft>
                <a:spcPts val="0"/>
              </a:spcAft>
              <a:defRPr/>
            </a:pPr>
            <a:r>
              <a:rPr lang="en-US" sz="3200" b="1" dirty="0" smtClean="0"/>
              <a:t>Number of organizations</a:t>
            </a:r>
            <a:endParaRPr lang="hu-HU" sz="3200" b="1" dirty="0"/>
          </a:p>
        </p:txBody>
      </p:sp>
      <p:sp>
        <p:nvSpPr>
          <p:cNvPr id="3" name="Tartalom helye 2"/>
          <p:cNvSpPr>
            <a:spLocks noGrp="1"/>
          </p:cNvSpPr>
          <p:nvPr>
            <p:ph idx="1"/>
          </p:nvPr>
        </p:nvSpPr>
        <p:spPr>
          <a:xfrm>
            <a:off x="457200" y="1600200"/>
            <a:ext cx="8218488" cy="4637088"/>
          </a:xfrm>
        </p:spPr>
        <p:txBody>
          <a:bodyPr rtlCol="0">
            <a:normAutofit fontScale="25000" lnSpcReduction="20000"/>
          </a:bodyPr>
          <a:lstStyle/>
          <a:p>
            <a:pPr marL="0" indent="0" eaLnBrk="1" fontAlgn="auto" hangingPunct="1">
              <a:spcAft>
                <a:spcPts val="0"/>
              </a:spcAft>
              <a:buFont typeface="Arial" pitchFamily="34" charset="0"/>
              <a:buNone/>
              <a:defRPr/>
            </a:pPr>
            <a:r>
              <a:rPr lang="hu-HU" sz="7200" b="1" dirty="0" smtClean="0"/>
              <a:t>„</a:t>
            </a:r>
            <a:r>
              <a:rPr lang="hu-HU" sz="7200" b="1" dirty="0" err="1" smtClean="0"/>
              <a:t>Collective</a:t>
            </a:r>
            <a:r>
              <a:rPr lang="hu-HU" sz="7200" b="1" dirty="0" smtClean="0"/>
              <a:t> Management of Copyright and </a:t>
            </a:r>
            <a:r>
              <a:rPr lang="hu-HU" sz="7200" b="1" dirty="0" err="1" smtClean="0"/>
              <a:t>Related</a:t>
            </a:r>
            <a:r>
              <a:rPr lang="hu-HU" sz="7200" b="1" dirty="0" smtClean="0"/>
              <a:t> </a:t>
            </a:r>
            <a:r>
              <a:rPr lang="hu-HU" sz="7200" b="1" dirty="0" err="1" smtClean="0"/>
              <a:t>Rights</a:t>
            </a:r>
            <a:r>
              <a:rPr lang="hu-HU" sz="7200" b="1" dirty="0" smtClean="0"/>
              <a:t>” (WIPO </a:t>
            </a:r>
            <a:r>
              <a:rPr lang="hu-HU" sz="7200" b="1" dirty="0" err="1"/>
              <a:t>publication</a:t>
            </a:r>
            <a:r>
              <a:rPr lang="hu-HU" sz="7200" b="1" dirty="0"/>
              <a:t> No. 855(E), </a:t>
            </a:r>
            <a:r>
              <a:rPr lang="hu-HU" sz="7200" b="1" dirty="0" smtClean="0"/>
              <a:t>2002, </a:t>
            </a:r>
            <a:r>
              <a:rPr lang="hu-HU" sz="7200" b="1" dirty="0" err="1" smtClean="0"/>
              <a:t>Chapter</a:t>
            </a:r>
            <a:r>
              <a:rPr lang="hu-HU" sz="7200" b="1" dirty="0" smtClean="0"/>
              <a:t> </a:t>
            </a:r>
            <a:r>
              <a:rPr lang="hu-HU" sz="7200" b="1" dirty="0"/>
              <a:t>7 </a:t>
            </a:r>
            <a:r>
              <a:rPr lang="hu-HU" sz="7200" b="1" dirty="0" err="1" smtClean="0"/>
              <a:t>Conclusions</a:t>
            </a:r>
            <a:r>
              <a:rPr lang="hu-HU" sz="7200" b="1" dirty="0" smtClean="0"/>
              <a:t>, </a:t>
            </a:r>
            <a:r>
              <a:rPr lang="hu-HU" sz="7200" b="1" dirty="0" err="1"/>
              <a:t>pages</a:t>
            </a:r>
            <a:r>
              <a:rPr lang="hu-HU" sz="7200" b="1" dirty="0"/>
              <a:t> </a:t>
            </a:r>
            <a:r>
              <a:rPr lang="hu-HU" sz="7200" b="1" dirty="0" smtClean="0"/>
              <a:t>158-165 (</a:t>
            </a:r>
            <a:r>
              <a:rPr lang="hu-HU" sz="7200" b="1" dirty="0" err="1" smtClean="0"/>
              <a:t>hereinafter</a:t>
            </a:r>
            <a:r>
              <a:rPr lang="hu-HU" sz="7200" b="1" dirty="0" smtClean="0"/>
              <a:t>: WIPO </a:t>
            </a:r>
            <a:r>
              <a:rPr lang="hu-HU" sz="7200" b="1" dirty="0" err="1" smtClean="0"/>
              <a:t>Conclusions</a:t>
            </a:r>
            <a:r>
              <a:rPr lang="hu-HU" sz="7200" b="1" dirty="0" smtClean="0"/>
              <a:t>); </a:t>
            </a:r>
            <a:r>
              <a:rPr lang="hu-HU" sz="7200" b="1" dirty="0" err="1" smtClean="0"/>
              <a:t>principles</a:t>
            </a:r>
            <a:r>
              <a:rPr lang="hu-HU" sz="7200" b="1" dirty="0" smtClean="0"/>
              <a:t> (9) and (11):</a:t>
            </a:r>
          </a:p>
          <a:p>
            <a:pPr eaLnBrk="1" fontAlgn="auto" hangingPunct="1">
              <a:spcAft>
                <a:spcPts val="0"/>
              </a:spcAft>
              <a:buFont typeface="Arial" pitchFamily="34" charset="0"/>
              <a:buNone/>
              <a:defRPr/>
            </a:pPr>
            <a:r>
              <a:rPr lang="hu-HU" sz="7200" dirty="0" smtClean="0"/>
              <a:t>     „</a:t>
            </a:r>
            <a:r>
              <a:rPr lang="en-US" sz="7200" dirty="0" smtClean="0"/>
              <a:t>(</a:t>
            </a:r>
            <a:r>
              <a:rPr lang="en-US" sz="7200" dirty="0"/>
              <a:t>9) </a:t>
            </a:r>
            <a:r>
              <a:rPr lang="en-US" sz="7200" b="1" dirty="0"/>
              <a:t>Whether one single, general joint management organization or separate organizations for various rights and various categories of right owners are more appropriate depends on the political, economic and legal conditions and traditions of the countries concerned</a:t>
            </a:r>
            <a:r>
              <a:rPr lang="en-US" sz="7200" dirty="0"/>
              <a:t>. The </a:t>
            </a:r>
            <a:r>
              <a:rPr lang="en-US" sz="7200" b="1" dirty="0"/>
              <a:t>advantage of separate organizations </a:t>
            </a:r>
            <a:r>
              <a:rPr lang="en-US" sz="7200" dirty="0"/>
              <a:t>is that, through them, the particular interests of the different categories of rights owners may be more fully and directly taken into account. The </a:t>
            </a:r>
            <a:r>
              <a:rPr lang="en-US" sz="7200" b="1" dirty="0"/>
              <a:t>advantage of a general organization i</a:t>
            </a:r>
            <a:r>
              <a:rPr lang="en-US" sz="7200" dirty="0"/>
              <a:t>s that it may settle more easily the problems of emerging new uses and may more efficiently enforce general interests of rights owners. If there are separate organizations, there is a need for close cooperation between them, and, sometimes, for joint actions in the form of specific </a:t>
            </a:r>
            <a:r>
              <a:rPr lang="hu-HU" sz="7200" dirty="0"/>
              <a:t>‘</a:t>
            </a:r>
            <a:r>
              <a:rPr lang="en-US" sz="7200" dirty="0"/>
              <a:t>coalitions</a:t>
            </a:r>
            <a:r>
              <a:rPr lang="hu-HU" sz="7200" dirty="0"/>
              <a:t>,’</a:t>
            </a:r>
            <a:r>
              <a:rPr lang="en-US" sz="7200" dirty="0"/>
              <a:t> while, in the case of a general organization, guarantees are needed to avoid neglecting the interests of certain categories of rights owners. </a:t>
            </a:r>
            <a:r>
              <a:rPr lang="hu-HU" sz="7200" dirty="0"/>
              <a:t>”</a:t>
            </a:r>
          </a:p>
          <a:p>
            <a:pPr eaLnBrk="1" fontAlgn="auto" hangingPunct="1">
              <a:spcAft>
                <a:spcPts val="0"/>
              </a:spcAft>
              <a:buFont typeface="Arial" pitchFamily="34" charset="0"/>
              <a:buNone/>
              <a:defRPr/>
            </a:pPr>
            <a:r>
              <a:rPr lang="hu-HU" sz="7200" dirty="0"/>
              <a:t>       „(</a:t>
            </a:r>
            <a:r>
              <a:rPr lang="en-US" sz="7200" dirty="0"/>
              <a:t>11) </a:t>
            </a:r>
            <a:r>
              <a:rPr lang="en-US" sz="7200" b="1" dirty="0"/>
              <a:t>Usually, there should be only one organization for the same category of rights for the same category of rights owners in each country.</a:t>
            </a:r>
            <a:r>
              <a:rPr lang="en-US" sz="7200" dirty="0"/>
              <a:t> The existence of two or more organizations in the same field may diminish or even eliminate the advantages of joint management of rights.</a:t>
            </a:r>
            <a:r>
              <a:rPr lang="hu-HU" sz="7200" dirty="0"/>
              <a:t>”</a:t>
            </a:r>
          </a:p>
          <a:p>
            <a:pPr marL="0" indent="0" eaLnBrk="1" fontAlgn="auto" hangingPunct="1">
              <a:spcAft>
                <a:spcPts val="0"/>
              </a:spcAft>
              <a:buFont typeface="Arial" pitchFamily="34" charset="0"/>
              <a:buNone/>
              <a:defRPr/>
            </a:pPr>
            <a:endParaRPr lang="hu-HU" sz="7200" b="1" dirty="0" smtClean="0"/>
          </a:p>
          <a:p>
            <a:pPr marL="0" indent="0" eaLnBrk="1" fontAlgn="auto" hangingPunct="1">
              <a:spcAft>
                <a:spcPts val="0"/>
              </a:spcAft>
              <a:buFont typeface="Arial" pitchFamily="34" charset="0"/>
              <a:buNone/>
              <a:defRPr/>
            </a:pPr>
            <a:r>
              <a:rPr lang="hu-HU" sz="7200" b="1" dirty="0" smtClean="0"/>
              <a:t> </a:t>
            </a:r>
            <a:endParaRPr lang="hu-HU" sz="7200" b="1" dirty="0"/>
          </a:p>
          <a:p>
            <a:pPr eaLnBrk="1" fontAlgn="auto" hangingPunct="1">
              <a:spcAft>
                <a:spcPts val="0"/>
              </a:spcAft>
              <a:buFont typeface="Arial" pitchFamily="34" charset="0"/>
              <a:buChar char="•"/>
              <a:defRPr/>
            </a:pPr>
            <a:endParaRPr lang="hu-HU" dirty="0"/>
          </a:p>
        </p:txBody>
      </p:sp>
      <p:sp>
        <p:nvSpPr>
          <p:cNvPr id="4" name="Élőláb helye 3"/>
          <p:cNvSpPr>
            <a:spLocks noGrp="1"/>
          </p:cNvSpPr>
          <p:nvPr>
            <p:ph type="ftr" sz="quarter" idx="11"/>
          </p:nvPr>
        </p:nvSpPr>
        <p:spPr/>
        <p:txBody>
          <a:bodyPr/>
          <a:lstStyle/>
          <a:p>
            <a:pPr>
              <a:defRPr/>
            </a:pPr>
            <a:r>
              <a:rPr lang="es-ES"/>
              <a:t>M. Ficsor, Tirana, June 14-15, 2012</a:t>
            </a:r>
            <a:endParaRPr lang="hu-HU" dirty="0"/>
          </a:p>
        </p:txBody>
      </p:sp>
      <p:sp>
        <p:nvSpPr>
          <p:cNvPr id="5" name="Dia számának helye 4"/>
          <p:cNvSpPr>
            <a:spLocks noGrp="1"/>
          </p:cNvSpPr>
          <p:nvPr>
            <p:ph type="sldNum" sz="quarter" idx="12"/>
          </p:nvPr>
        </p:nvSpPr>
        <p:spPr/>
        <p:txBody>
          <a:bodyPr/>
          <a:lstStyle/>
          <a:p>
            <a:pPr>
              <a:defRPr/>
            </a:pPr>
            <a:fld id="{D2A09AD4-4D32-4360-9EC9-8657ED13B9B8}" type="slidenum">
              <a:rPr lang="hu-HU"/>
              <a:pPr>
                <a:defRPr/>
              </a:pPr>
              <a:t>11</a:t>
            </a:fld>
            <a:endParaRPr lang="hu-H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ím 1"/>
          <p:cNvSpPr>
            <a:spLocks noGrp="1"/>
          </p:cNvSpPr>
          <p:nvPr>
            <p:ph type="title"/>
          </p:nvPr>
        </p:nvSpPr>
        <p:spPr>
          <a:solidFill>
            <a:srgbClr val="FFC000"/>
          </a:solidFill>
          <a:ln>
            <a:solidFill>
              <a:schemeClr val="accent2">
                <a:lumMod val="50000"/>
              </a:schemeClr>
            </a:solidFill>
          </a:ln>
        </p:spPr>
        <p:txBody>
          <a:bodyPr/>
          <a:lstStyle/>
          <a:p>
            <a:pPr>
              <a:defRPr/>
            </a:pPr>
            <a:r>
              <a:rPr lang="en-US" sz="3200" b="1" dirty="0" smtClean="0"/>
              <a:t>Establishment (1)</a:t>
            </a:r>
            <a:endParaRPr lang="hu-HU" sz="3200" b="1" dirty="0" smtClean="0"/>
          </a:p>
        </p:txBody>
      </p:sp>
      <p:sp>
        <p:nvSpPr>
          <p:cNvPr id="13315" name="Tartalom helye 2"/>
          <p:cNvSpPr>
            <a:spLocks noGrp="1"/>
          </p:cNvSpPr>
          <p:nvPr>
            <p:ph idx="1"/>
          </p:nvPr>
        </p:nvSpPr>
        <p:spPr/>
        <p:txBody>
          <a:bodyPr/>
          <a:lstStyle/>
          <a:p>
            <a:pPr>
              <a:buFont typeface="Arial" charset="0"/>
              <a:buNone/>
            </a:pPr>
            <a:r>
              <a:rPr lang="en-US" sz="1600" b="1" dirty="0" smtClean="0"/>
              <a:t>        </a:t>
            </a:r>
            <a:r>
              <a:rPr lang="hu-HU" sz="1600" b="1" dirty="0" smtClean="0"/>
              <a:t>New Copyright Law</a:t>
            </a:r>
          </a:p>
          <a:p>
            <a:pPr>
              <a:buFont typeface="Arial" charset="0"/>
              <a:buNone/>
            </a:pPr>
            <a:r>
              <a:rPr lang="hu-HU" sz="1600" b="1" dirty="0"/>
              <a:t> </a:t>
            </a:r>
            <a:r>
              <a:rPr lang="hu-HU" sz="1600" b="1" dirty="0" smtClean="0"/>
              <a:t>       </a:t>
            </a:r>
            <a:r>
              <a:rPr lang="en-US" sz="1600" b="1" dirty="0" smtClean="0"/>
              <a:t>Article </a:t>
            </a:r>
            <a:r>
              <a:rPr lang="en-US" sz="1600" b="1" dirty="0" smtClean="0"/>
              <a:t>72. Establishment of collective management organizations </a:t>
            </a:r>
            <a:endParaRPr lang="hu-HU" sz="1600" dirty="0" smtClean="0"/>
          </a:p>
          <a:p>
            <a:pPr>
              <a:buFont typeface="Arial" charset="0"/>
              <a:buNone/>
            </a:pPr>
            <a:r>
              <a:rPr lang="en-US" sz="1600" dirty="0" smtClean="0"/>
              <a:t>      </a:t>
            </a:r>
            <a:r>
              <a:rPr lang="hu-HU" sz="1600" dirty="0" smtClean="0"/>
              <a:t> </a:t>
            </a:r>
            <a:r>
              <a:rPr lang="en-US" sz="1600" dirty="0" smtClean="0"/>
              <a:t>(1) </a:t>
            </a:r>
            <a:r>
              <a:rPr lang="en-US" sz="1600" b="1" dirty="0" smtClean="0"/>
              <a:t>Authors, performers, producers of phonograms and other owners of copyright and related rights may establish organizations </a:t>
            </a:r>
            <a:r>
              <a:rPr lang="en-US" sz="1600" dirty="0" smtClean="0"/>
              <a:t>for collective management of their economic rights (hereinafter: collective management organizations). </a:t>
            </a:r>
            <a:endParaRPr lang="hu-HU" sz="1600" dirty="0" smtClean="0"/>
          </a:p>
          <a:p>
            <a:pPr>
              <a:buFont typeface="Arial" charset="0"/>
              <a:buNone/>
            </a:pPr>
            <a:r>
              <a:rPr lang="en-US" sz="1600" dirty="0" smtClean="0"/>
              <a:t>      </a:t>
            </a:r>
            <a:r>
              <a:rPr lang="hu-HU" sz="1600" dirty="0" smtClean="0"/>
              <a:t> </a:t>
            </a:r>
            <a:r>
              <a:rPr lang="en-US" sz="1600" dirty="0" smtClean="0"/>
              <a:t>(2) </a:t>
            </a:r>
            <a:r>
              <a:rPr lang="en-US" sz="1600" b="1" dirty="0" smtClean="0"/>
              <a:t>Unless</a:t>
            </a:r>
            <a:r>
              <a:rPr lang="en-US" sz="1600" dirty="0" smtClean="0"/>
              <a:t> the collective management of copyright or related rights is </a:t>
            </a:r>
            <a:r>
              <a:rPr lang="en-US" sz="1600" b="1" dirty="0" smtClean="0"/>
              <a:t>directly follows on a provision of this Law, a collective management organization is established voluntarily </a:t>
            </a:r>
            <a:r>
              <a:rPr lang="en-US" sz="1600" dirty="0" smtClean="0"/>
              <a:t>by the owners of rights on the basis of transferring their rights to the organization in accordance with the statutes of the organization for the purpose of their collective management. In case of any doubts, it shall be presumed that an owner of rights transfers his rights for such a purpose both in respect of his existing works and any works that he creates during the validity of his agreement with the collective management organization.       </a:t>
            </a:r>
            <a:endParaRPr lang="hu-HU" sz="1600" dirty="0" smtClean="0"/>
          </a:p>
          <a:p>
            <a:pPr>
              <a:buFont typeface="Arial" charset="0"/>
              <a:buNone/>
            </a:pPr>
            <a:r>
              <a:rPr lang="en-US" sz="1600" dirty="0" smtClean="0"/>
              <a:t>       (3) Collective management organizations shall carry out their activities </a:t>
            </a:r>
            <a:r>
              <a:rPr lang="en-US" sz="1600" b="1" dirty="0" smtClean="0"/>
              <a:t>in accordance with the provisions of this Law and other relevant laws of the Republic of Albania, on the basis of their own statutes, and within the limits of the mandate </a:t>
            </a:r>
            <a:r>
              <a:rPr lang="en-US" sz="1600" dirty="0" smtClean="0"/>
              <a:t>they receive from the owners of copyright or related rights.  </a:t>
            </a:r>
            <a:endParaRPr lang="hu-HU" sz="1600" dirty="0" smtClean="0"/>
          </a:p>
          <a:p>
            <a:pPr>
              <a:buFont typeface="Arial" charset="0"/>
              <a:buNone/>
            </a:pPr>
            <a:r>
              <a:rPr lang="en-US" sz="1700" dirty="0" smtClean="0"/>
              <a:t> </a:t>
            </a:r>
            <a:endParaRPr lang="hu-HU" sz="1700" dirty="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ECFE1247-A5CF-4324-A2A3-DAF4B5F63A03}" type="slidenum">
              <a:rPr lang="hu-HU" smtClean="0"/>
              <a:pPr>
                <a:defRPr/>
              </a:pPr>
              <a:t>12</a:t>
            </a:fld>
            <a:endParaRPr lang="hu-H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ím 1"/>
          <p:cNvSpPr>
            <a:spLocks noGrp="1"/>
          </p:cNvSpPr>
          <p:nvPr>
            <p:ph type="title"/>
          </p:nvPr>
        </p:nvSpPr>
        <p:spPr>
          <a:solidFill>
            <a:srgbClr val="FFC000"/>
          </a:solidFill>
          <a:ln>
            <a:solidFill>
              <a:schemeClr val="accent6">
                <a:lumMod val="50000"/>
              </a:schemeClr>
            </a:solidFill>
          </a:ln>
        </p:spPr>
        <p:txBody>
          <a:bodyPr/>
          <a:lstStyle/>
          <a:p>
            <a:pPr>
              <a:defRPr/>
            </a:pPr>
            <a:r>
              <a:rPr lang="en-US" sz="3200" b="1" dirty="0" smtClean="0"/>
              <a:t>Establishment (2)</a:t>
            </a:r>
            <a:endParaRPr lang="hu-HU" sz="3200" dirty="0" smtClean="0"/>
          </a:p>
        </p:txBody>
      </p:sp>
      <p:sp>
        <p:nvSpPr>
          <p:cNvPr id="14339" name="Tartalom helye 2"/>
          <p:cNvSpPr>
            <a:spLocks noGrp="1"/>
          </p:cNvSpPr>
          <p:nvPr>
            <p:ph idx="1"/>
          </p:nvPr>
        </p:nvSpPr>
        <p:spPr>
          <a:xfrm>
            <a:off x="323850" y="1484313"/>
            <a:ext cx="8424863" cy="4641850"/>
          </a:xfrm>
        </p:spPr>
        <p:txBody>
          <a:bodyPr/>
          <a:lstStyle/>
          <a:p>
            <a:pPr>
              <a:buFont typeface="Arial" charset="0"/>
              <a:buNone/>
            </a:pPr>
            <a:r>
              <a:rPr lang="en-US" sz="1400" b="1" dirty="0" smtClean="0"/>
              <a:t>         Article 72. Establishment of collective management organizations</a:t>
            </a:r>
            <a:r>
              <a:rPr lang="en-US" sz="1400" dirty="0" smtClean="0"/>
              <a:t>  </a:t>
            </a:r>
            <a:r>
              <a:rPr lang="en-US" sz="1400" dirty="0" smtClean="0"/>
              <a:t>(</a:t>
            </a:r>
            <a:r>
              <a:rPr lang="hu-HU" sz="1400" dirty="0" smtClean="0"/>
              <a:t>C</a:t>
            </a:r>
            <a:r>
              <a:rPr lang="en-US" sz="1400" dirty="0" err="1" smtClean="0"/>
              <a:t>ontd</a:t>
            </a:r>
            <a:r>
              <a:rPr lang="en-US" sz="1400" dirty="0" smtClean="0"/>
              <a:t>) </a:t>
            </a:r>
            <a:endParaRPr lang="en-US" sz="1400" dirty="0" smtClean="0"/>
          </a:p>
          <a:p>
            <a:pPr>
              <a:buFont typeface="Arial" charset="0"/>
              <a:buNone/>
            </a:pPr>
            <a:r>
              <a:rPr lang="en-US" sz="1400" dirty="0" smtClean="0"/>
              <a:t>       </a:t>
            </a:r>
            <a:r>
              <a:rPr lang="hu-HU" sz="1400" dirty="0" smtClean="0"/>
              <a:t> </a:t>
            </a:r>
            <a:r>
              <a:rPr lang="en-US" sz="1400" dirty="0" smtClean="0"/>
              <a:t> (4) An organization </a:t>
            </a:r>
            <a:r>
              <a:rPr lang="en-US" sz="1400" b="1" dirty="0" smtClean="0"/>
              <a:t>may function </a:t>
            </a:r>
            <a:r>
              <a:rPr lang="en-US" sz="1400" dirty="0" smtClean="0"/>
              <a:t>as a collective management organization</a:t>
            </a:r>
            <a:endParaRPr lang="hu-HU" sz="1400" dirty="0" smtClean="0"/>
          </a:p>
          <a:p>
            <a:pPr>
              <a:buFont typeface="Arial" charset="0"/>
              <a:buNone/>
            </a:pPr>
            <a:r>
              <a:rPr lang="en-US" sz="1400" dirty="0" smtClean="0"/>
              <a:t>        </a:t>
            </a:r>
            <a:r>
              <a:rPr lang="hu-HU" sz="1400" dirty="0" smtClean="0"/>
              <a:t>   </a:t>
            </a:r>
            <a:r>
              <a:rPr lang="en-US" sz="1400" dirty="0" smtClean="0"/>
              <a:t> (a) </a:t>
            </a:r>
            <a:r>
              <a:rPr lang="en-US" sz="1400" b="1" dirty="0" smtClean="0"/>
              <a:t>if it is registered as an association </a:t>
            </a:r>
            <a:r>
              <a:rPr lang="en-US" sz="1400" dirty="0" smtClean="0"/>
              <a:t>in accordance with the provisions of the law on the establishment and registration of associations] and</a:t>
            </a:r>
            <a:endParaRPr lang="hu-HU" sz="1400" dirty="0" smtClean="0"/>
          </a:p>
          <a:p>
            <a:pPr>
              <a:buFont typeface="Arial" charset="0"/>
              <a:buNone/>
            </a:pPr>
            <a:r>
              <a:rPr lang="en-US" sz="1400" dirty="0" smtClean="0"/>
              <a:t>         </a:t>
            </a:r>
            <a:r>
              <a:rPr lang="hu-HU" sz="1400" dirty="0" smtClean="0"/>
              <a:t>   </a:t>
            </a:r>
            <a:r>
              <a:rPr lang="en-US" sz="1400" dirty="0" smtClean="0"/>
              <a:t>(b) if it is </a:t>
            </a:r>
            <a:r>
              <a:rPr lang="en-US" sz="1400" b="1" dirty="0" smtClean="0"/>
              <a:t>accredited </a:t>
            </a:r>
            <a:r>
              <a:rPr lang="en-US" sz="1400" dirty="0" smtClean="0"/>
              <a:t>as a collective management organization </a:t>
            </a:r>
            <a:r>
              <a:rPr lang="en-US" sz="1400" b="1" dirty="0" smtClean="0"/>
              <a:t>by the Albanian Copyright Office</a:t>
            </a:r>
            <a:r>
              <a:rPr lang="en-US" sz="1400" dirty="0" smtClean="0"/>
              <a:t>.     </a:t>
            </a:r>
            <a:endParaRPr lang="hu-HU" sz="1400" dirty="0" smtClean="0"/>
          </a:p>
          <a:p>
            <a:pPr>
              <a:buFont typeface="Arial" charset="0"/>
              <a:buNone/>
            </a:pPr>
            <a:r>
              <a:rPr lang="en-US" sz="1400" dirty="0" smtClean="0"/>
              <a:t>         (5) The Albanian Copyright Office </a:t>
            </a:r>
            <a:r>
              <a:rPr lang="en-US" sz="1400" b="1" dirty="0" smtClean="0"/>
              <a:t>shall grant accreditation </a:t>
            </a:r>
            <a:r>
              <a:rPr lang="en-US" sz="1400" dirty="0" smtClean="0"/>
              <a:t>to an organization to function as a collective management organization </a:t>
            </a:r>
            <a:r>
              <a:rPr lang="en-US" sz="1400" b="1" dirty="0" smtClean="0"/>
              <a:t>if it fulfills the following requirements</a:t>
            </a:r>
            <a:r>
              <a:rPr lang="en-US" sz="1400" dirty="0" smtClean="0"/>
              <a:t>: </a:t>
            </a:r>
            <a:endParaRPr lang="hu-HU" sz="1400" dirty="0" smtClean="0"/>
          </a:p>
          <a:p>
            <a:pPr>
              <a:buFont typeface="Arial" charset="0"/>
              <a:buNone/>
            </a:pPr>
            <a:r>
              <a:rPr lang="en-US" sz="1400" dirty="0" smtClean="0"/>
              <a:t>            </a:t>
            </a:r>
            <a:r>
              <a:rPr lang="en-US" sz="1200" dirty="0" smtClean="0"/>
              <a:t>(a)  its membership, or the circle of those owners of rights who otherwise have entrusted it with management of rights, extends to a </a:t>
            </a:r>
            <a:r>
              <a:rPr lang="en-US" sz="1200" b="1" dirty="0" smtClean="0"/>
              <a:t>substantial part of owners of rights</a:t>
            </a:r>
            <a:r>
              <a:rPr lang="en-US" sz="1200" dirty="0" smtClean="0"/>
              <a:t> who are nationals or permanent residents – or, as legal entities, have their headquarters in the territory – of the Republic of Albania, and any owner of rights in the same category may join it in accordance with its statutes; </a:t>
            </a:r>
            <a:endParaRPr lang="hu-HU" sz="1200" dirty="0" smtClean="0"/>
          </a:p>
          <a:p>
            <a:pPr>
              <a:buFont typeface="Arial" charset="0"/>
              <a:buNone/>
            </a:pPr>
            <a:r>
              <a:rPr lang="en-US" sz="1200" dirty="0" smtClean="0"/>
              <a:t>             (b) it has entered into </a:t>
            </a:r>
            <a:r>
              <a:rPr lang="en-US" sz="1200" b="1" dirty="0" smtClean="0"/>
              <a:t>reciprocal representation agreements </a:t>
            </a:r>
            <a:r>
              <a:rPr lang="en-US" sz="1200" dirty="0" smtClean="0"/>
              <a:t>with organizations representing foreign owners of rights in the same category, or at least it makes all the necessary efforts to conclude such agreements;</a:t>
            </a:r>
            <a:endParaRPr lang="hu-HU" sz="1200" dirty="0" smtClean="0"/>
          </a:p>
          <a:p>
            <a:pPr>
              <a:buFont typeface="Arial" charset="0"/>
              <a:buNone/>
            </a:pPr>
            <a:r>
              <a:rPr lang="en-US" sz="1200" dirty="0" smtClean="0"/>
              <a:t>             (c) it has the </a:t>
            </a:r>
            <a:r>
              <a:rPr lang="en-US" sz="1200" b="1" dirty="0" smtClean="0"/>
              <a:t>capacity to manage </a:t>
            </a:r>
            <a:r>
              <a:rPr lang="en-US" sz="1200" dirty="0" smtClean="0"/>
              <a:t>the economic right concerned, including  appropriate staff and technical equipment;</a:t>
            </a:r>
            <a:endParaRPr lang="hu-HU" sz="1200" dirty="0" smtClean="0"/>
          </a:p>
          <a:p>
            <a:pPr>
              <a:buFont typeface="Arial" charset="0"/>
              <a:buNone/>
            </a:pPr>
            <a:r>
              <a:rPr lang="en-US" sz="1200" dirty="0" smtClean="0"/>
              <a:t>             (d)  it has at its disposal </a:t>
            </a:r>
            <a:r>
              <a:rPr lang="en-US" sz="1200" b="1" dirty="0" smtClean="0"/>
              <a:t>adequate mechanisms </a:t>
            </a:r>
            <a:r>
              <a:rPr lang="en-US" sz="1200" dirty="0" smtClean="0"/>
              <a:t>for the collection, distribution and payment of remuneration;</a:t>
            </a:r>
            <a:endParaRPr lang="hu-HU" sz="1200" dirty="0" smtClean="0"/>
          </a:p>
          <a:p>
            <a:pPr>
              <a:buFont typeface="Arial" charset="0"/>
              <a:buNone/>
            </a:pPr>
            <a:r>
              <a:rPr lang="en-US" sz="1200" dirty="0" smtClean="0"/>
              <a:t>             (e) it guarantees </a:t>
            </a:r>
            <a:r>
              <a:rPr lang="en-US" sz="1200" b="1" dirty="0" smtClean="0"/>
              <a:t>equal treatment </a:t>
            </a:r>
            <a:r>
              <a:rPr lang="en-US" sz="1200" dirty="0" smtClean="0"/>
              <a:t>both to owners of rights and to users where the objective conditions of the treatment are the same;  </a:t>
            </a:r>
            <a:endParaRPr lang="hu-HU" sz="1200" dirty="0" smtClean="0"/>
          </a:p>
          <a:p>
            <a:pPr>
              <a:buFont typeface="Arial" charset="0"/>
              <a:buNone/>
            </a:pPr>
            <a:r>
              <a:rPr lang="en-US" sz="1200" dirty="0" smtClean="0"/>
              <a:t>             (f) its </a:t>
            </a:r>
            <a:r>
              <a:rPr lang="en-US" sz="1200" b="1" dirty="0" smtClean="0"/>
              <a:t>activities do not extend to any commercial or other profit-making purposes</a:t>
            </a:r>
            <a:r>
              <a:rPr lang="en-US" sz="1200" dirty="0" smtClean="0"/>
              <a:t>; </a:t>
            </a:r>
            <a:endParaRPr lang="hu-HU" sz="1200" dirty="0" smtClean="0"/>
          </a:p>
          <a:p>
            <a:pPr>
              <a:buFont typeface="Arial" charset="0"/>
              <a:buNone/>
            </a:pPr>
            <a:r>
              <a:rPr lang="en-US" sz="1200" dirty="0" smtClean="0"/>
              <a:t>             (g) its statute and other regulations are </a:t>
            </a:r>
            <a:r>
              <a:rPr lang="en-US" sz="1200" b="1" dirty="0" smtClean="0"/>
              <a:t>in accordance with the provisions of this Law and other relevant laws of the Republic of Albania and of the international treaties to which the Republic of Albania is party</a:t>
            </a:r>
            <a:r>
              <a:rPr lang="en-US" sz="1200" dirty="0" smtClean="0"/>
              <a:t>.</a:t>
            </a:r>
            <a:endParaRPr lang="hu-HU" sz="1200" dirty="0" smtClean="0"/>
          </a:p>
          <a:p>
            <a:pPr>
              <a:buFont typeface="Arial" charset="0"/>
              <a:buNone/>
            </a:pPr>
            <a:r>
              <a:rPr lang="en-US" dirty="0" smtClean="0"/>
              <a:t> </a:t>
            </a:r>
            <a:endParaRPr lang="hu-HU" dirty="0" smtClean="0"/>
          </a:p>
          <a:p>
            <a:endParaRPr lang="hu-HU" dirty="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dirty="0"/>
          </a:p>
        </p:txBody>
      </p:sp>
      <p:sp>
        <p:nvSpPr>
          <p:cNvPr id="5" name="Dia számának helye 4"/>
          <p:cNvSpPr>
            <a:spLocks noGrp="1"/>
          </p:cNvSpPr>
          <p:nvPr>
            <p:ph type="sldNum" sz="quarter" idx="12"/>
          </p:nvPr>
        </p:nvSpPr>
        <p:spPr/>
        <p:txBody>
          <a:bodyPr/>
          <a:lstStyle/>
          <a:p>
            <a:pPr>
              <a:defRPr/>
            </a:pPr>
            <a:fld id="{4C5A0CED-DEBA-400B-85F2-F3A9DF24BDAF}" type="slidenum">
              <a:rPr lang="hu-HU" smtClean="0"/>
              <a:pPr>
                <a:defRPr/>
              </a:pPr>
              <a:t>13</a:t>
            </a:fld>
            <a:endParaRPr lang="hu-H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ím 1"/>
          <p:cNvSpPr>
            <a:spLocks noGrp="1"/>
          </p:cNvSpPr>
          <p:nvPr>
            <p:ph type="title"/>
          </p:nvPr>
        </p:nvSpPr>
        <p:spPr>
          <a:solidFill>
            <a:srgbClr val="FFC000"/>
          </a:solidFill>
          <a:ln>
            <a:solidFill>
              <a:schemeClr val="accent6">
                <a:lumMod val="50000"/>
              </a:schemeClr>
            </a:solidFill>
          </a:ln>
        </p:spPr>
        <p:txBody>
          <a:bodyPr/>
          <a:lstStyle/>
          <a:p>
            <a:pPr>
              <a:defRPr/>
            </a:pPr>
            <a:r>
              <a:rPr lang="en-US" sz="3200" b="1" dirty="0" smtClean="0"/>
              <a:t>Establishment (3)</a:t>
            </a:r>
            <a:endParaRPr lang="hu-HU" sz="3200" dirty="0" smtClean="0"/>
          </a:p>
        </p:txBody>
      </p:sp>
      <p:sp>
        <p:nvSpPr>
          <p:cNvPr id="15363" name="Tartalom helye 2"/>
          <p:cNvSpPr>
            <a:spLocks noGrp="1"/>
          </p:cNvSpPr>
          <p:nvPr>
            <p:ph idx="1"/>
          </p:nvPr>
        </p:nvSpPr>
        <p:spPr/>
        <p:txBody>
          <a:bodyPr/>
          <a:lstStyle/>
          <a:p>
            <a:pPr>
              <a:buFont typeface="Arial" charset="0"/>
              <a:buNone/>
            </a:pPr>
            <a:r>
              <a:rPr lang="en-US" sz="1600" b="1" dirty="0" smtClean="0"/>
              <a:t>       </a:t>
            </a:r>
            <a:r>
              <a:rPr lang="en-US" sz="1700" b="1" dirty="0" smtClean="0"/>
              <a:t>Article 72. Establishment of collective management organizations </a:t>
            </a:r>
            <a:r>
              <a:rPr lang="en-US" sz="1700" dirty="0" smtClean="0"/>
              <a:t>(</a:t>
            </a:r>
            <a:r>
              <a:rPr lang="en-US" sz="1700" dirty="0" err="1" smtClean="0"/>
              <a:t>Contd</a:t>
            </a:r>
            <a:r>
              <a:rPr lang="en-US" sz="1700" dirty="0" smtClean="0"/>
              <a:t>)</a:t>
            </a:r>
            <a:endParaRPr lang="en-US" sz="1700" dirty="0" smtClean="0"/>
          </a:p>
          <a:p>
            <a:pPr>
              <a:buFont typeface="Arial" charset="0"/>
              <a:buNone/>
            </a:pPr>
            <a:r>
              <a:rPr lang="en-US" sz="1700" dirty="0" smtClean="0"/>
              <a:t>      (6) An organization that submits a request for accreditation to the Albanian Copyright Office shall </a:t>
            </a:r>
            <a:r>
              <a:rPr lang="en-US" sz="1700" b="1" dirty="0" smtClean="0"/>
              <a:t>make available all information and all relevant documents </a:t>
            </a:r>
            <a:r>
              <a:rPr lang="en-US" sz="1700" dirty="0" smtClean="0"/>
              <a:t>that are necessary for the Office to take a decision on the request.  </a:t>
            </a:r>
            <a:endParaRPr lang="hu-HU" sz="1700" dirty="0" smtClean="0"/>
          </a:p>
          <a:p>
            <a:pPr>
              <a:buFont typeface="Arial" charset="0"/>
              <a:buNone/>
            </a:pPr>
            <a:r>
              <a:rPr lang="en-US" sz="1700" dirty="0" smtClean="0"/>
              <a:t>      (7) The fact of the accreditation of an association as collective management organization, along with the indication of the rights and categories of owners of rights to which the collective management extends, </a:t>
            </a:r>
            <a:r>
              <a:rPr lang="en-US" sz="1700" b="1" dirty="0" smtClean="0"/>
              <a:t>shall be published in the official gazette.    </a:t>
            </a:r>
            <a:endParaRPr lang="hu-HU" sz="1700" b="1" dirty="0" smtClean="0"/>
          </a:p>
          <a:p>
            <a:pPr>
              <a:buFont typeface="Arial" charset="0"/>
              <a:buNone/>
            </a:pPr>
            <a:r>
              <a:rPr lang="en-US" sz="1700" dirty="0" smtClean="0"/>
              <a:t>      (8) Where </a:t>
            </a:r>
            <a:r>
              <a:rPr lang="en-US" sz="1700" b="1" dirty="0" smtClean="0"/>
              <a:t>more than one organizations </a:t>
            </a:r>
            <a:r>
              <a:rPr lang="en-US" sz="1700" dirty="0" smtClean="0"/>
              <a:t>submit requests for accreditation to carry out collective management of the same category of rights of the same category of owners of rights, the Albanian Copyright Office shall grant accreditation to that organization </a:t>
            </a:r>
            <a:r>
              <a:rPr lang="en-US" sz="1700" b="1" dirty="0" smtClean="0"/>
              <a:t>which the most completely fulfills the conditions</a:t>
            </a:r>
            <a:r>
              <a:rPr lang="en-US" sz="1700" dirty="0" smtClean="0"/>
              <a:t> mentioned in paragraph (5). </a:t>
            </a:r>
            <a:endParaRPr lang="hu-HU" sz="1700" dirty="0" smtClean="0"/>
          </a:p>
          <a:p>
            <a:pPr>
              <a:buFont typeface="Arial" charset="0"/>
              <a:buNone/>
            </a:pPr>
            <a:r>
              <a:rPr lang="en-US" sz="1700" dirty="0" smtClean="0"/>
              <a:t>      (9) Where the Albanian Copyright Office rejects the accreditation of an organization as collective management organization, the organization may appeal against the decision of the Office to the court.  </a:t>
            </a:r>
            <a:endParaRPr lang="hu-HU" sz="1700" dirty="0" smtClean="0"/>
          </a:p>
          <a:p>
            <a:pPr>
              <a:buFont typeface="Arial" charset="0"/>
              <a:buNone/>
            </a:pPr>
            <a:endParaRPr lang="hu-HU" sz="1800" dirty="0" smtClean="0"/>
          </a:p>
          <a:p>
            <a:pPr>
              <a:buFont typeface="Arial" charset="0"/>
              <a:buNone/>
            </a:pPr>
            <a:endParaRPr lang="hu-HU" sz="1800" dirty="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B1DD503A-6477-4B39-A253-68FD35D0613A}" type="slidenum">
              <a:rPr lang="hu-HU" smtClean="0"/>
              <a:pPr>
                <a:defRPr/>
              </a:pPr>
              <a:t>14</a:t>
            </a:fld>
            <a:endParaRPr lang="hu-H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pPr>
              <a:defRPr/>
            </a:pPr>
            <a:fld id="{531D1E8F-9DAA-42FF-82F5-1D99D8BDC3E4}" type="slidenum">
              <a:rPr lang="hu-HU"/>
              <a:pPr>
                <a:defRPr/>
              </a:pPr>
              <a:t>15</a:t>
            </a:fld>
            <a:endParaRPr lang="hu-HU"/>
          </a:p>
        </p:txBody>
      </p:sp>
      <p:sp>
        <p:nvSpPr>
          <p:cNvPr id="3" name="Szövegdoboz 2"/>
          <p:cNvSpPr txBox="1"/>
          <p:nvPr/>
        </p:nvSpPr>
        <p:spPr>
          <a:xfrm rot="10800000" flipV="1">
            <a:off x="684213" y="2586038"/>
            <a:ext cx="7775575" cy="1323975"/>
          </a:xfrm>
          <a:prstGeom prst="rect">
            <a:avLst/>
          </a:prstGeom>
          <a:noFill/>
        </p:spPr>
        <p:txBody>
          <a:bodyPr>
            <a:spAutoFit/>
          </a:bodyPr>
          <a:lstStyle/>
          <a:p>
            <a:pPr algn="ctr" fontAlgn="auto">
              <a:spcBef>
                <a:spcPts val="0"/>
              </a:spcBef>
              <a:spcAft>
                <a:spcPts val="0"/>
              </a:spcAft>
              <a:defRPr/>
            </a:pPr>
            <a:r>
              <a:rPr lang="hu-HU" sz="4000" b="1" dirty="0">
                <a:solidFill>
                  <a:srgbClr val="7030A0"/>
                </a:solidFill>
                <a:effectLst>
                  <a:outerShdw blurRad="38100" dist="38100" dir="2700000" algn="tl">
                    <a:srgbClr val="000000">
                      <a:alpha val="43137"/>
                    </a:srgbClr>
                  </a:outerShdw>
                </a:effectLst>
                <a:latin typeface="+mn-lt"/>
                <a:cs typeface="+mn-cs"/>
              </a:rPr>
              <a:t>II</a:t>
            </a:r>
            <a:r>
              <a:rPr lang="en-US" sz="4000" b="1" dirty="0">
                <a:solidFill>
                  <a:srgbClr val="7030A0"/>
                </a:solidFill>
                <a:effectLst>
                  <a:outerShdw blurRad="38100" dist="38100" dir="2700000" algn="tl">
                    <a:srgbClr val="000000">
                      <a:alpha val="43137"/>
                    </a:srgbClr>
                  </a:outerShdw>
                </a:effectLst>
                <a:latin typeface="+mn-lt"/>
                <a:cs typeface="+mn-cs"/>
              </a:rPr>
              <a:t>I</a:t>
            </a:r>
            <a:r>
              <a:rPr lang="hu-HU" sz="4000" b="1" dirty="0">
                <a:solidFill>
                  <a:srgbClr val="7030A0"/>
                </a:solidFill>
                <a:effectLst>
                  <a:outerShdw blurRad="38100" dist="38100" dir="2700000" algn="tl">
                    <a:srgbClr val="000000">
                      <a:alpha val="43137"/>
                    </a:srgbClr>
                  </a:outerShdw>
                </a:effectLst>
                <a:latin typeface="+mn-lt"/>
                <a:cs typeface="+mn-cs"/>
              </a:rPr>
              <a:t>. MANDATORY COLLECTIVE MANAGEMENT  </a:t>
            </a:r>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8313" y="260350"/>
            <a:ext cx="8301037" cy="1143000"/>
          </a:xfrm>
          <a:solidFill>
            <a:schemeClr val="accent2">
              <a:lumMod val="40000"/>
              <a:lumOff val="60000"/>
            </a:schemeClr>
          </a:solidFill>
          <a:ln>
            <a:solidFill>
              <a:schemeClr val="accent2">
                <a:lumMod val="50000"/>
              </a:schemeClr>
            </a:solidFill>
          </a:ln>
        </p:spPr>
        <p:txBody>
          <a:bodyPr rtlCol="0">
            <a:normAutofit/>
          </a:bodyPr>
          <a:lstStyle/>
          <a:p>
            <a:pPr eaLnBrk="1" fontAlgn="auto" hangingPunct="1">
              <a:spcAft>
                <a:spcPts val="0"/>
              </a:spcAft>
              <a:defRPr/>
            </a:pPr>
            <a:r>
              <a:rPr lang="hu-HU" sz="2800" b="1" dirty="0" err="1" smtClean="0"/>
              <a:t>Mandatory</a:t>
            </a:r>
            <a:r>
              <a:rPr lang="hu-HU" sz="2800" b="1" dirty="0" smtClean="0"/>
              <a:t> </a:t>
            </a:r>
            <a:r>
              <a:rPr lang="hu-HU" sz="2800" b="1" dirty="0" err="1" smtClean="0"/>
              <a:t>collective</a:t>
            </a:r>
            <a:r>
              <a:rPr lang="hu-HU" sz="2800" b="1" dirty="0" smtClean="0"/>
              <a:t> management – </a:t>
            </a:r>
            <a:r>
              <a:rPr lang="hu-HU" sz="2800" b="1" dirty="0" err="1" smtClean="0"/>
              <a:t>rights</a:t>
            </a:r>
            <a:r>
              <a:rPr lang="hu-HU" sz="2800" b="1" dirty="0" smtClean="0"/>
              <a:t> </a:t>
            </a:r>
            <a:r>
              <a:rPr lang="hu-HU" sz="2800" b="1" dirty="0" err="1" smtClean="0"/>
              <a:t>to</a:t>
            </a:r>
            <a:r>
              <a:rPr lang="hu-HU" sz="2800" b="1" dirty="0" smtClean="0"/>
              <a:t> </a:t>
            </a:r>
            <a:r>
              <a:rPr lang="hu-HU" sz="2800" b="1" dirty="0" err="1" smtClean="0"/>
              <a:t>remuneration</a:t>
            </a:r>
            <a:r>
              <a:rPr lang="hu-HU" sz="2800" b="1" dirty="0" smtClean="0"/>
              <a:t> and </a:t>
            </a:r>
            <a:r>
              <a:rPr lang="hu-HU" sz="2800" b="1" dirty="0" err="1" smtClean="0"/>
              <a:t>exclusive</a:t>
            </a:r>
            <a:r>
              <a:rPr lang="hu-HU" sz="2800" b="1" dirty="0" smtClean="0"/>
              <a:t> </a:t>
            </a:r>
            <a:r>
              <a:rPr lang="hu-HU" sz="2800" b="1" dirty="0" err="1" smtClean="0"/>
              <a:t>rights</a:t>
            </a:r>
            <a:r>
              <a:rPr lang="hu-HU" sz="2800" b="1" dirty="0" smtClean="0"/>
              <a:t> </a:t>
            </a:r>
            <a:endParaRPr lang="hu-HU" sz="2800" dirty="0"/>
          </a:p>
        </p:txBody>
      </p:sp>
      <p:sp>
        <p:nvSpPr>
          <p:cNvPr id="9219" name="Tartalom helye 2"/>
          <p:cNvSpPr>
            <a:spLocks noGrp="1"/>
          </p:cNvSpPr>
          <p:nvPr>
            <p:ph idx="1"/>
          </p:nvPr>
        </p:nvSpPr>
        <p:spPr>
          <a:xfrm>
            <a:off x="457200" y="1773238"/>
            <a:ext cx="8229600" cy="4352925"/>
          </a:xfrm>
        </p:spPr>
        <p:txBody>
          <a:bodyPr/>
          <a:lstStyle/>
          <a:p>
            <a:pPr eaLnBrk="1" hangingPunct="1">
              <a:buFont typeface="Wingdings" pitchFamily="2" charset="2"/>
              <a:buChar char="§"/>
              <a:defRPr/>
            </a:pPr>
            <a:r>
              <a:rPr lang="en-US" sz="2400" b="1" dirty="0" smtClean="0"/>
              <a:t>In the case of mere rights to remuneration, mandatory collective management is a normal way of exercising rights </a:t>
            </a:r>
            <a:r>
              <a:rPr lang="en-US" sz="2400" dirty="0" smtClean="0"/>
              <a:t>(there is no need for authorization, just the remuneration is to be collected and distributed)</a:t>
            </a:r>
            <a:r>
              <a:rPr lang="hu-HU" sz="2400" dirty="0" smtClean="0"/>
              <a:t>.</a:t>
            </a:r>
          </a:p>
          <a:p>
            <a:pPr marL="0" indent="0" eaLnBrk="1" hangingPunct="1">
              <a:buFont typeface="Arial" charset="0"/>
              <a:buNone/>
              <a:defRPr/>
            </a:pPr>
            <a:r>
              <a:rPr lang="en-US" sz="2400" dirty="0" smtClean="0"/>
              <a:t>  </a:t>
            </a:r>
          </a:p>
          <a:p>
            <a:pPr eaLnBrk="1" hangingPunct="1">
              <a:buFont typeface="Wingdings" pitchFamily="2" charset="2"/>
              <a:buChar char="§"/>
              <a:defRPr/>
            </a:pPr>
            <a:r>
              <a:rPr lang="en-US" sz="2400" b="1" dirty="0" smtClean="0"/>
              <a:t>In the case of an exclusive right </a:t>
            </a:r>
            <a:r>
              <a:rPr lang="en-US" sz="2400" dirty="0" smtClean="0"/>
              <a:t>– where the owners of rights have the right to authorize or prohibit the acts covered by such rights and to determine the conditions of authorization –</a:t>
            </a:r>
            <a:r>
              <a:rPr lang="en-US" sz="2400" b="1" dirty="0" smtClean="0"/>
              <a:t> mandatory collective management is a limitation of such a right</a:t>
            </a:r>
            <a:r>
              <a:rPr lang="hu-HU" sz="2400" b="1" dirty="0" smtClean="0"/>
              <a:t>.</a:t>
            </a:r>
            <a:r>
              <a:rPr lang="en-US" sz="2400" b="1" dirty="0" smtClean="0"/>
              <a:t>       </a:t>
            </a:r>
          </a:p>
        </p:txBody>
      </p:sp>
      <p:sp>
        <p:nvSpPr>
          <p:cNvPr id="4" name="Dia számának helye 3"/>
          <p:cNvSpPr>
            <a:spLocks noGrp="1"/>
          </p:cNvSpPr>
          <p:nvPr>
            <p:ph type="sldNum" sz="quarter" idx="12"/>
          </p:nvPr>
        </p:nvSpPr>
        <p:spPr/>
        <p:txBody>
          <a:bodyPr/>
          <a:lstStyle/>
          <a:p>
            <a:pPr>
              <a:defRPr/>
            </a:pPr>
            <a:fld id="{9CD97AC3-6C8E-4FD4-8785-D1945BD29107}" type="slidenum">
              <a:rPr lang="hu-HU"/>
              <a:pPr>
                <a:defRPr/>
              </a:pPr>
              <a:t>16</a:t>
            </a:fld>
            <a:endParaRPr lang="hu-HU"/>
          </a:p>
        </p:txBody>
      </p:sp>
      <p:sp>
        <p:nvSpPr>
          <p:cNvPr id="3" name="Élőláb helye 2"/>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a:ln>
            <a:solidFill>
              <a:schemeClr val="accent2">
                <a:lumMod val="50000"/>
              </a:schemeClr>
            </a:solidFill>
          </a:ln>
        </p:spPr>
        <p:txBody>
          <a:bodyPr rtlCol="0">
            <a:normAutofit/>
          </a:bodyPr>
          <a:lstStyle/>
          <a:p>
            <a:pPr eaLnBrk="1" fontAlgn="auto" hangingPunct="1">
              <a:spcAft>
                <a:spcPts val="0"/>
              </a:spcAft>
              <a:defRPr/>
            </a:pPr>
            <a:r>
              <a:rPr lang="hu-HU" sz="3200" b="1" dirty="0" err="1" smtClean="0"/>
              <a:t>Mandatory</a:t>
            </a:r>
            <a:r>
              <a:rPr lang="hu-HU" sz="3200" b="1" dirty="0" smtClean="0"/>
              <a:t> </a:t>
            </a:r>
            <a:r>
              <a:rPr lang="hu-HU" sz="3200" b="1" dirty="0" err="1" smtClean="0"/>
              <a:t>collective</a:t>
            </a:r>
            <a:r>
              <a:rPr lang="hu-HU" sz="3200" b="1" dirty="0" smtClean="0"/>
              <a:t> management – </a:t>
            </a:r>
            <a:r>
              <a:rPr lang="hu-HU" sz="3200" b="1" dirty="0" err="1" smtClean="0"/>
              <a:t>international</a:t>
            </a:r>
            <a:r>
              <a:rPr lang="hu-HU" sz="3200" b="1" dirty="0" smtClean="0"/>
              <a:t> </a:t>
            </a:r>
            <a:r>
              <a:rPr lang="hu-HU" sz="3200" b="1" dirty="0" err="1" smtClean="0"/>
              <a:t>treaties</a:t>
            </a:r>
            <a:r>
              <a:rPr lang="hu-HU" sz="3200" b="1" dirty="0" smtClean="0"/>
              <a:t> (1)</a:t>
            </a:r>
            <a:endParaRPr lang="hu-HU" sz="3200" b="1" dirty="0"/>
          </a:p>
        </p:txBody>
      </p:sp>
      <p:sp>
        <p:nvSpPr>
          <p:cNvPr id="3" name="Tartalom helye 2"/>
          <p:cNvSpPr>
            <a:spLocks noGrp="1"/>
          </p:cNvSpPr>
          <p:nvPr>
            <p:ph idx="1"/>
          </p:nvPr>
        </p:nvSpPr>
        <p:spPr>
          <a:xfrm>
            <a:off x="395288" y="1700213"/>
            <a:ext cx="8291512" cy="4425950"/>
          </a:xfrm>
        </p:spPr>
        <p:txBody>
          <a:bodyPr rtlCol="0">
            <a:normAutofit fontScale="77500" lnSpcReduction="20000"/>
          </a:bodyPr>
          <a:lstStyle/>
          <a:p>
            <a:pPr eaLnBrk="1" fontAlgn="auto" hangingPunct="1">
              <a:spcAft>
                <a:spcPts val="0"/>
              </a:spcAft>
              <a:buFont typeface="Wingdings" pitchFamily="2" charset="2"/>
              <a:buChar char="§"/>
              <a:defRPr/>
            </a:pPr>
            <a:r>
              <a:rPr lang="en-US" b="1" dirty="0" smtClean="0"/>
              <a:t>(</a:t>
            </a:r>
            <a:r>
              <a:rPr lang="en-US" b="1" dirty="0" err="1" smtClean="0"/>
              <a:t>i</a:t>
            </a:r>
            <a:r>
              <a:rPr lang="en-US" b="1" dirty="0" smtClean="0"/>
              <a:t>) Is it determining/imposing a condition if somebody is in the position of doing something but it is provided in the law that he can only do so in a certain way? </a:t>
            </a:r>
            <a:endParaRPr lang="hu-HU" b="1" dirty="0" smtClean="0"/>
          </a:p>
          <a:p>
            <a:pPr eaLnBrk="1" fontAlgn="auto" hangingPunct="1">
              <a:spcAft>
                <a:spcPts val="0"/>
              </a:spcAft>
              <a:buFont typeface="Wingdings" pitchFamily="2" charset="2"/>
              <a:buChar char="§"/>
              <a:defRPr/>
            </a:pPr>
            <a:r>
              <a:rPr lang="en-US" b="1" dirty="0" smtClean="0"/>
              <a:t>(ii) Is it determining/imposing a condition if somebody owns something but it is provided in the law that he can only use it in a certain manner? </a:t>
            </a:r>
            <a:endParaRPr lang="hu-HU" b="1" dirty="0" smtClean="0"/>
          </a:p>
          <a:p>
            <a:pPr eaLnBrk="1" fontAlgn="auto" hangingPunct="1">
              <a:spcAft>
                <a:spcPts val="0"/>
              </a:spcAft>
              <a:buFont typeface="Wingdings" pitchFamily="2" charset="2"/>
              <a:buChar char="§"/>
              <a:defRPr/>
            </a:pPr>
            <a:r>
              <a:rPr lang="en-US" b="1" dirty="0" smtClean="0"/>
              <a:t>(iii) Is it determining/imposing a condition if somebody is granted a right but it is provided in the law that he can only exercise it through a certain system? </a:t>
            </a:r>
            <a:endParaRPr lang="hu-HU" b="1" dirty="0" smtClean="0"/>
          </a:p>
          <a:p>
            <a:pPr eaLnBrk="1" fontAlgn="auto" hangingPunct="1">
              <a:spcAft>
                <a:spcPts val="0"/>
              </a:spcAft>
              <a:buFont typeface="Wingdings" pitchFamily="2" charset="2"/>
              <a:buChar char="§"/>
              <a:defRPr/>
            </a:pPr>
            <a:r>
              <a:rPr lang="hu-HU" b="1" dirty="0" smtClean="0"/>
              <a:t>The </a:t>
            </a:r>
            <a:r>
              <a:rPr lang="hu-HU" b="1" dirty="0" err="1" smtClean="0"/>
              <a:t>answers</a:t>
            </a:r>
            <a:r>
              <a:rPr lang="hu-HU" b="1" dirty="0" smtClean="0"/>
              <a:t> </a:t>
            </a:r>
            <a:r>
              <a:rPr lang="hu-HU" b="1" dirty="0" err="1" smtClean="0"/>
              <a:t>are</a:t>
            </a:r>
            <a:r>
              <a:rPr lang="hu-HU" b="1" dirty="0" smtClean="0"/>
              <a:t> </a:t>
            </a:r>
            <a:r>
              <a:rPr lang="hu-HU" b="1" dirty="0" err="1" smtClean="0"/>
              <a:t>obviously</a:t>
            </a:r>
            <a:r>
              <a:rPr lang="hu-HU" b="1" dirty="0" smtClean="0"/>
              <a:t> </a:t>
            </a:r>
            <a:r>
              <a:rPr lang="hu-HU" b="1" dirty="0" err="1" smtClean="0"/>
              <a:t>affirmative</a:t>
            </a:r>
            <a:r>
              <a:rPr lang="hu-HU" b="1" dirty="0" smtClean="0"/>
              <a:t> </a:t>
            </a:r>
            <a:r>
              <a:rPr lang="hu-HU" b="1" dirty="0" err="1" smtClean="0"/>
              <a:t>to</a:t>
            </a:r>
            <a:r>
              <a:rPr lang="hu-HU" b="1" dirty="0" smtClean="0"/>
              <a:t> </a:t>
            </a:r>
            <a:r>
              <a:rPr lang="hu-HU" b="1" dirty="0" err="1" smtClean="0"/>
              <a:t>these</a:t>
            </a:r>
            <a:r>
              <a:rPr lang="hu-HU" b="1" dirty="0" smtClean="0"/>
              <a:t> </a:t>
            </a:r>
            <a:r>
              <a:rPr lang="hu-HU" b="1" dirty="0" err="1" smtClean="0"/>
              <a:t>questions</a:t>
            </a:r>
            <a:r>
              <a:rPr lang="hu-HU" b="1" dirty="0" smtClean="0"/>
              <a:t>. </a:t>
            </a:r>
            <a:r>
              <a:rPr lang="en-US" b="1" dirty="0" smtClean="0"/>
              <a:t>   </a:t>
            </a:r>
            <a:endParaRPr lang="hu-HU" b="1" dirty="0" smtClean="0"/>
          </a:p>
          <a:p>
            <a:pPr eaLnBrk="1" fontAlgn="auto" hangingPunct="1">
              <a:spcAft>
                <a:spcPts val="0"/>
              </a:spcAft>
              <a:buFont typeface="Arial" pitchFamily="34" charset="0"/>
              <a:buChar char="•"/>
              <a:defRPr/>
            </a:pPr>
            <a:endParaRPr lang="hu-HU" dirty="0"/>
          </a:p>
        </p:txBody>
      </p:sp>
      <p:sp>
        <p:nvSpPr>
          <p:cNvPr id="4" name="Dia számának helye 3"/>
          <p:cNvSpPr>
            <a:spLocks noGrp="1"/>
          </p:cNvSpPr>
          <p:nvPr>
            <p:ph type="sldNum" sz="quarter" idx="12"/>
          </p:nvPr>
        </p:nvSpPr>
        <p:spPr/>
        <p:txBody>
          <a:bodyPr/>
          <a:lstStyle/>
          <a:p>
            <a:pPr>
              <a:defRPr/>
            </a:pPr>
            <a:fld id="{7FC61D1D-ABC8-4D6E-BED7-1DC486D5143C}" type="slidenum">
              <a:rPr lang="hu-HU"/>
              <a:pPr>
                <a:defRPr/>
              </a:pPr>
              <a:t>17</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a:ln>
            <a:solidFill>
              <a:schemeClr val="accent2">
                <a:lumMod val="50000"/>
              </a:schemeClr>
            </a:solidFill>
          </a:ln>
        </p:spPr>
        <p:txBody>
          <a:bodyPr rtlCol="0">
            <a:normAutofit/>
          </a:bodyPr>
          <a:lstStyle/>
          <a:p>
            <a:pPr eaLnBrk="1" fontAlgn="auto" hangingPunct="1">
              <a:spcAft>
                <a:spcPts val="0"/>
              </a:spcAft>
              <a:defRPr/>
            </a:pPr>
            <a:r>
              <a:rPr lang="hu-HU" sz="3200" b="1" dirty="0" err="1" smtClean="0"/>
              <a:t>Mandatory</a:t>
            </a:r>
            <a:r>
              <a:rPr lang="hu-HU" sz="3200" b="1" dirty="0" smtClean="0"/>
              <a:t> </a:t>
            </a:r>
            <a:r>
              <a:rPr lang="hu-HU" sz="3200" b="1" dirty="0" err="1" smtClean="0"/>
              <a:t>collective</a:t>
            </a:r>
            <a:r>
              <a:rPr lang="hu-HU" sz="3200" b="1" dirty="0" smtClean="0"/>
              <a:t> </a:t>
            </a:r>
            <a:r>
              <a:rPr lang="hu-HU" sz="3200" b="1" dirty="0"/>
              <a:t>management –</a:t>
            </a:r>
            <a:br>
              <a:rPr lang="hu-HU" sz="3200" b="1" dirty="0"/>
            </a:br>
            <a:r>
              <a:rPr lang="hu-HU" sz="3200" b="1" dirty="0" err="1" smtClean="0"/>
              <a:t>international</a:t>
            </a:r>
            <a:r>
              <a:rPr lang="hu-HU" sz="3200" b="1" dirty="0" smtClean="0"/>
              <a:t> </a:t>
            </a:r>
            <a:r>
              <a:rPr lang="hu-HU" sz="3200" b="1" dirty="0" err="1" smtClean="0"/>
              <a:t>treaties</a:t>
            </a:r>
            <a:r>
              <a:rPr lang="hu-HU" sz="3200" b="1" dirty="0" smtClean="0"/>
              <a:t> (2)</a:t>
            </a:r>
            <a:endParaRPr lang="hu-HU" sz="3200" dirty="0"/>
          </a:p>
        </p:txBody>
      </p:sp>
      <p:sp>
        <p:nvSpPr>
          <p:cNvPr id="3" name="Tartalom helye 2"/>
          <p:cNvSpPr>
            <a:spLocks noGrp="1"/>
          </p:cNvSpPr>
          <p:nvPr>
            <p:ph idx="1"/>
          </p:nvPr>
        </p:nvSpPr>
        <p:spPr>
          <a:xfrm>
            <a:off x="395288" y="1557338"/>
            <a:ext cx="8291512" cy="4568825"/>
          </a:xfrm>
        </p:spPr>
        <p:txBody>
          <a:bodyPr rtlCol="0">
            <a:normAutofit fontScale="25000" lnSpcReduction="20000"/>
          </a:bodyPr>
          <a:lstStyle/>
          <a:p>
            <a:pPr eaLnBrk="1" fontAlgn="auto" hangingPunct="1">
              <a:spcAft>
                <a:spcPts val="0"/>
              </a:spcAft>
              <a:buFont typeface="Wingdings" pitchFamily="2" charset="2"/>
              <a:buChar char="§"/>
              <a:defRPr/>
            </a:pPr>
            <a:endParaRPr lang="hu-HU" sz="9600" b="1" dirty="0" smtClean="0"/>
          </a:p>
          <a:p>
            <a:pPr eaLnBrk="1" fontAlgn="auto" hangingPunct="1">
              <a:spcAft>
                <a:spcPts val="0"/>
              </a:spcAft>
              <a:buFont typeface="Wingdings" pitchFamily="2" charset="2"/>
              <a:buChar char="§"/>
              <a:defRPr/>
            </a:pPr>
            <a:r>
              <a:rPr lang="en-US" sz="9600" b="1" dirty="0" smtClean="0"/>
              <a:t>Article 11</a:t>
            </a:r>
            <a:r>
              <a:rPr lang="en-US" sz="9600" b="1" i="1" dirty="0" smtClean="0"/>
              <a:t>bis</a:t>
            </a:r>
            <a:r>
              <a:rPr lang="en-US" sz="9600" b="1" dirty="0" smtClean="0"/>
              <a:t>(2)</a:t>
            </a:r>
            <a:r>
              <a:rPr lang="hu-HU" sz="9600" b="1" dirty="0" smtClean="0"/>
              <a:t> of </a:t>
            </a:r>
            <a:r>
              <a:rPr lang="hu-HU" sz="9600" b="1" dirty="0" err="1" smtClean="0"/>
              <a:t>the</a:t>
            </a:r>
            <a:r>
              <a:rPr lang="hu-HU" sz="9600" b="1" dirty="0" smtClean="0"/>
              <a:t> </a:t>
            </a:r>
            <a:r>
              <a:rPr lang="hu-HU" sz="9600" b="1" dirty="0" err="1" smtClean="0"/>
              <a:t>Berne</a:t>
            </a:r>
            <a:r>
              <a:rPr lang="hu-HU" sz="9600" b="1" dirty="0" smtClean="0"/>
              <a:t> </a:t>
            </a:r>
            <a:r>
              <a:rPr lang="hu-HU" sz="9600" b="1" dirty="0" err="1" smtClean="0"/>
              <a:t>Convention</a:t>
            </a:r>
            <a:r>
              <a:rPr lang="en-US" sz="9600" b="1" dirty="0" smtClean="0"/>
              <a:t>: </a:t>
            </a:r>
            <a:r>
              <a:rPr lang="en-US" sz="9600" dirty="0" smtClean="0"/>
              <a:t>“It shall be a matter for legislation in the countries of the Union </a:t>
            </a:r>
            <a:r>
              <a:rPr lang="en-US" sz="9600" b="1" dirty="0" smtClean="0"/>
              <a:t>to determine the conditions under which the rights mentioned in the preceding paragraph may be exercised, </a:t>
            </a:r>
            <a:r>
              <a:rPr lang="en-US" sz="9600" dirty="0" smtClean="0"/>
              <a:t>but these conditions shall apply only in the countries where they have been prescribed. They shall not in any circumstances be prejudicial to the moral rights of the author, nor to his right to obtain equitable remuneration which, in the absence of agreement, shall be fixed by competent authority.”</a:t>
            </a:r>
            <a:r>
              <a:rPr lang="hu-HU" sz="9600" dirty="0" smtClean="0"/>
              <a:t> (</a:t>
            </a:r>
            <a:r>
              <a:rPr lang="hu-HU" sz="9600" dirty="0" err="1" smtClean="0"/>
              <a:t>Emphasis</a:t>
            </a:r>
            <a:r>
              <a:rPr lang="hu-HU" sz="9600" dirty="0" smtClean="0"/>
              <a:t> </a:t>
            </a:r>
            <a:r>
              <a:rPr lang="hu-HU" sz="9600" dirty="0" err="1" smtClean="0"/>
              <a:t>added</a:t>
            </a:r>
            <a:r>
              <a:rPr lang="hu-HU" sz="9600" dirty="0" smtClean="0"/>
              <a:t>.)</a:t>
            </a:r>
            <a:endParaRPr lang="hu-HU" sz="3800" dirty="0" smtClean="0"/>
          </a:p>
          <a:p>
            <a:pPr lvl="1" eaLnBrk="1" fontAlgn="auto" hangingPunct="1">
              <a:spcAft>
                <a:spcPts val="0"/>
              </a:spcAft>
              <a:buFont typeface="Wingdings" pitchFamily="2" charset="2"/>
              <a:buChar char="Ø"/>
              <a:defRPr/>
            </a:pPr>
            <a:r>
              <a:rPr lang="en-US" sz="7200" dirty="0" smtClean="0"/>
              <a:t> Under the “preceding paragraph – paragraph (1) of the same Article – the exclusive right of authorizing the broadcasting </a:t>
            </a:r>
            <a:r>
              <a:rPr lang="hu-HU" sz="7200" dirty="0" smtClean="0"/>
              <a:t>and </a:t>
            </a:r>
            <a:r>
              <a:rPr lang="hu-HU" sz="7200" dirty="0" err="1" smtClean="0"/>
              <a:t>certain</a:t>
            </a:r>
            <a:r>
              <a:rPr lang="hu-HU" sz="7200" dirty="0" smtClean="0"/>
              <a:t> </a:t>
            </a:r>
            <a:r>
              <a:rPr lang="hu-HU" sz="7200" dirty="0" err="1" smtClean="0"/>
              <a:t>other</a:t>
            </a:r>
            <a:r>
              <a:rPr lang="hu-HU" sz="7200" dirty="0" smtClean="0"/>
              <a:t> </a:t>
            </a:r>
            <a:r>
              <a:rPr lang="hu-HU" sz="7200" dirty="0" err="1" smtClean="0"/>
              <a:t>related</a:t>
            </a:r>
            <a:r>
              <a:rPr lang="hu-HU" sz="7200" dirty="0" smtClean="0"/>
              <a:t> </a:t>
            </a:r>
            <a:r>
              <a:rPr lang="hu-HU" sz="7200" dirty="0" err="1" smtClean="0"/>
              <a:t>acts</a:t>
            </a:r>
            <a:r>
              <a:rPr lang="hu-HU" sz="7200" dirty="0" smtClean="0"/>
              <a:t>.</a:t>
            </a:r>
          </a:p>
          <a:p>
            <a:pPr eaLnBrk="1" fontAlgn="auto" hangingPunct="1">
              <a:spcAft>
                <a:spcPts val="0"/>
              </a:spcAft>
              <a:buFont typeface="Arial" pitchFamily="34" charset="0"/>
              <a:buNone/>
              <a:defRPr/>
            </a:pPr>
            <a:r>
              <a:rPr lang="en-GB" sz="7200" b="1" dirty="0" smtClean="0"/>
              <a:t> </a:t>
            </a:r>
            <a:endParaRPr lang="hu-HU" sz="7200" b="1" dirty="0" smtClean="0"/>
          </a:p>
          <a:p>
            <a:pPr eaLnBrk="1" fontAlgn="auto" hangingPunct="1">
              <a:spcAft>
                <a:spcPts val="0"/>
              </a:spcAft>
              <a:buFont typeface="Arial" pitchFamily="34" charset="0"/>
              <a:buChar char="•"/>
              <a:defRPr/>
            </a:pPr>
            <a:endParaRPr lang="hu-HU" dirty="0"/>
          </a:p>
        </p:txBody>
      </p:sp>
      <p:sp>
        <p:nvSpPr>
          <p:cNvPr id="4" name="Dia számának helye 3"/>
          <p:cNvSpPr>
            <a:spLocks noGrp="1"/>
          </p:cNvSpPr>
          <p:nvPr>
            <p:ph type="sldNum" sz="quarter" idx="12"/>
          </p:nvPr>
        </p:nvSpPr>
        <p:spPr/>
        <p:txBody>
          <a:bodyPr/>
          <a:lstStyle/>
          <a:p>
            <a:pPr>
              <a:defRPr/>
            </a:pPr>
            <a:fld id="{233A796A-BA52-4AC9-84B9-8094D2B6559F}" type="slidenum">
              <a:rPr lang="hu-HU"/>
              <a:pPr>
                <a:defRPr/>
              </a:pPr>
              <a:t>18</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95288" y="260350"/>
            <a:ext cx="8229600" cy="1143000"/>
          </a:xfrm>
          <a:solidFill>
            <a:schemeClr val="accent2">
              <a:lumMod val="40000"/>
              <a:lumOff val="60000"/>
            </a:schemeClr>
          </a:solidFill>
          <a:ln>
            <a:solidFill>
              <a:schemeClr val="accent2">
                <a:lumMod val="50000"/>
              </a:schemeClr>
            </a:solidFill>
          </a:ln>
        </p:spPr>
        <p:txBody>
          <a:bodyPr rtlCol="0">
            <a:normAutofit/>
          </a:bodyPr>
          <a:lstStyle/>
          <a:p>
            <a:pPr eaLnBrk="1" fontAlgn="auto" hangingPunct="1">
              <a:spcAft>
                <a:spcPts val="0"/>
              </a:spcAft>
              <a:defRPr/>
            </a:pPr>
            <a:r>
              <a:rPr lang="hu-HU" sz="3200" b="1" dirty="0" err="1" smtClean="0"/>
              <a:t>Mandatory</a:t>
            </a:r>
            <a:r>
              <a:rPr lang="hu-HU" sz="3200" b="1" dirty="0" smtClean="0"/>
              <a:t> </a:t>
            </a:r>
            <a:r>
              <a:rPr lang="hu-HU" sz="3200" b="1" dirty="0" err="1" smtClean="0"/>
              <a:t>collective</a:t>
            </a:r>
            <a:r>
              <a:rPr lang="hu-HU" sz="3200" b="1" dirty="0" smtClean="0"/>
              <a:t> </a:t>
            </a:r>
            <a:r>
              <a:rPr lang="hu-HU" sz="3200" b="1" dirty="0"/>
              <a:t>management – </a:t>
            </a:r>
            <a:br>
              <a:rPr lang="hu-HU" sz="3200" b="1" dirty="0"/>
            </a:br>
            <a:r>
              <a:rPr lang="hu-HU" sz="3200" b="1" dirty="0" err="1" smtClean="0"/>
              <a:t>international</a:t>
            </a:r>
            <a:r>
              <a:rPr lang="hu-HU" sz="3200" b="1" dirty="0" smtClean="0"/>
              <a:t> </a:t>
            </a:r>
            <a:r>
              <a:rPr lang="hu-HU" sz="3200" b="1" dirty="0" err="1" smtClean="0"/>
              <a:t>treaties</a:t>
            </a:r>
            <a:r>
              <a:rPr lang="hu-HU" sz="3200" b="1" dirty="0" smtClean="0"/>
              <a:t> (3)</a:t>
            </a:r>
            <a:endParaRPr lang="hu-HU" sz="3200" dirty="0"/>
          </a:p>
        </p:txBody>
      </p:sp>
      <p:sp>
        <p:nvSpPr>
          <p:cNvPr id="3" name="Tartalom helye 2"/>
          <p:cNvSpPr>
            <a:spLocks noGrp="1"/>
          </p:cNvSpPr>
          <p:nvPr>
            <p:ph idx="1"/>
          </p:nvPr>
        </p:nvSpPr>
        <p:spPr>
          <a:xfrm>
            <a:off x="457200" y="1916113"/>
            <a:ext cx="8229600" cy="4210050"/>
          </a:xfrm>
        </p:spPr>
        <p:txBody>
          <a:bodyPr rtlCol="0">
            <a:normAutofit fontScale="70000" lnSpcReduction="20000"/>
          </a:bodyPr>
          <a:lstStyle/>
          <a:p>
            <a:pPr eaLnBrk="1" fontAlgn="auto" hangingPunct="1">
              <a:spcAft>
                <a:spcPts val="0"/>
              </a:spcAft>
              <a:buFont typeface="Arial" pitchFamily="34" charset="0"/>
              <a:buNone/>
              <a:defRPr/>
            </a:pPr>
            <a:r>
              <a:rPr lang="hu-HU" dirty="0" smtClean="0"/>
              <a:t>     </a:t>
            </a:r>
            <a:r>
              <a:rPr lang="en-US" b="1" dirty="0" smtClean="0"/>
              <a:t>Article 13(1)</a:t>
            </a:r>
            <a:r>
              <a:rPr lang="hu-HU" b="1" dirty="0" smtClean="0"/>
              <a:t> of </a:t>
            </a:r>
            <a:r>
              <a:rPr lang="hu-HU" b="1" dirty="0" err="1" smtClean="0"/>
              <a:t>the</a:t>
            </a:r>
            <a:r>
              <a:rPr lang="hu-HU" b="1" dirty="0" smtClean="0"/>
              <a:t> </a:t>
            </a:r>
            <a:r>
              <a:rPr lang="hu-HU" b="1" dirty="0" err="1" smtClean="0"/>
              <a:t>Berne</a:t>
            </a:r>
            <a:r>
              <a:rPr lang="hu-HU" b="1" dirty="0" smtClean="0"/>
              <a:t> </a:t>
            </a:r>
            <a:r>
              <a:rPr lang="hu-HU" b="1" dirty="0" err="1" smtClean="0"/>
              <a:t>Convention</a:t>
            </a:r>
            <a:r>
              <a:rPr lang="en-US" b="1" dirty="0" smtClean="0"/>
              <a:t>: </a:t>
            </a:r>
            <a:endParaRPr lang="hu-HU" b="1" dirty="0" smtClean="0"/>
          </a:p>
          <a:p>
            <a:pPr eaLnBrk="1" fontAlgn="auto" hangingPunct="1">
              <a:spcAft>
                <a:spcPts val="0"/>
              </a:spcAft>
              <a:buFont typeface="Arial" pitchFamily="34" charset="0"/>
              <a:buNone/>
              <a:defRPr/>
            </a:pPr>
            <a:r>
              <a:rPr lang="hu-HU" b="1" dirty="0" smtClean="0"/>
              <a:t>     </a:t>
            </a:r>
            <a:r>
              <a:rPr lang="en-US" dirty="0" smtClean="0"/>
              <a:t>“Each country of the Union </a:t>
            </a:r>
            <a:r>
              <a:rPr lang="en-US" b="1" dirty="0" smtClean="0"/>
              <a:t>may impose </a:t>
            </a:r>
            <a:r>
              <a:rPr lang="en-US" dirty="0" smtClean="0"/>
              <a:t>for itself reservations and </a:t>
            </a:r>
            <a:r>
              <a:rPr lang="en-US" b="1" dirty="0" smtClean="0"/>
              <a:t>conditions on the exclusive right granted to the author </a:t>
            </a:r>
            <a:r>
              <a:rPr lang="en-US" dirty="0" smtClean="0"/>
              <a:t>of a musical work and to the author of any words, the recording of which together with the musical work has already been authorized by the latter, to authorize the sound recording of that musical work, together with such words, if any; but all such reservations and conditions shall apply only in the countries which have imposed them and shall not, in any circumstances, be prejudicial to the rights of these authors to obtain equitable remuneration which, in the absence of agreement, shall be fixed by competent authority.”  </a:t>
            </a:r>
            <a:r>
              <a:rPr lang="hu-HU" dirty="0" smtClean="0"/>
              <a:t>(</a:t>
            </a:r>
            <a:r>
              <a:rPr lang="hu-HU" dirty="0" err="1" smtClean="0"/>
              <a:t>Emphasis</a:t>
            </a:r>
            <a:r>
              <a:rPr lang="hu-HU" dirty="0" smtClean="0"/>
              <a:t> </a:t>
            </a:r>
            <a:r>
              <a:rPr lang="hu-HU" dirty="0" err="1" smtClean="0"/>
              <a:t>added</a:t>
            </a:r>
            <a:r>
              <a:rPr lang="hu-HU" dirty="0" smtClean="0"/>
              <a:t>.)</a:t>
            </a:r>
          </a:p>
          <a:p>
            <a:pPr eaLnBrk="1" fontAlgn="auto" hangingPunct="1">
              <a:spcAft>
                <a:spcPts val="0"/>
              </a:spcAft>
              <a:buFont typeface="Arial" pitchFamily="34" charset="0"/>
              <a:buChar char="•"/>
              <a:defRPr/>
            </a:pPr>
            <a:endParaRPr lang="hu-HU" dirty="0"/>
          </a:p>
        </p:txBody>
      </p:sp>
      <p:sp>
        <p:nvSpPr>
          <p:cNvPr id="4" name="Dia számának helye 3"/>
          <p:cNvSpPr>
            <a:spLocks noGrp="1"/>
          </p:cNvSpPr>
          <p:nvPr>
            <p:ph type="sldNum" sz="quarter" idx="12"/>
          </p:nvPr>
        </p:nvSpPr>
        <p:spPr/>
        <p:txBody>
          <a:bodyPr/>
          <a:lstStyle/>
          <a:p>
            <a:pPr>
              <a:defRPr/>
            </a:pPr>
            <a:fld id="{3870B99B-B5E5-4E8D-B93F-0E37BA656E2F}" type="slidenum">
              <a:rPr lang="hu-HU"/>
              <a:pPr>
                <a:defRPr/>
              </a:pPr>
              <a:t>19</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Élőláb helye 1"/>
          <p:cNvSpPr>
            <a:spLocks noGrp="1"/>
          </p:cNvSpPr>
          <p:nvPr>
            <p:ph type="ftr" sz="quarter" idx="11"/>
          </p:nvPr>
        </p:nvSpPr>
        <p:spPr/>
        <p:txBody>
          <a:bodyPr/>
          <a:lstStyle/>
          <a:p>
            <a:pPr>
              <a:defRPr/>
            </a:pPr>
            <a:r>
              <a:rPr lang="es-ES"/>
              <a:t>M. Ficsor, Tirana, June 14-15, 2012</a:t>
            </a:r>
            <a:endParaRPr lang="hu-HU"/>
          </a:p>
        </p:txBody>
      </p:sp>
      <p:sp>
        <p:nvSpPr>
          <p:cNvPr id="3" name="Dia számának helye 2"/>
          <p:cNvSpPr>
            <a:spLocks noGrp="1"/>
          </p:cNvSpPr>
          <p:nvPr>
            <p:ph type="sldNum" sz="quarter" idx="12"/>
          </p:nvPr>
        </p:nvSpPr>
        <p:spPr/>
        <p:txBody>
          <a:bodyPr/>
          <a:lstStyle/>
          <a:p>
            <a:pPr>
              <a:defRPr/>
            </a:pPr>
            <a:fld id="{832E15D5-7378-400F-80E4-97B6DD0D0F7F}" type="slidenum">
              <a:rPr lang="hu-HU" smtClean="0"/>
              <a:pPr>
                <a:defRPr/>
              </a:pPr>
              <a:t>2</a:t>
            </a:fld>
            <a:endParaRPr lang="hu-HU"/>
          </a:p>
        </p:txBody>
      </p:sp>
      <p:sp>
        <p:nvSpPr>
          <p:cNvPr id="3076" name="Szövegdoboz 3"/>
          <p:cNvSpPr txBox="1">
            <a:spLocks noChangeArrowheads="1"/>
          </p:cNvSpPr>
          <p:nvPr/>
        </p:nvSpPr>
        <p:spPr bwMode="auto">
          <a:xfrm>
            <a:off x="857250" y="2571750"/>
            <a:ext cx="7572375" cy="1446213"/>
          </a:xfrm>
          <a:prstGeom prst="rect">
            <a:avLst/>
          </a:prstGeom>
          <a:noFill/>
          <a:ln w="9525">
            <a:noFill/>
            <a:miter lim="800000"/>
            <a:headEnd/>
            <a:tailEnd/>
          </a:ln>
        </p:spPr>
        <p:txBody>
          <a:bodyPr>
            <a:spAutoFit/>
          </a:bodyPr>
          <a:lstStyle/>
          <a:p>
            <a:pPr algn="ctr">
              <a:defRPr/>
            </a:pPr>
            <a:r>
              <a:rPr lang="en-US" sz="4400" b="1" dirty="0">
                <a:solidFill>
                  <a:srgbClr val="7030A0"/>
                </a:solidFill>
                <a:effectLst>
                  <a:outerShdw blurRad="38100" dist="38100" dir="2700000" algn="tl">
                    <a:srgbClr val="000000">
                      <a:alpha val="43137"/>
                    </a:srgbClr>
                  </a:outerShdw>
                </a:effectLst>
                <a:cs typeface="+mn-cs"/>
              </a:rPr>
              <a:t>I. CONTRACTS ON THE EXERCISE RIGHTS</a:t>
            </a:r>
            <a:endParaRPr lang="hu-HU" sz="4400" b="1" dirty="0">
              <a:solidFill>
                <a:srgbClr val="7030A0"/>
              </a:solidFill>
              <a:effectLst>
                <a:outerShdw blurRad="38100" dist="38100" dir="2700000" algn="tl">
                  <a:srgbClr val="000000">
                    <a:alpha val="43137"/>
                  </a:srgbClr>
                </a:outerShdw>
              </a:effectLst>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a:ln>
            <a:solidFill>
              <a:schemeClr val="accent2">
                <a:lumMod val="50000"/>
              </a:schemeClr>
            </a:solidFill>
          </a:ln>
        </p:spPr>
        <p:txBody>
          <a:bodyPr rtlCol="0">
            <a:normAutofit/>
          </a:bodyPr>
          <a:lstStyle/>
          <a:p>
            <a:pPr eaLnBrk="1" fontAlgn="auto" hangingPunct="1">
              <a:spcAft>
                <a:spcPts val="0"/>
              </a:spcAft>
              <a:defRPr/>
            </a:pPr>
            <a:r>
              <a:rPr lang="hu-HU" sz="3200" b="1" dirty="0" err="1" smtClean="0"/>
              <a:t>Mandatory</a:t>
            </a:r>
            <a:r>
              <a:rPr lang="hu-HU" sz="3200" b="1" dirty="0" smtClean="0"/>
              <a:t> </a:t>
            </a:r>
            <a:r>
              <a:rPr lang="hu-HU" sz="3200" b="1" dirty="0" err="1" smtClean="0"/>
              <a:t>collective</a:t>
            </a:r>
            <a:r>
              <a:rPr lang="hu-HU" sz="3200" b="1" dirty="0" smtClean="0"/>
              <a:t> </a:t>
            </a:r>
            <a:r>
              <a:rPr lang="hu-HU" sz="3200" b="1" dirty="0"/>
              <a:t>management –</a:t>
            </a:r>
            <a:br>
              <a:rPr lang="hu-HU" sz="3200" b="1" dirty="0"/>
            </a:br>
            <a:r>
              <a:rPr lang="hu-HU" sz="3200" b="1" dirty="0" err="1" smtClean="0"/>
              <a:t>international</a:t>
            </a:r>
            <a:r>
              <a:rPr lang="hu-HU" sz="3200" b="1" dirty="0" smtClean="0"/>
              <a:t> </a:t>
            </a:r>
            <a:r>
              <a:rPr lang="hu-HU" sz="3200" b="1" dirty="0" err="1" smtClean="0"/>
              <a:t>treaties</a:t>
            </a:r>
            <a:r>
              <a:rPr lang="hu-HU" sz="3200" b="1" dirty="0" smtClean="0"/>
              <a:t> (4)</a:t>
            </a:r>
            <a:endParaRPr lang="hu-HU" sz="3200" dirty="0"/>
          </a:p>
        </p:txBody>
      </p:sp>
      <p:sp>
        <p:nvSpPr>
          <p:cNvPr id="3" name="Tartalom helye 2"/>
          <p:cNvSpPr>
            <a:spLocks noGrp="1"/>
          </p:cNvSpPr>
          <p:nvPr>
            <p:ph idx="1"/>
          </p:nvPr>
        </p:nvSpPr>
        <p:spPr>
          <a:xfrm>
            <a:off x="457200" y="1989138"/>
            <a:ext cx="8229600" cy="4137025"/>
          </a:xfrm>
        </p:spPr>
        <p:txBody>
          <a:bodyPr rtlCol="0">
            <a:normAutofit fontScale="70000" lnSpcReduction="20000"/>
          </a:bodyPr>
          <a:lstStyle/>
          <a:p>
            <a:pPr eaLnBrk="1" fontAlgn="auto" hangingPunct="1">
              <a:spcAft>
                <a:spcPts val="0"/>
              </a:spcAft>
              <a:buFont typeface="Wingdings" pitchFamily="2" charset="2"/>
              <a:buChar char="§"/>
              <a:defRPr/>
            </a:pPr>
            <a:r>
              <a:rPr lang="en-US" b="1" dirty="0" smtClean="0"/>
              <a:t>The </a:t>
            </a:r>
            <a:r>
              <a:rPr lang="en-US" b="1" i="1" dirty="0" smtClean="0"/>
              <a:t>a </a:t>
            </a:r>
            <a:r>
              <a:rPr lang="en-US" b="1" i="1" dirty="0" err="1" smtClean="0"/>
              <a:t>contrario</a:t>
            </a:r>
            <a:r>
              <a:rPr lang="en-US" b="1" i="1" dirty="0" smtClean="0"/>
              <a:t> </a:t>
            </a:r>
            <a:r>
              <a:rPr lang="en-US" b="1" dirty="0" smtClean="0"/>
              <a:t>principle of interpretation of treaties: </a:t>
            </a:r>
          </a:p>
          <a:p>
            <a:pPr eaLnBrk="1" fontAlgn="auto" hangingPunct="1">
              <a:spcAft>
                <a:spcPts val="0"/>
              </a:spcAft>
              <a:buFont typeface="Arial" pitchFamily="34" charset="0"/>
              <a:buNone/>
              <a:defRPr/>
            </a:pPr>
            <a:r>
              <a:rPr lang="en-US" b="1" dirty="0" smtClean="0"/>
              <a:t>     If a treaty has the same provisions on a, b, c, d, e, f, g and h, and only provide</a:t>
            </a:r>
            <a:r>
              <a:rPr lang="hu-HU" b="1" dirty="0" smtClean="0"/>
              <a:t>s</a:t>
            </a:r>
            <a:r>
              <a:rPr lang="en-US" b="1" dirty="0" smtClean="0"/>
              <a:t> </a:t>
            </a:r>
            <a:r>
              <a:rPr lang="hu-HU" b="1" dirty="0" err="1" smtClean="0"/>
              <a:t>for</a:t>
            </a:r>
            <a:r>
              <a:rPr lang="hu-HU" b="1" dirty="0" smtClean="0"/>
              <a:t> </a:t>
            </a:r>
            <a:r>
              <a:rPr lang="en-US" b="1" dirty="0" smtClean="0"/>
              <a:t>an exception concerning a and b, the exception obviously is not applicable concerning c, d, e, f, g and h.</a:t>
            </a:r>
          </a:p>
          <a:p>
            <a:pPr eaLnBrk="1" fontAlgn="auto" hangingPunct="1">
              <a:spcAft>
                <a:spcPts val="0"/>
              </a:spcAft>
              <a:buFont typeface="Wingdings" pitchFamily="2" charset="2"/>
              <a:buChar char="§"/>
              <a:defRPr/>
            </a:pPr>
            <a:r>
              <a:rPr lang="en-US" b="1" dirty="0" smtClean="0"/>
              <a:t>Consequently, where an international treaty </a:t>
            </a:r>
            <a:r>
              <a:rPr lang="en-US" dirty="0" smtClean="0"/>
              <a:t>(Berne and Rome Conventions, TRIPS Agreement, WIPO „Internet Treaties” (WCT, WPPT))</a:t>
            </a:r>
            <a:r>
              <a:rPr lang="en-US" b="1" dirty="0" smtClean="0"/>
              <a:t> provide</a:t>
            </a:r>
            <a:r>
              <a:rPr lang="hu-HU" b="1" dirty="0" smtClean="0"/>
              <a:t>s</a:t>
            </a:r>
            <a:r>
              <a:rPr lang="en-US" b="1" dirty="0" smtClean="0"/>
              <a:t> for exclusive rights and allows determining/imposing conditions</a:t>
            </a:r>
            <a:r>
              <a:rPr lang="en-US" dirty="0" smtClean="0"/>
              <a:t>  (compulsory licenses, mandatory collective management) </a:t>
            </a:r>
            <a:r>
              <a:rPr lang="en-US" b="1" dirty="0" smtClean="0"/>
              <a:t>for the exercise of such rights only in two cases , in the other cases it is not allowed to determine/impose conditions.     </a:t>
            </a:r>
          </a:p>
          <a:p>
            <a:pPr eaLnBrk="1" fontAlgn="auto" hangingPunct="1">
              <a:spcAft>
                <a:spcPts val="0"/>
              </a:spcAft>
              <a:buFont typeface="Arial" pitchFamily="34" charset="0"/>
              <a:buNone/>
              <a:defRPr/>
            </a:pPr>
            <a:endParaRPr lang="en-US" dirty="0"/>
          </a:p>
        </p:txBody>
      </p:sp>
      <p:sp>
        <p:nvSpPr>
          <p:cNvPr id="4" name="Dia számának helye 3"/>
          <p:cNvSpPr>
            <a:spLocks noGrp="1"/>
          </p:cNvSpPr>
          <p:nvPr>
            <p:ph type="sldNum" sz="quarter" idx="12"/>
          </p:nvPr>
        </p:nvSpPr>
        <p:spPr/>
        <p:txBody>
          <a:bodyPr/>
          <a:lstStyle/>
          <a:p>
            <a:pPr>
              <a:defRPr/>
            </a:pPr>
            <a:fld id="{FDA5A7C5-834D-4A88-8F1A-EA17CB7280A6}" type="slidenum">
              <a:rPr lang="hu-HU"/>
              <a:pPr>
                <a:defRPr/>
              </a:pPr>
              <a:t>20</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a:ln>
            <a:solidFill>
              <a:schemeClr val="accent2">
                <a:lumMod val="50000"/>
              </a:schemeClr>
            </a:solidFill>
          </a:ln>
        </p:spPr>
        <p:txBody>
          <a:bodyPr rtlCol="0">
            <a:normAutofit/>
          </a:bodyPr>
          <a:lstStyle/>
          <a:p>
            <a:pPr eaLnBrk="1" fontAlgn="auto" hangingPunct="1">
              <a:spcAft>
                <a:spcPts val="0"/>
              </a:spcAft>
              <a:defRPr/>
            </a:pPr>
            <a:r>
              <a:rPr lang="hu-HU" sz="3200" b="1" dirty="0" err="1" smtClean="0"/>
              <a:t>Mandatory</a:t>
            </a:r>
            <a:r>
              <a:rPr lang="hu-HU" sz="3200" b="1" dirty="0" smtClean="0"/>
              <a:t> </a:t>
            </a:r>
            <a:r>
              <a:rPr lang="hu-HU" sz="3200" b="1" dirty="0" err="1" smtClean="0"/>
              <a:t>collective</a:t>
            </a:r>
            <a:r>
              <a:rPr lang="hu-HU" sz="3200" b="1" dirty="0" smtClean="0"/>
              <a:t> management – </a:t>
            </a:r>
            <a:br>
              <a:rPr lang="hu-HU" sz="3200" b="1" dirty="0" smtClean="0"/>
            </a:br>
            <a:r>
              <a:rPr lang="hu-HU" sz="3200" b="1" dirty="0" err="1" smtClean="0"/>
              <a:t>examples</a:t>
            </a:r>
            <a:r>
              <a:rPr lang="hu-HU" sz="3200" b="1" dirty="0" smtClean="0"/>
              <a:t> </a:t>
            </a:r>
            <a:r>
              <a:rPr lang="hu-HU" sz="3200" b="1" dirty="0" err="1" smtClean="0"/>
              <a:t>in</a:t>
            </a:r>
            <a:r>
              <a:rPr lang="hu-HU" sz="3200" b="1" dirty="0" smtClean="0"/>
              <a:t> </a:t>
            </a:r>
            <a:r>
              <a:rPr lang="hu-HU" sz="3200" b="1" dirty="0" err="1" smtClean="0"/>
              <a:t>the</a:t>
            </a:r>
            <a:r>
              <a:rPr lang="hu-HU" sz="3200" b="1" dirty="0" smtClean="0"/>
              <a:t> EU </a:t>
            </a:r>
            <a:r>
              <a:rPr lang="hu-HU" sz="3200" b="1" dirty="0" err="1" smtClean="0"/>
              <a:t>Directives</a:t>
            </a:r>
            <a:r>
              <a:rPr lang="hu-HU" sz="3200" b="1" dirty="0" smtClean="0"/>
              <a:t> (1)</a:t>
            </a:r>
            <a:endParaRPr lang="hu-HU" sz="3200" dirty="0"/>
          </a:p>
        </p:txBody>
      </p:sp>
      <p:sp>
        <p:nvSpPr>
          <p:cNvPr id="3" name="Tartalom helye 2"/>
          <p:cNvSpPr>
            <a:spLocks noGrp="1"/>
          </p:cNvSpPr>
          <p:nvPr>
            <p:ph idx="1"/>
          </p:nvPr>
        </p:nvSpPr>
        <p:spPr>
          <a:xfrm>
            <a:off x="468313" y="1700213"/>
            <a:ext cx="8218487" cy="4425950"/>
          </a:xfrm>
        </p:spPr>
        <p:txBody>
          <a:bodyPr rtlCol="0">
            <a:normAutofit fontScale="25000" lnSpcReduction="20000"/>
          </a:bodyPr>
          <a:lstStyle/>
          <a:p>
            <a:pPr eaLnBrk="1" fontAlgn="auto" hangingPunct="1">
              <a:spcAft>
                <a:spcPts val="0"/>
              </a:spcAft>
              <a:buFont typeface="Arial" pitchFamily="34" charset="0"/>
              <a:buNone/>
              <a:defRPr/>
            </a:pPr>
            <a:r>
              <a:rPr lang="hu-HU" b="1" dirty="0" smtClean="0"/>
              <a:t>     </a:t>
            </a:r>
          </a:p>
          <a:p>
            <a:pPr eaLnBrk="1" fontAlgn="auto" hangingPunct="1">
              <a:spcAft>
                <a:spcPts val="0"/>
              </a:spcAft>
              <a:buFont typeface="Arial" pitchFamily="34" charset="0"/>
              <a:buNone/>
              <a:defRPr/>
            </a:pPr>
            <a:r>
              <a:rPr lang="hu-HU" b="1" dirty="0" smtClean="0"/>
              <a:t>      </a:t>
            </a:r>
            <a:r>
              <a:rPr lang="hu-HU" sz="8400" b="1" dirty="0" smtClean="0"/>
              <a:t>   </a:t>
            </a:r>
            <a:r>
              <a:rPr lang="en-US" sz="8400" b="1" dirty="0" smtClean="0"/>
              <a:t>Mandatory collective management under the </a:t>
            </a:r>
            <a:r>
              <a:rPr lang="hu-HU" sz="8400" b="1" dirty="0" smtClean="0"/>
              <a:t>EU </a:t>
            </a:r>
            <a:r>
              <a:rPr lang="hu-HU" sz="8400" b="1" dirty="0" err="1" smtClean="0"/>
              <a:t>Directives</a:t>
            </a:r>
            <a:r>
              <a:rPr lang="en-US" sz="8400" b="1" dirty="0" smtClean="0"/>
              <a:t>: </a:t>
            </a:r>
          </a:p>
          <a:p>
            <a:pPr eaLnBrk="1" fontAlgn="auto" hangingPunct="1">
              <a:spcAft>
                <a:spcPts val="0"/>
              </a:spcAft>
              <a:buFont typeface="Wingdings" pitchFamily="2" charset="2"/>
              <a:buChar char="§"/>
              <a:defRPr/>
            </a:pPr>
            <a:r>
              <a:rPr lang="hu-HU" sz="8400" b="1" dirty="0" smtClean="0"/>
              <a:t>T</a:t>
            </a:r>
            <a:r>
              <a:rPr lang="en-US" sz="8400" b="1" dirty="0" smtClean="0"/>
              <a:t>he Rental, Lending and Related Rights </a:t>
            </a:r>
            <a:r>
              <a:rPr lang="en-US" sz="8400" dirty="0" smtClean="0"/>
              <a:t>Directive on the „</a:t>
            </a:r>
            <a:r>
              <a:rPr lang="en-US" sz="8400" dirty="0" err="1" smtClean="0"/>
              <a:t>unwaivable</a:t>
            </a:r>
            <a:r>
              <a:rPr lang="en-US" sz="8400" dirty="0" smtClean="0"/>
              <a:t> right to remuneration” for rental in favor of authors and performers when they transfer their exclusive right</a:t>
            </a:r>
            <a:r>
              <a:rPr lang="hu-HU" sz="8400" dirty="0" smtClean="0"/>
              <a:t> of </a:t>
            </a:r>
            <a:r>
              <a:rPr lang="hu-HU" sz="8400" dirty="0" err="1" smtClean="0"/>
              <a:t>rental</a:t>
            </a:r>
            <a:r>
              <a:rPr lang="en-US" sz="8400" dirty="0" smtClean="0"/>
              <a:t> to producers</a:t>
            </a:r>
            <a:r>
              <a:rPr lang="en-US" sz="8400" b="1" dirty="0" smtClean="0"/>
              <a:t>: </a:t>
            </a:r>
          </a:p>
          <a:p>
            <a:pPr lvl="1" eaLnBrk="1" fontAlgn="auto" hangingPunct="1">
              <a:spcAft>
                <a:spcPts val="0"/>
              </a:spcAft>
              <a:buFont typeface="Wingdings" pitchFamily="2" charset="2"/>
              <a:buChar char="Ø"/>
              <a:defRPr/>
            </a:pPr>
            <a:r>
              <a:rPr lang="en-US" sz="8400" dirty="0" smtClean="0"/>
              <a:t>Article 4(3): „The administration of this right to obtain an equitable remuneration may be entrusted to collecting societies representing authors or performers.” </a:t>
            </a:r>
          </a:p>
          <a:p>
            <a:pPr lvl="1" eaLnBrk="1" fontAlgn="auto" hangingPunct="1">
              <a:spcAft>
                <a:spcPts val="0"/>
              </a:spcAft>
              <a:buFont typeface="Wingdings" pitchFamily="2" charset="2"/>
              <a:buChar char="Ø"/>
              <a:defRPr/>
            </a:pPr>
            <a:r>
              <a:rPr lang="en-US" sz="8400" b="1" dirty="0" smtClean="0"/>
              <a:t>Article 4(4):  “Member States may regulate whether and to what extent administration by collecting societies of the right to obtain an equitable remuneration may be imposed…” (emphasis added)</a:t>
            </a:r>
          </a:p>
          <a:p>
            <a:pPr eaLnBrk="1" fontAlgn="auto" hangingPunct="1">
              <a:spcAft>
                <a:spcPts val="0"/>
              </a:spcAft>
              <a:buFont typeface="Wingdings" pitchFamily="2" charset="2"/>
              <a:buChar char="§"/>
              <a:defRPr/>
            </a:pPr>
            <a:r>
              <a:rPr lang="en-US" sz="8400" b="1" dirty="0" smtClean="0"/>
              <a:t>„May regulate”: a permission (</a:t>
            </a:r>
            <a:r>
              <a:rPr lang="en-US" sz="8400" b="1" i="1" dirty="0" smtClean="0"/>
              <a:t>a </a:t>
            </a:r>
            <a:r>
              <a:rPr lang="en-US" sz="8400" b="1" i="1" dirty="0" err="1" smtClean="0"/>
              <a:t>contrario</a:t>
            </a:r>
            <a:r>
              <a:rPr lang="en-US" sz="8400" b="1" i="1" dirty="0" smtClean="0"/>
              <a:t> </a:t>
            </a:r>
            <a:r>
              <a:rPr lang="en-US" sz="8400" b="1" dirty="0" smtClean="0"/>
              <a:t>!)</a:t>
            </a:r>
          </a:p>
          <a:p>
            <a:pPr eaLnBrk="1" fontAlgn="auto" hangingPunct="1">
              <a:spcAft>
                <a:spcPts val="0"/>
              </a:spcAft>
              <a:buFont typeface="Wingdings" pitchFamily="2" charset="2"/>
              <a:buChar char="§"/>
              <a:defRPr/>
            </a:pPr>
            <a:r>
              <a:rPr lang="hu-HU" sz="8400" b="1" dirty="0" err="1" smtClean="0"/>
              <a:t>This</a:t>
            </a:r>
            <a:r>
              <a:rPr lang="hu-HU" sz="8400" b="1" dirty="0" smtClean="0"/>
              <a:t> is i</a:t>
            </a:r>
            <a:r>
              <a:rPr lang="en-US" sz="8400" b="1" dirty="0" smtClean="0"/>
              <a:t>n accordance with the international norms</a:t>
            </a:r>
            <a:r>
              <a:rPr lang="hu-HU" sz="8400" b="1" dirty="0" smtClean="0"/>
              <a:t>,</a:t>
            </a:r>
            <a:r>
              <a:rPr lang="en-US" sz="8400" b="1" dirty="0" smtClean="0"/>
              <a:t> </a:t>
            </a:r>
            <a:r>
              <a:rPr lang="en-US" sz="8400" dirty="0" smtClean="0"/>
              <a:t>since it does not concern the exercise of exclusive rights </a:t>
            </a:r>
            <a:r>
              <a:rPr lang="hu-HU" sz="8400" dirty="0" err="1" smtClean="0"/>
              <a:t>itself</a:t>
            </a:r>
            <a:r>
              <a:rPr lang="hu-HU" sz="8400" dirty="0" smtClean="0"/>
              <a:t> </a:t>
            </a:r>
            <a:r>
              <a:rPr lang="en-US" sz="8400" dirty="0" smtClean="0"/>
              <a:t>directly.  </a:t>
            </a:r>
          </a:p>
          <a:p>
            <a:pPr eaLnBrk="1" fontAlgn="auto" hangingPunct="1">
              <a:spcAft>
                <a:spcPts val="0"/>
              </a:spcAft>
              <a:buFont typeface="Arial" pitchFamily="34" charset="0"/>
              <a:buNone/>
              <a:defRPr/>
            </a:pPr>
            <a:r>
              <a:rPr lang="en-US" sz="8400" b="1" dirty="0" smtClean="0"/>
              <a:t> </a:t>
            </a:r>
            <a:endParaRPr lang="en-US" sz="8400" b="1" dirty="0"/>
          </a:p>
        </p:txBody>
      </p:sp>
      <p:sp>
        <p:nvSpPr>
          <p:cNvPr id="4" name="Dia számának helye 3"/>
          <p:cNvSpPr>
            <a:spLocks noGrp="1"/>
          </p:cNvSpPr>
          <p:nvPr>
            <p:ph type="sldNum" sz="quarter" idx="12"/>
          </p:nvPr>
        </p:nvSpPr>
        <p:spPr/>
        <p:txBody>
          <a:bodyPr/>
          <a:lstStyle/>
          <a:p>
            <a:pPr>
              <a:defRPr/>
            </a:pPr>
            <a:fld id="{98AE9065-65BB-46A7-A97B-097B067A80A3}" type="slidenum">
              <a:rPr lang="hu-HU"/>
              <a:pPr>
                <a:defRPr/>
              </a:pPr>
              <a:t>21</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a:ln>
            <a:solidFill>
              <a:schemeClr val="accent2">
                <a:lumMod val="50000"/>
              </a:schemeClr>
            </a:solidFill>
          </a:ln>
        </p:spPr>
        <p:txBody>
          <a:bodyPr rtlCol="0">
            <a:normAutofit/>
          </a:bodyPr>
          <a:lstStyle/>
          <a:p>
            <a:pPr eaLnBrk="1" fontAlgn="auto" hangingPunct="1">
              <a:spcAft>
                <a:spcPts val="0"/>
              </a:spcAft>
              <a:defRPr/>
            </a:pPr>
            <a:r>
              <a:rPr lang="hu-HU" sz="3200" b="1" dirty="0" err="1" smtClean="0"/>
              <a:t>Mandatory</a:t>
            </a:r>
            <a:r>
              <a:rPr lang="hu-HU" sz="3200" b="1" dirty="0" smtClean="0"/>
              <a:t> </a:t>
            </a:r>
            <a:r>
              <a:rPr lang="hu-HU" sz="3200" b="1" dirty="0" err="1" smtClean="0"/>
              <a:t>collective</a:t>
            </a:r>
            <a:r>
              <a:rPr lang="hu-HU" sz="3200" b="1" dirty="0" smtClean="0"/>
              <a:t> </a:t>
            </a:r>
            <a:r>
              <a:rPr lang="hu-HU" sz="3200" b="1" dirty="0"/>
              <a:t>management –</a:t>
            </a:r>
            <a:br>
              <a:rPr lang="hu-HU" sz="3200" b="1" dirty="0"/>
            </a:br>
            <a:r>
              <a:rPr lang="hu-HU" sz="3200" b="1" dirty="0" err="1"/>
              <a:t>examples</a:t>
            </a:r>
            <a:r>
              <a:rPr lang="hu-HU" sz="3200" b="1" dirty="0"/>
              <a:t> </a:t>
            </a:r>
            <a:r>
              <a:rPr lang="hu-HU" sz="3200" b="1" dirty="0" err="1"/>
              <a:t>in</a:t>
            </a:r>
            <a:r>
              <a:rPr lang="hu-HU" sz="3200" b="1" dirty="0"/>
              <a:t> </a:t>
            </a:r>
            <a:r>
              <a:rPr lang="hu-HU" sz="3200" b="1" dirty="0" err="1"/>
              <a:t>the</a:t>
            </a:r>
            <a:r>
              <a:rPr lang="hu-HU" sz="3200" b="1" dirty="0"/>
              <a:t> </a:t>
            </a:r>
            <a:r>
              <a:rPr lang="hu-HU" sz="3200" b="1" dirty="0" smtClean="0"/>
              <a:t>EU </a:t>
            </a:r>
            <a:r>
              <a:rPr lang="hu-HU" sz="3200" b="1" dirty="0" err="1" smtClean="0"/>
              <a:t>Directives</a:t>
            </a:r>
            <a:r>
              <a:rPr lang="hu-HU" sz="3200" b="1" dirty="0" smtClean="0"/>
              <a:t> (2)</a:t>
            </a:r>
            <a:endParaRPr lang="hu-HU" sz="3200" dirty="0"/>
          </a:p>
        </p:txBody>
      </p:sp>
      <p:sp>
        <p:nvSpPr>
          <p:cNvPr id="23555" name="Tartalom helye 2"/>
          <p:cNvSpPr>
            <a:spLocks noGrp="1"/>
          </p:cNvSpPr>
          <p:nvPr>
            <p:ph idx="1"/>
          </p:nvPr>
        </p:nvSpPr>
        <p:spPr/>
        <p:txBody>
          <a:bodyPr/>
          <a:lstStyle/>
          <a:p>
            <a:pPr eaLnBrk="1" hangingPunct="1">
              <a:buFont typeface="Arial" charset="0"/>
              <a:buNone/>
            </a:pPr>
            <a:r>
              <a:rPr lang="hu-HU" sz="2400" b="1" smtClean="0"/>
              <a:t>    </a:t>
            </a:r>
            <a:r>
              <a:rPr lang="en-US" sz="2400" b="1" smtClean="0"/>
              <a:t>Mandatory collective management under the </a:t>
            </a:r>
            <a:r>
              <a:rPr lang="hu-HU" sz="2400" b="1" smtClean="0"/>
              <a:t>EU Directives</a:t>
            </a:r>
            <a:r>
              <a:rPr lang="en-US" sz="2400" b="1" smtClean="0"/>
              <a:t>: </a:t>
            </a:r>
          </a:p>
          <a:p>
            <a:pPr eaLnBrk="1" hangingPunct="1">
              <a:buFont typeface="Wingdings" pitchFamily="2" charset="2"/>
              <a:buChar char="§"/>
            </a:pPr>
            <a:r>
              <a:rPr lang="en-US" sz="2400" b="1" smtClean="0"/>
              <a:t>Satellite and Cable Directive</a:t>
            </a:r>
            <a:r>
              <a:rPr lang="en-US" sz="2400" smtClean="0"/>
              <a:t>: </a:t>
            </a:r>
          </a:p>
          <a:p>
            <a:pPr lvl="1" eaLnBrk="1" hangingPunct="1">
              <a:buFont typeface="Wingdings" pitchFamily="2" charset="2"/>
              <a:buChar char="Ø"/>
            </a:pPr>
            <a:r>
              <a:rPr lang="en-US" sz="2400" smtClean="0"/>
              <a:t>Article 9(1): “Member States shall</a:t>
            </a:r>
            <a:r>
              <a:rPr lang="en-US" sz="2400" i="1" smtClean="0"/>
              <a:t> </a:t>
            </a:r>
            <a:r>
              <a:rPr lang="en-US" sz="2400" smtClean="0"/>
              <a:t>ensure that the right of copyright owners and holders of related rights to grant or refuse authorization to a cable operator for a cable retransmission </a:t>
            </a:r>
            <a:r>
              <a:rPr lang="en-US" sz="2400" b="1" smtClean="0"/>
              <a:t>may be exercised only through a collecting society</a:t>
            </a:r>
            <a:r>
              <a:rPr lang="en-US" sz="2400" u="sng" smtClean="0"/>
              <a:t>.</a:t>
            </a:r>
            <a:r>
              <a:rPr lang="en-US" sz="2400" smtClean="0"/>
              <a:t>” (Emphasis added.)</a:t>
            </a:r>
          </a:p>
          <a:p>
            <a:pPr eaLnBrk="1" hangingPunct="1">
              <a:buFont typeface="Wingdings" pitchFamily="2" charset="2"/>
              <a:buChar char="§"/>
            </a:pPr>
            <a:r>
              <a:rPr lang="hu-HU" sz="2400" b="1" smtClean="0"/>
              <a:t>This is i</a:t>
            </a:r>
            <a:r>
              <a:rPr lang="en-US" sz="2400" b="1" smtClean="0"/>
              <a:t>n accordance with the international norms</a:t>
            </a:r>
            <a:r>
              <a:rPr lang="hu-HU" sz="2400" smtClean="0"/>
              <a:t>,</a:t>
            </a:r>
            <a:r>
              <a:rPr lang="en-US" sz="2400" smtClean="0"/>
              <a:t> due to Article 11</a:t>
            </a:r>
            <a:r>
              <a:rPr lang="en-US" sz="2400" i="1" smtClean="0"/>
              <a:t>bis</a:t>
            </a:r>
            <a:r>
              <a:rPr lang="en-US" sz="2400" smtClean="0"/>
              <a:t>(2) of the Berne Convention.  </a:t>
            </a:r>
          </a:p>
        </p:txBody>
      </p:sp>
      <p:sp>
        <p:nvSpPr>
          <p:cNvPr id="4" name="Dia számának helye 3"/>
          <p:cNvSpPr>
            <a:spLocks noGrp="1"/>
          </p:cNvSpPr>
          <p:nvPr>
            <p:ph type="sldNum" sz="quarter" idx="12"/>
          </p:nvPr>
        </p:nvSpPr>
        <p:spPr/>
        <p:txBody>
          <a:bodyPr/>
          <a:lstStyle/>
          <a:p>
            <a:pPr>
              <a:defRPr/>
            </a:pPr>
            <a:fld id="{59EA4CF0-18BA-438F-809B-82ABDB3D7A3A}" type="slidenum">
              <a:rPr lang="hu-HU"/>
              <a:pPr>
                <a:defRPr/>
              </a:pPr>
              <a:t>22</a:t>
            </a:fld>
            <a:endParaRPr lang="hu-HU"/>
          </a:p>
        </p:txBody>
      </p:sp>
      <p:sp>
        <p:nvSpPr>
          <p:cNvPr id="3" name="Élőláb helye 2"/>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a:ln>
            <a:solidFill>
              <a:schemeClr val="accent2">
                <a:lumMod val="50000"/>
              </a:schemeClr>
            </a:solidFill>
          </a:ln>
        </p:spPr>
        <p:txBody>
          <a:bodyPr rtlCol="0">
            <a:normAutofit/>
          </a:bodyPr>
          <a:lstStyle/>
          <a:p>
            <a:pPr eaLnBrk="1" fontAlgn="auto" hangingPunct="1">
              <a:spcAft>
                <a:spcPts val="0"/>
              </a:spcAft>
              <a:defRPr/>
            </a:pPr>
            <a:r>
              <a:rPr lang="hu-HU" sz="3200" b="1" dirty="0" err="1" smtClean="0"/>
              <a:t>Mandatory</a:t>
            </a:r>
            <a:r>
              <a:rPr lang="hu-HU" sz="3200" b="1" dirty="0" smtClean="0"/>
              <a:t> </a:t>
            </a:r>
            <a:r>
              <a:rPr lang="hu-HU" sz="3200" b="1" dirty="0" err="1" smtClean="0"/>
              <a:t>collective</a:t>
            </a:r>
            <a:r>
              <a:rPr lang="hu-HU" sz="3200" b="1" dirty="0" smtClean="0"/>
              <a:t> management –</a:t>
            </a:r>
            <a:br>
              <a:rPr lang="hu-HU" sz="3200" b="1" dirty="0" smtClean="0"/>
            </a:br>
            <a:r>
              <a:rPr lang="hu-HU" sz="3200" b="1" dirty="0" err="1"/>
              <a:t>examples</a:t>
            </a:r>
            <a:r>
              <a:rPr lang="hu-HU" sz="3200" b="1" dirty="0"/>
              <a:t> </a:t>
            </a:r>
            <a:r>
              <a:rPr lang="hu-HU" sz="3200" b="1" dirty="0" err="1"/>
              <a:t>in</a:t>
            </a:r>
            <a:r>
              <a:rPr lang="hu-HU" sz="3200" b="1" dirty="0"/>
              <a:t> </a:t>
            </a:r>
            <a:r>
              <a:rPr lang="hu-HU" sz="3200" b="1" dirty="0" err="1"/>
              <a:t>the</a:t>
            </a:r>
            <a:r>
              <a:rPr lang="hu-HU" sz="3200" b="1" dirty="0"/>
              <a:t> </a:t>
            </a:r>
            <a:r>
              <a:rPr lang="hu-HU" sz="3200" b="1" dirty="0" smtClean="0"/>
              <a:t>EU </a:t>
            </a:r>
            <a:r>
              <a:rPr lang="hu-HU" sz="3200" b="1" dirty="0" err="1" smtClean="0"/>
              <a:t>Directive</a:t>
            </a:r>
            <a:r>
              <a:rPr lang="hu-HU" sz="3200" b="1" dirty="0" smtClean="0"/>
              <a:t> (3)</a:t>
            </a:r>
            <a:endParaRPr lang="hu-HU" sz="3200" dirty="0"/>
          </a:p>
        </p:txBody>
      </p:sp>
      <p:sp>
        <p:nvSpPr>
          <p:cNvPr id="24579" name="Tartalom helye 2"/>
          <p:cNvSpPr>
            <a:spLocks noGrp="1"/>
          </p:cNvSpPr>
          <p:nvPr>
            <p:ph idx="1"/>
          </p:nvPr>
        </p:nvSpPr>
        <p:spPr>
          <a:xfrm>
            <a:off x="457200" y="1628775"/>
            <a:ext cx="8229600" cy="4497388"/>
          </a:xfrm>
        </p:spPr>
        <p:txBody>
          <a:bodyPr/>
          <a:lstStyle/>
          <a:p>
            <a:pPr eaLnBrk="1" hangingPunct="1">
              <a:buFont typeface="Arial" charset="0"/>
              <a:buNone/>
            </a:pPr>
            <a:r>
              <a:rPr lang="hu-HU" b="1" smtClean="0"/>
              <a:t>   </a:t>
            </a:r>
            <a:r>
              <a:rPr lang="en-US" sz="2400" b="1" smtClean="0"/>
              <a:t>Mandatory collective management under the </a:t>
            </a:r>
            <a:r>
              <a:rPr lang="hu-HU" sz="2400" b="1" smtClean="0"/>
              <a:t>EU Directives</a:t>
            </a:r>
            <a:r>
              <a:rPr lang="en-US" sz="2400" b="1" smtClean="0"/>
              <a:t>:</a:t>
            </a:r>
          </a:p>
          <a:p>
            <a:pPr eaLnBrk="1" hangingPunct="1">
              <a:buFont typeface="Wingdings" pitchFamily="2" charset="2"/>
              <a:buChar char="§"/>
            </a:pPr>
            <a:r>
              <a:rPr lang="en-US" sz="2400" b="1" smtClean="0"/>
              <a:t>Resale Right Directive:</a:t>
            </a:r>
          </a:p>
          <a:p>
            <a:pPr lvl="1" eaLnBrk="1" hangingPunct="1">
              <a:buFont typeface="Wingdings" pitchFamily="2" charset="2"/>
              <a:buChar char="Ø"/>
            </a:pPr>
            <a:r>
              <a:rPr lang="en-US" sz="2400" smtClean="0"/>
              <a:t>Article 6(2): “</a:t>
            </a:r>
            <a:r>
              <a:rPr lang="en-US" sz="2400" b="1" smtClean="0"/>
              <a:t>Member States may provide for compulsory or optional collective management of the royalty provided for under Article 1</a:t>
            </a:r>
            <a:r>
              <a:rPr lang="en-US" sz="2400" smtClean="0"/>
              <a:t>.”</a:t>
            </a:r>
          </a:p>
          <a:p>
            <a:pPr eaLnBrk="1" hangingPunct="1">
              <a:buFont typeface="Wingdings" pitchFamily="2" charset="2"/>
              <a:buChar char="§"/>
            </a:pPr>
            <a:r>
              <a:rPr lang="en-US" sz="2400" b="1" smtClean="0"/>
              <a:t>„May provide…”: a permission (</a:t>
            </a:r>
            <a:r>
              <a:rPr lang="en-US" sz="2400" b="1" i="1" smtClean="0"/>
              <a:t>a contrario</a:t>
            </a:r>
            <a:r>
              <a:rPr lang="en-US" sz="2400" b="1" smtClean="0"/>
              <a:t>!)</a:t>
            </a:r>
          </a:p>
          <a:p>
            <a:pPr eaLnBrk="1" hangingPunct="1">
              <a:buFont typeface="Wingdings" pitchFamily="2" charset="2"/>
              <a:buChar char="§"/>
            </a:pPr>
            <a:r>
              <a:rPr lang="hu-HU" sz="2400" b="1" smtClean="0"/>
              <a:t>This is i</a:t>
            </a:r>
            <a:r>
              <a:rPr lang="en-US" sz="2400" b="1" smtClean="0"/>
              <a:t>n accordance with the international norms</a:t>
            </a:r>
            <a:r>
              <a:rPr lang="hu-HU" sz="2400" smtClean="0"/>
              <a:t>,</a:t>
            </a:r>
            <a:r>
              <a:rPr lang="en-US" sz="2400" smtClean="0"/>
              <a:t> since both the Directive and the underlining provision of the Berne Convention (Article 14</a:t>
            </a:r>
            <a:r>
              <a:rPr lang="en-US" sz="2400" i="1" smtClean="0"/>
              <a:t>ter</a:t>
            </a:r>
            <a:r>
              <a:rPr lang="en-US" sz="2400" smtClean="0"/>
              <a:t>) only provides for a right to remun</a:t>
            </a:r>
            <a:r>
              <a:rPr lang="hu-HU" sz="2400" smtClean="0"/>
              <a:t>e</a:t>
            </a:r>
            <a:r>
              <a:rPr lang="en-US" sz="2400" smtClean="0"/>
              <a:t>ration. </a:t>
            </a:r>
          </a:p>
          <a:p>
            <a:pPr eaLnBrk="1" hangingPunct="1">
              <a:buFont typeface="Wingdings" pitchFamily="2" charset="2"/>
              <a:buChar char="§"/>
            </a:pPr>
            <a:endParaRPr lang="hu-HU" smtClean="0"/>
          </a:p>
        </p:txBody>
      </p:sp>
      <p:sp>
        <p:nvSpPr>
          <p:cNvPr id="4" name="Dia számának helye 3"/>
          <p:cNvSpPr>
            <a:spLocks noGrp="1"/>
          </p:cNvSpPr>
          <p:nvPr>
            <p:ph type="sldNum" sz="quarter" idx="12"/>
          </p:nvPr>
        </p:nvSpPr>
        <p:spPr/>
        <p:txBody>
          <a:bodyPr/>
          <a:lstStyle/>
          <a:p>
            <a:pPr>
              <a:defRPr/>
            </a:pPr>
            <a:fld id="{A36282A6-DA6D-4814-AD3F-B9915E150A36}" type="slidenum">
              <a:rPr lang="hu-HU"/>
              <a:pPr>
                <a:defRPr/>
              </a:pPr>
              <a:t>23</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ím 1"/>
          <p:cNvSpPr>
            <a:spLocks noGrp="1"/>
          </p:cNvSpPr>
          <p:nvPr>
            <p:ph type="title"/>
          </p:nvPr>
        </p:nvSpPr>
        <p:spPr>
          <a:solidFill>
            <a:schemeClr val="accent5">
              <a:lumMod val="40000"/>
              <a:lumOff val="60000"/>
            </a:schemeClr>
          </a:solidFill>
          <a:ln>
            <a:solidFill>
              <a:schemeClr val="accent5">
                <a:lumMod val="50000"/>
              </a:schemeClr>
            </a:solidFill>
          </a:ln>
        </p:spPr>
        <p:txBody>
          <a:bodyPr/>
          <a:lstStyle/>
          <a:p>
            <a:pPr>
              <a:defRPr/>
            </a:pPr>
            <a:r>
              <a:rPr lang="en-US" sz="3200" b="1" dirty="0" smtClean="0"/>
              <a:t>Mandatory collective management –</a:t>
            </a:r>
            <a:br>
              <a:rPr lang="en-US" sz="3200" b="1" dirty="0" smtClean="0"/>
            </a:br>
            <a:r>
              <a:rPr lang="en-US" sz="3200" b="1" dirty="0" smtClean="0"/>
              <a:t>new </a:t>
            </a:r>
            <a:r>
              <a:rPr lang="hu-HU" sz="3200" b="1" dirty="0" smtClean="0"/>
              <a:t>Copyright </a:t>
            </a:r>
            <a:r>
              <a:rPr lang="en-US" sz="3200" b="1" dirty="0" smtClean="0"/>
              <a:t>Law</a:t>
            </a:r>
            <a:r>
              <a:rPr lang="hu-HU" sz="3200" b="1" dirty="0" smtClean="0"/>
              <a:t> of </a:t>
            </a:r>
            <a:r>
              <a:rPr lang="hu-HU" sz="3200" b="1" dirty="0" err="1" smtClean="0"/>
              <a:t>Albania</a:t>
            </a:r>
            <a:endParaRPr lang="hu-HU" sz="3200" b="1" dirty="0" smtClean="0"/>
          </a:p>
        </p:txBody>
      </p:sp>
      <p:sp>
        <p:nvSpPr>
          <p:cNvPr id="25603" name="Tartalom helye 2"/>
          <p:cNvSpPr>
            <a:spLocks noGrp="1"/>
          </p:cNvSpPr>
          <p:nvPr>
            <p:ph idx="1"/>
          </p:nvPr>
        </p:nvSpPr>
        <p:spPr/>
        <p:txBody>
          <a:bodyPr/>
          <a:lstStyle/>
          <a:p>
            <a:pPr>
              <a:buFont typeface="Arial" charset="0"/>
              <a:buNone/>
            </a:pPr>
            <a:r>
              <a:rPr lang="en-US" sz="1400" b="1" smtClean="0"/>
              <a:t>        Article 73. Mandatory and extended collective management</a:t>
            </a:r>
            <a:endParaRPr lang="hu-HU" sz="1400" smtClean="0"/>
          </a:p>
          <a:p>
            <a:pPr>
              <a:buFont typeface="Arial" charset="0"/>
              <a:buNone/>
            </a:pPr>
            <a:r>
              <a:rPr lang="en-US" sz="1400" b="1" smtClean="0"/>
              <a:t>        </a:t>
            </a:r>
            <a:r>
              <a:rPr lang="en-US" sz="1400" smtClean="0"/>
              <a:t>(1) In accordance with the corresponding provisions of this law, </a:t>
            </a:r>
            <a:r>
              <a:rPr lang="en-US" sz="1400" b="1" smtClean="0"/>
              <a:t>the following rights may only be exercised through a collective management organization </a:t>
            </a:r>
            <a:r>
              <a:rPr lang="en-US" sz="1400" smtClean="0"/>
              <a:t>accredited for this purpose by the Albanian Copyrights Office: </a:t>
            </a:r>
            <a:endParaRPr lang="hu-HU" sz="1400" smtClean="0"/>
          </a:p>
          <a:p>
            <a:pPr>
              <a:buFont typeface="Arial" charset="0"/>
              <a:buNone/>
            </a:pPr>
            <a:r>
              <a:rPr lang="en-US" sz="1400" smtClean="0"/>
              <a:t>         (a) the </a:t>
            </a:r>
            <a:r>
              <a:rPr lang="en-US" sz="1400" b="1" smtClean="0"/>
              <a:t>right to equitable remuneration for private copying </a:t>
            </a:r>
            <a:r>
              <a:rPr lang="en-US" sz="1400" smtClean="0"/>
              <a:t>of works and objects of related rights as provided for in Article 39(1); </a:t>
            </a:r>
            <a:endParaRPr lang="hu-HU" sz="1400" smtClean="0"/>
          </a:p>
          <a:p>
            <a:pPr>
              <a:buFont typeface="Arial" charset="0"/>
              <a:buNone/>
            </a:pPr>
            <a:r>
              <a:rPr lang="en-US" sz="1400" smtClean="0"/>
              <a:t>         (b) the </a:t>
            </a:r>
            <a:r>
              <a:rPr lang="en-US" sz="1400" b="1" smtClean="0"/>
              <a:t>right to equitable remuneration for reprographic reproduction </a:t>
            </a:r>
            <a:r>
              <a:rPr lang="en-US" sz="1400" smtClean="0"/>
              <a:t>as provided for in Article 40(3);</a:t>
            </a:r>
            <a:endParaRPr lang="hu-HU" sz="1400" smtClean="0"/>
          </a:p>
          <a:p>
            <a:pPr>
              <a:buFont typeface="Arial" charset="0"/>
              <a:buNone/>
            </a:pPr>
            <a:r>
              <a:rPr lang="en-US" sz="1400" smtClean="0"/>
              <a:t>         (c) the </a:t>
            </a:r>
            <a:r>
              <a:rPr lang="en-US" sz="1400" b="1" smtClean="0"/>
              <a:t>right to equitable remuneration of authors and performers preserved after the transfer of their exclusive right of rental</a:t>
            </a:r>
            <a:r>
              <a:rPr lang="en-US" sz="1400" smtClean="0"/>
              <a:t> to producers of phonograms or audiovisual works as provided for in Articles 26 and 53(4);</a:t>
            </a:r>
            <a:endParaRPr lang="hu-HU" sz="1400" smtClean="0"/>
          </a:p>
          <a:p>
            <a:pPr>
              <a:buFont typeface="Arial" charset="0"/>
              <a:buNone/>
            </a:pPr>
            <a:r>
              <a:rPr lang="en-US" sz="1400" smtClean="0"/>
              <a:t>         (d) the </a:t>
            </a:r>
            <a:r>
              <a:rPr lang="en-US" sz="1400" b="1" smtClean="0"/>
              <a:t>right to remuneration for lending </a:t>
            </a:r>
            <a:r>
              <a:rPr lang="en-US" sz="1400" smtClean="0"/>
              <a:t>as provided in Article 28(3);</a:t>
            </a:r>
            <a:endParaRPr lang="hu-HU" sz="1400" smtClean="0"/>
          </a:p>
          <a:p>
            <a:pPr>
              <a:buFont typeface="Arial" charset="0"/>
              <a:buNone/>
            </a:pPr>
            <a:r>
              <a:rPr lang="en-US" sz="1400" smtClean="0"/>
              <a:t>         (e) the </a:t>
            </a:r>
            <a:r>
              <a:rPr lang="en-US" sz="1400" b="1" smtClean="0"/>
              <a:t>right of performers and producers of phonograms to a single equitable remuneration for broadcasting and communication to the public of phonograms published for commercial purposes </a:t>
            </a:r>
            <a:r>
              <a:rPr lang="en-US" sz="1400" smtClean="0"/>
              <a:t>as provided for in Article 58(2);  </a:t>
            </a:r>
            <a:endParaRPr lang="hu-HU" sz="1400" smtClean="0"/>
          </a:p>
          <a:p>
            <a:pPr>
              <a:buFont typeface="Arial" charset="0"/>
              <a:buNone/>
            </a:pPr>
            <a:r>
              <a:rPr lang="en-US" sz="1400" smtClean="0"/>
              <a:t>         (f) the </a:t>
            </a:r>
            <a:r>
              <a:rPr lang="en-US" sz="1400" b="1" smtClean="0"/>
              <a:t>right of cable retransmission </a:t>
            </a:r>
            <a:r>
              <a:rPr lang="en-US" sz="1400" smtClean="0"/>
              <a:t>of works and objects of related rights as provided for in Article 27(1);  and</a:t>
            </a:r>
            <a:endParaRPr lang="hu-HU" sz="1400" smtClean="0"/>
          </a:p>
          <a:p>
            <a:pPr>
              <a:buFont typeface="Arial" charset="0"/>
              <a:buNone/>
            </a:pPr>
            <a:r>
              <a:rPr lang="en-US" sz="1400" smtClean="0"/>
              <a:t>         (g) the </a:t>
            </a:r>
            <a:r>
              <a:rPr lang="en-US" sz="1400" b="1" smtClean="0"/>
              <a:t>right of resale </a:t>
            </a:r>
            <a:r>
              <a:rPr lang="en-US" sz="1400" smtClean="0"/>
              <a:t>as provided for in Article 28(1) (mandatory collective management).</a:t>
            </a:r>
            <a:endParaRPr lang="hu-HU" sz="1400" smtClean="0"/>
          </a:p>
          <a:p>
            <a:pPr>
              <a:buFont typeface="Arial" charset="0"/>
              <a:buNone/>
            </a:pPr>
            <a:r>
              <a:rPr lang="en-US" sz="1400" smtClean="0"/>
              <a:t> </a:t>
            </a:r>
            <a:endParaRPr lang="hu-HU" sz="1400" smtClean="0"/>
          </a:p>
          <a:p>
            <a:pPr>
              <a:buFont typeface="Arial" charset="0"/>
              <a:buNone/>
            </a:pPr>
            <a:endParaRPr lang="hu-HU" sz="14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95040861-2B50-4CF7-9C7A-3AE88A4D6851}" type="slidenum">
              <a:rPr lang="hu-HU" smtClean="0"/>
              <a:pPr>
                <a:defRPr/>
              </a:pPr>
              <a:t>24</a:t>
            </a:fld>
            <a:endParaRPr lang="hu-H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pPr>
              <a:defRPr/>
            </a:pPr>
            <a:fld id="{AF51DE1D-2ACB-468B-9B9C-055C5AE8DDD7}" type="slidenum">
              <a:rPr lang="hu-HU"/>
              <a:pPr>
                <a:defRPr/>
              </a:pPr>
              <a:t>25</a:t>
            </a:fld>
            <a:endParaRPr lang="hu-HU"/>
          </a:p>
        </p:txBody>
      </p:sp>
      <p:sp>
        <p:nvSpPr>
          <p:cNvPr id="3" name="Szövegdoboz 2"/>
          <p:cNvSpPr txBox="1"/>
          <p:nvPr/>
        </p:nvSpPr>
        <p:spPr>
          <a:xfrm>
            <a:off x="971550" y="2852738"/>
            <a:ext cx="7416800" cy="1323975"/>
          </a:xfrm>
          <a:prstGeom prst="rect">
            <a:avLst/>
          </a:prstGeom>
          <a:noFill/>
        </p:spPr>
        <p:txBody>
          <a:bodyPr>
            <a:spAutoFit/>
          </a:bodyPr>
          <a:lstStyle/>
          <a:p>
            <a:pPr algn="ctr" fontAlgn="auto">
              <a:spcBef>
                <a:spcPts val="0"/>
              </a:spcBef>
              <a:spcAft>
                <a:spcPts val="0"/>
              </a:spcAft>
              <a:defRPr/>
            </a:pPr>
            <a:r>
              <a:rPr lang="hu-HU" sz="4000" b="1" dirty="0">
                <a:solidFill>
                  <a:srgbClr val="7030A0"/>
                </a:solidFill>
                <a:effectLst>
                  <a:outerShdw blurRad="38100" dist="38100" dir="2700000" algn="tl">
                    <a:srgbClr val="000000">
                      <a:alpha val="43137"/>
                    </a:srgbClr>
                  </a:outerShdw>
                </a:effectLst>
                <a:latin typeface="+mn-lt"/>
                <a:cs typeface="+mn-cs"/>
              </a:rPr>
              <a:t>I</a:t>
            </a:r>
            <a:r>
              <a:rPr lang="en-US" sz="4000" b="1" dirty="0">
                <a:solidFill>
                  <a:srgbClr val="7030A0"/>
                </a:solidFill>
                <a:effectLst>
                  <a:outerShdw blurRad="38100" dist="38100" dir="2700000" algn="tl">
                    <a:srgbClr val="000000">
                      <a:alpha val="43137"/>
                    </a:srgbClr>
                  </a:outerShdw>
                </a:effectLst>
                <a:latin typeface="+mn-lt"/>
                <a:cs typeface="+mn-cs"/>
              </a:rPr>
              <a:t>V</a:t>
            </a:r>
            <a:r>
              <a:rPr lang="hu-HU" sz="4000" b="1" dirty="0">
                <a:solidFill>
                  <a:srgbClr val="7030A0"/>
                </a:solidFill>
                <a:effectLst>
                  <a:outerShdw blurRad="38100" dist="38100" dir="2700000" algn="tl">
                    <a:srgbClr val="000000">
                      <a:alpha val="43137"/>
                    </a:srgbClr>
                  </a:outerShdw>
                </a:effectLst>
                <a:latin typeface="+mn-lt"/>
                <a:cs typeface="+mn-cs"/>
              </a:rPr>
              <a:t>. „EXTENDED” COLLECTIVE MANAGEMENT </a:t>
            </a:r>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6">
              <a:lumMod val="60000"/>
              <a:lumOff val="40000"/>
            </a:schemeClr>
          </a:solidFill>
          <a:ln>
            <a:solidFill>
              <a:schemeClr val="accent6">
                <a:lumMod val="50000"/>
              </a:schemeClr>
            </a:solidFill>
          </a:ln>
        </p:spPr>
        <p:txBody>
          <a:bodyPr rtlCol="0">
            <a:normAutofit/>
          </a:bodyPr>
          <a:lstStyle/>
          <a:p>
            <a:pPr eaLnBrk="1" fontAlgn="auto" hangingPunct="1">
              <a:spcAft>
                <a:spcPts val="0"/>
              </a:spcAft>
              <a:defRPr/>
            </a:pPr>
            <a:r>
              <a:rPr lang="hu-HU" sz="3200" b="1" dirty="0" smtClean="0"/>
              <a:t>„</a:t>
            </a:r>
            <a:r>
              <a:rPr lang="hu-HU" sz="3200" b="1" dirty="0" err="1" smtClean="0"/>
              <a:t>Extended</a:t>
            </a:r>
            <a:r>
              <a:rPr lang="hu-HU" sz="3200" b="1" dirty="0" smtClean="0"/>
              <a:t>” </a:t>
            </a:r>
            <a:r>
              <a:rPr lang="hu-HU" sz="3200" b="1" dirty="0" err="1" smtClean="0"/>
              <a:t>collective</a:t>
            </a:r>
            <a:r>
              <a:rPr lang="hu-HU" sz="3200" b="1" dirty="0" smtClean="0"/>
              <a:t> management – </a:t>
            </a:r>
            <a:r>
              <a:rPr lang="hu-HU" sz="3200" b="1" dirty="0" err="1" smtClean="0"/>
              <a:t>concept</a:t>
            </a:r>
            <a:r>
              <a:rPr lang="hu-HU" sz="3200" b="1" dirty="0" smtClean="0"/>
              <a:t> and </a:t>
            </a:r>
            <a:r>
              <a:rPr lang="hu-HU" sz="3200" b="1" dirty="0" err="1" smtClean="0"/>
              <a:t>conditions</a:t>
            </a:r>
            <a:endParaRPr lang="hu-HU" sz="3200" b="1" dirty="0"/>
          </a:p>
        </p:txBody>
      </p:sp>
      <p:sp>
        <p:nvSpPr>
          <p:cNvPr id="3" name="Tartalom helye 2"/>
          <p:cNvSpPr>
            <a:spLocks noGrp="1"/>
          </p:cNvSpPr>
          <p:nvPr>
            <p:ph idx="1"/>
          </p:nvPr>
        </p:nvSpPr>
        <p:spPr>
          <a:xfrm>
            <a:off x="428625" y="1700213"/>
            <a:ext cx="8258175" cy="4425950"/>
          </a:xfrm>
        </p:spPr>
        <p:txBody>
          <a:bodyPr rtlCol="0">
            <a:normAutofit fontScale="92500" lnSpcReduction="10000"/>
          </a:bodyPr>
          <a:lstStyle/>
          <a:p>
            <a:pPr eaLnBrk="1" fontAlgn="auto" hangingPunct="1">
              <a:spcAft>
                <a:spcPts val="0"/>
              </a:spcAft>
              <a:buFont typeface="Wingdings" pitchFamily="2" charset="2"/>
              <a:buChar char="§"/>
              <a:defRPr/>
            </a:pPr>
            <a:r>
              <a:rPr lang="en-US" sz="2400" dirty="0" smtClean="0"/>
              <a:t>Extended collective management is based the existence on voluntary collective management</a:t>
            </a:r>
            <a:r>
              <a:rPr lang="en-US" sz="2400" b="1" dirty="0" smtClean="0"/>
              <a:t>. The effect of licenses granted by the collective management organization on behalf of the owners of rights represented by it is extended </a:t>
            </a:r>
            <a:r>
              <a:rPr lang="hu-HU" sz="2400" b="1" dirty="0" err="1" smtClean="0"/>
              <a:t>by</a:t>
            </a:r>
            <a:r>
              <a:rPr lang="hu-HU" sz="2400" b="1" dirty="0" smtClean="0"/>
              <a:t> </a:t>
            </a:r>
            <a:r>
              <a:rPr lang="hu-HU" sz="2400" b="1" dirty="0" err="1" smtClean="0"/>
              <a:t>law</a:t>
            </a:r>
            <a:r>
              <a:rPr lang="hu-HU" sz="2400" b="1" dirty="0" smtClean="0"/>
              <a:t> </a:t>
            </a:r>
            <a:r>
              <a:rPr lang="en-US" sz="2400" b="1" dirty="0" smtClean="0"/>
              <a:t>also to those who are not represented.</a:t>
            </a:r>
          </a:p>
          <a:p>
            <a:pPr eaLnBrk="1" fontAlgn="auto" hangingPunct="1">
              <a:spcAft>
                <a:spcPts val="0"/>
              </a:spcAft>
              <a:buFont typeface="Wingdings" pitchFamily="2" charset="2"/>
              <a:buChar char="§"/>
              <a:defRPr/>
            </a:pPr>
            <a:r>
              <a:rPr lang="en-US" sz="2400" dirty="0" smtClean="0"/>
              <a:t>In the case of exclusive rights, „extended” collective management is </a:t>
            </a:r>
            <a:r>
              <a:rPr lang="en-US" sz="2400" b="1" dirty="0" smtClean="0"/>
              <a:t>in accordance with the international norms </a:t>
            </a:r>
          </a:p>
          <a:p>
            <a:pPr lvl="1" eaLnBrk="1" fontAlgn="auto" hangingPunct="1">
              <a:spcAft>
                <a:spcPts val="0"/>
              </a:spcAft>
              <a:buFont typeface="Wingdings" pitchFamily="2" charset="2"/>
              <a:buChar char="Ø"/>
              <a:defRPr/>
            </a:pPr>
            <a:r>
              <a:rPr lang="en-US" sz="2400" b="1" dirty="0" smtClean="0"/>
              <a:t>if collective management is the normal way of exercising the right concerned;</a:t>
            </a:r>
          </a:p>
          <a:p>
            <a:pPr lvl="1" eaLnBrk="1" fontAlgn="auto" hangingPunct="1">
              <a:spcAft>
                <a:spcPts val="0"/>
              </a:spcAft>
              <a:buFont typeface="Wingdings" pitchFamily="2" charset="2"/>
              <a:buChar char="Ø"/>
              <a:defRPr/>
            </a:pPr>
            <a:r>
              <a:rPr lang="en-US" sz="2400" b="1" dirty="0" smtClean="0"/>
              <a:t>if the repertoire of the organization is sufficiently represent</a:t>
            </a:r>
            <a:r>
              <a:rPr lang="hu-HU" sz="2400" b="1" dirty="0" err="1" smtClean="0"/>
              <a:t>at</a:t>
            </a:r>
            <a:r>
              <a:rPr lang="en-US" sz="2400" b="1" dirty="0" err="1" smtClean="0"/>
              <a:t>ive</a:t>
            </a:r>
            <a:r>
              <a:rPr lang="en-US" sz="2400" b="1" dirty="0" smtClean="0"/>
              <a:t>; and</a:t>
            </a:r>
          </a:p>
          <a:p>
            <a:pPr lvl="1" eaLnBrk="1" fontAlgn="auto" hangingPunct="1">
              <a:spcAft>
                <a:spcPts val="0"/>
              </a:spcAft>
              <a:buFont typeface="Wingdings" pitchFamily="2" charset="2"/>
              <a:buChar char="Ø"/>
              <a:defRPr/>
            </a:pPr>
            <a:r>
              <a:rPr lang="en-US" sz="2400" b="1" dirty="0" smtClean="0"/>
              <a:t>if the owners of right can „opt out” </a:t>
            </a:r>
            <a:r>
              <a:rPr lang="en-US" sz="2400" dirty="0" smtClean="0"/>
              <a:t>(leave the collective system) </a:t>
            </a:r>
            <a:r>
              <a:rPr lang="en-US" sz="2400" b="1" dirty="0" smtClean="0"/>
              <a:t>under reasonable conditions.    </a:t>
            </a:r>
            <a:r>
              <a:rPr lang="en-US" sz="2400" dirty="0" smtClean="0"/>
              <a:t> </a:t>
            </a:r>
            <a:endParaRPr lang="en-US" sz="2400" dirty="0"/>
          </a:p>
        </p:txBody>
      </p:sp>
      <p:sp>
        <p:nvSpPr>
          <p:cNvPr id="4" name="Dia számának helye 3"/>
          <p:cNvSpPr>
            <a:spLocks noGrp="1"/>
          </p:cNvSpPr>
          <p:nvPr>
            <p:ph type="sldNum" sz="quarter" idx="12"/>
          </p:nvPr>
        </p:nvSpPr>
        <p:spPr/>
        <p:txBody>
          <a:bodyPr/>
          <a:lstStyle/>
          <a:p>
            <a:pPr>
              <a:defRPr/>
            </a:pPr>
            <a:fld id="{95184B17-BE48-4536-A4E4-46E0561EFFB7}" type="slidenum">
              <a:rPr lang="hu-HU"/>
              <a:pPr>
                <a:defRPr/>
              </a:pPr>
              <a:t>26</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8313" y="260350"/>
            <a:ext cx="8229600" cy="1143000"/>
          </a:xfrm>
          <a:solidFill>
            <a:schemeClr val="accent6">
              <a:lumMod val="60000"/>
              <a:lumOff val="40000"/>
            </a:schemeClr>
          </a:solidFill>
          <a:ln>
            <a:solidFill>
              <a:schemeClr val="accent6">
                <a:lumMod val="50000"/>
              </a:schemeClr>
            </a:solidFill>
          </a:ln>
        </p:spPr>
        <p:txBody>
          <a:bodyPr rtlCol="0">
            <a:normAutofit/>
          </a:bodyPr>
          <a:lstStyle/>
          <a:p>
            <a:pPr eaLnBrk="1" fontAlgn="auto" hangingPunct="1">
              <a:spcAft>
                <a:spcPts val="0"/>
              </a:spcAft>
              <a:defRPr/>
            </a:pPr>
            <a:r>
              <a:rPr lang="hu-HU" sz="3200" b="1" dirty="0" smtClean="0"/>
              <a:t>„</a:t>
            </a:r>
            <a:r>
              <a:rPr lang="hu-HU" sz="3200" b="1" dirty="0" err="1" smtClean="0"/>
              <a:t>Extended</a:t>
            </a:r>
            <a:r>
              <a:rPr lang="hu-HU" sz="3200" b="1" dirty="0" smtClean="0"/>
              <a:t>” </a:t>
            </a:r>
            <a:r>
              <a:rPr lang="hu-HU" sz="3200" b="1" dirty="0" err="1" smtClean="0"/>
              <a:t>collective</a:t>
            </a:r>
            <a:r>
              <a:rPr lang="hu-HU" sz="3200" b="1" dirty="0" smtClean="0"/>
              <a:t> management – </a:t>
            </a:r>
            <a:r>
              <a:rPr lang="en-US" sz="3200" b="1" dirty="0" smtClean="0"/>
              <a:t/>
            </a:r>
            <a:br>
              <a:rPr lang="en-US" sz="3200" b="1" dirty="0" smtClean="0"/>
            </a:br>
            <a:r>
              <a:rPr lang="hu-HU" sz="3200" b="1" dirty="0" smtClean="0"/>
              <a:t>an </a:t>
            </a:r>
            <a:r>
              <a:rPr lang="hu-HU" sz="3200" b="1" dirty="0" err="1" smtClean="0"/>
              <a:t>example</a:t>
            </a:r>
            <a:r>
              <a:rPr lang="hu-HU" sz="3200" b="1" dirty="0" smtClean="0"/>
              <a:t> </a:t>
            </a:r>
            <a:r>
              <a:rPr lang="hu-HU" sz="3200" b="1" dirty="0" err="1" smtClean="0"/>
              <a:t>in</a:t>
            </a:r>
            <a:r>
              <a:rPr lang="hu-HU" sz="3200" b="1" dirty="0" smtClean="0"/>
              <a:t> </a:t>
            </a:r>
            <a:r>
              <a:rPr lang="hu-HU" sz="3200" b="1" dirty="0" err="1" smtClean="0"/>
              <a:t>an</a:t>
            </a:r>
            <a:r>
              <a:rPr lang="hu-HU" sz="3200" b="1" dirty="0" smtClean="0"/>
              <a:t> EU </a:t>
            </a:r>
            <a:r>
              <a:rPr lang="hu-HU" sz="3200" b="1" dirty="0" err="1" smtClean="0"/>
              <a:t>directive</a:t>
            </a:r>
            <a:r>
              <a:rPr lang="hu-HU" sz="3200" b="1" dirty="0" smtClean="0"/>
              <a:t> </a:t>
            </a:r>
            <a:endParaRPr lang="hu-HU" sz="3200" dirty="0"/>
          </a:p>
        </p:txBody>
      </p:sp>
      <p:sp>
        <p:nvSpPr>
          <p:cNvPr id="3" name="Tartalom helye 2"/>
          <p:cNvSpPr>
            <a:spLocks noGrp="1"/>
          </p:cNvSpPr>
          <p:nvPr>
            <p:ph idx="1"/>
          </p:nvPr>
        </p:nvSpPr>
        <p:spPr>
          <a:xfrm>
            <a:off x="395288" y="1628775"/>
            <a:ext cx="8424862" cy="4497388"/>
          </a:xfrm>
        </p:spPr>
        <p:txBody>
          <a:bodyPr rtlCol="0">
            <a:normAutofit fontScale="25000" lnSpcReduction="20000"/>
          </a:bodyPr>
          <a:lstStyle/>
          <a:p>
            <a:pPr eaLnBrk="1" fontAlgn="auto" hangingPunct="1">
              <a:spcAft>
                <a:spcPts val="0"/>
              </a:spcAft>
              <a:buFont typeface="Arial" pitchFamily="34" charset="0"/>
              <a:buNone/>
              <a:defRPr/>
            </a:pPr>
            <a:r>
              <a:rPr lang="en-US" dirty="0" smtClean="0"/>
              <a:t>             </a:t>
            </a:r>
            <a:r>
              <a:rPr lang="en-US" sz="8000" b="1" dirty="0" smtClean="0"/>
              <a:t>An example for „extended” collective management under the </a:t>
            </a:r>
            <a:r>
              <a:rPr lang="en-US" sz="8000" b="1" i="1" dirty="0" err="1" smtClean="0"/>
              <a:t>acqui</a:t>
            </a:r>
            <a:r>
              <a:rPr lang="en-US" sz="8000" b="1" i="1" dirty="0" smtClean="0"/>
              <a:t> </a:t>
            </a:r>
            <a:r>
              <a:rPr lang="en-US" sz="8000" b="1" i="1" dirty="0" err="1" smtClean="0"/>
              <a:t>communautaire</a:t>
            </a:r>
            <a:r>
              <a:rPr lang="en-US" sz="8000" b="1" i="1" dirty="0" smtClean="0"/>
              <a:t>:</a:t>
            </a:r>
          </a:p>
          <a:p>
            <a:pPr eaLnBrk="1" fontAlgn="auto" hangingPunct="1">
              <a:spcAft>
                <a:spcPts val="0"/>
              </a:spcAft>
              <a:buFont typeface="Arial" pitchFamily="34" charset="0"/>
              <a:buNone/>
              <a:defRPr/>
            </a:pPr>
            <a:r>
              <a:rPr lang="en-US" sz="8000" b="1" dirty="0" smtClean="0"/>
              <a:t>        Satellite and Cable Directive: </a:t>
            </a:r>
          </a:p>
          <a:p>
            <a:pPr lvl="1" eaLnBrk="1" fontAlgn="auto" hangingPunct="1">
              <a:spcAft>
                <a:spcPts val="0"/>
              </a:spcAft>
              <a:buFont typeface="Wingdings" pitchFamily="2" charset="2"/>
              <a:buChar char="Ø"/>
              <a:defRPr/>
            </a:pPr>
            <a:r>
              <a:rPr lang="en-US" sz="7600" dirty="0" smtClean="0"/>
              <a:t>Article 3(2): “A Member State may provide that a collective agreement between a collecting society and a broadcasting organization concerning a given category of works may be extended to </a:t>
            </a:r>
            <a:r>
              <a:rPr lang="en-US" sz="7600" dirty="0" err="1" smtClean="0"/>
              <a:t>rightholders</a:t>
            </a:r>
            <a:r>
              <a:rPr lang="en-US" sz="7600" dirty="0" smtClean="0"/>
              <a:t> of the same category who are not represented by the collecting society, provided that:</a:t>
            </a:r>
          </a:p>
          <a:p>
            <a:pPr lvl="1" eaLnBrk="1" fontAlgn="auto" hangingPunct="1">
              <a:spcAft>
                <a:spcPts val="0"/>
              </a:spcAft>
              <a:buFont typeface="Arial" pitchFamily="34" charset="0"/>
              <a:buNone/>
              <a:defRPr/>
            </a:pPr>
            <a:r>
              <a:rPr lang="en-US" sz="7600" dirty="0" smtClean="0"/>
              <a:t>      – the communication to the public by satellite simulcasts a terrestrial broadcast by the same broadcaster, and</a:t>
            </a:r>
          </a:p>
          <a:p>
            <a:pPr lvl="1" eaLnBrk="1" fontAlgn="auto" hangingPunct="1">
              <a:spcAft>
                <a:spcPts val="0"/>
              </a:spcAft>
              <a:buFont typeface="Arial" pitchFamily="34" charset="0"/>
              <a:buNone/>
              <a:defRPr/>
            </a:pPr>
            <a:r>
              <a:rPr lang="en-US" sz="7600" b="1" dirty="0" smtClean="0"/>
              <a:t> </a:t>
            </a:r>
            <a:r>
              <a:rPr lang="en-US" sz="7600" dirty="0" smtClean="0"/>
              <a:t>     –  </a:t>
            </a:r>
            <a:r>
              <a:rPr lang="en-US" sz="7600" b="1" dirty="0" smtClean="0"/>
              <a:t>the unrepresented </a:t>
            </a:r>
            <a:r>
              <a:rPr lang="en-US" sz="7600" b="1" dirty="0" err="1" smtClean="0"/>
              <a:t>rightholder</a:t>
            </a:r>
            <a:r>
              <a:rPr lang="en-US" sz="7600" b="1" dirty="0" smtClean="0"/>
              <a:t> shall, at any time, have the possibility of excluding the extension of the collective agreement to his works </a:t>
            </a:r>
            <a:r>
              <a:rPr lang="en-US" sz="7600" dirty="0" smtClean="0"/>
              <a:t>and of exercising his rights either individually or collectively.” (Emphasis added.) </a:t>
            </a:r>
          </a:p>
          <a:p>
            <a:pPr lvl="1" eaLnBrk="1" fontAlgn="auto" hangingPunct="1">
              <a:spcAft>
                <a:spcPts val="0"/>
              </a:spcAft>
              <a:buFont typeface="Wingdings" pitchFamily="2" charset="2"/>
              <a:buChar char="Ø"/>
              <a:defRPr/>
            </a:pPr>
            <a:r>
              <a:rPr lang="en-US" sz="7600" dirty="0" smtClean="0"/>
              <a:t>Article 3(3): “Paragraph 2 shall not apply to cinematographic works, including works created by a process analogous to cinematography.” </a:t>
            </a:r>
            <a:r>
              <a:rPr lang="en-US" sz="7600" b="1" dirty="0" smtClean="0"/>
              <a:t>(In this case, collective management is a normal way of exercising rights.)   </a:t>
            </a:r>
          </a:p>
          <a:p>
            <a:pPr lvl="1" eaLnBrk="1" fontAlgn="auto" hangingPunct="1">
              <a:spcAft>
                <a:spcPts val="0"/>
              </a:spcAft>
              <a:buFont typeface="Wingdings" pitchFamily="2" charset="2"/>
              <a:buChar char="Ø"/>
              <a:defRPr/>
            </a:pPr>
            <a:endParaRPr lang="hu-HU" sz="2000" b="1" dirty="0" smtClean="0"/>
          </a:p>
          <a:p>
            <a:pPr lvl="1" eaLnBrk="1" fontAlgn="auto" hangingPunct="1">
              <a:spcAft>
                <a:spcPts val="0"/>
              </a:spcAft>
              <a:buFont typeface="Wingdings" pitchFamily="2" charset="2"/>
              <a:buChar char="Ø"/>
              <a:defRPr/>
            </a:pPr>
            <a:endParaRPr lang="hu-HU" sz="2000" b="1" dirty="0" smtClean="0"/>
          </a:p>
          <a:p>
            <a:pPr eaLnBrk="1" fontAlgn="auto" hangingPunct="1">
              <a:spcAft>
                <a:spcPts val="0"/>
              </a:spcAft>
              <a:buFont typeface="Arial" pitchFamily="34" charset="0"/>
              <a:buNone/>
              <a:defRPr/>
            </a:pPr>
            <a:endParaRPr lang="hu-HU" sz="2400" b="1" i="1" dirty="0"/>
          </a:p>
        </p:txBody>
      </p:sp>
      <p:sp>
        <p:nvSpPr>
          <p:cNvPr id="4" name="Dia számának helye 3"/>
          <p:cNvSpPr>
            <a:spLocks noGrp="1"/>
          </p:cNvSpPr>
          <p:nvPr>
            <p:ph type="sldNum" sz="quarter" idx="12"/>
          </p:nvPr>
        </p:nvSpPr>
        <p:spPr/>
        <p:txBody>
          <a:bodyPr/>
          <a:lstStyle/>
          <a:p>
            <a:pPr>
              <a:defRPr/>
            </a:pPr>
            <a:fld id="{5A509719-2604-432D-BFF0-728212AE15D2}" type="slidenum">
              <a:rPr lang="hu-HU"/>
              <a:pPr>
                <a:defRPr/>
              </a:pPr>
              <a:t>27</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ím 1"/>
          <p:cNvSpPr>
            <a:spLocks noGrp="1"/>
          </p:cNvSpPr>
          <p:nvPr>
            <p:ph type="title"/>
          </p:nvPr>
        </p:nvSpPr>
        <p:spPr>
          <a:solidFill>
            <a:srgbClr val="FFFF00"/>
          </a:solidFill>
          <a:ln>
            <a:solidFill>
              <a:schemeClr val="accent6">
                <a:lumMod val="50000"/>
              </a:schemeClr>
            </a:solidFill>
          </a:ln>
        </p:spPr>
        <p:txBody>
          <a:bodyPr/>
          <a:lstStyle/>
          <a:p>
            <a:pPr>
              <a:defRPr/>
            </a:pPr>
            <a:r>
              <a:rPr lang="en-US" sz="3200" b="1" dirty="0" smtClean="0"/>
              <a:t>“Extended” collective management –</a:t>
            </a:r>
            <a:br>
              <a:rPr lang="en-US" sz="3200" b="1" dirty="0" smtClean="0"/>
            </a:br>
            <a:r>
              <a:rPr lang="en-US" sz="3200" b="1" dirty="0" smtClean="0"/>
              <a:t>new </a:t>
            </a:r>
            <a:r>
              <a:rPr lang="hu-HU" sz="3200" b="1" dirty="0" smtClean="0"/>
              <a:t>Copyright </a:t>
            </a:r>
            <a:r>
              <a:rPr lang="en-US" sz="3200" b="1" dirty="0" smtClean="0"/>
              <a:t>Law</a:t>
            </a:r>
            <a:r>
              <a:rPr lang="hu-HU" sz="3200" b="1" dirty="0" smtClean="0"/>
              <a:t> of </a:t>
            </a:r>
            <a:r>
              <a:rPr lang="hu-HU" sz="3200" b="1" dirty="0" err="1" smtClean="0"/>
              <a:t>Albania</a:t>
            </a:r>
            <a:r>
              <a:rPr lang="en-US" sz="3200" b="1" dirty="0" smtClean="0"/>
              <a:t> </a:t>
            </a:r>
            <a:endParaRPr lang="hu-HU" sz="3200" b="1" dirty="0" smtClean="0"/>
          </a:p>
        </p:txBody>
      </p:sp>
      <p:sp>
        <p:nvSpPr>
          <p:cNvPr id="29699" name="Tartalom helye 2"/>
          <p:cNvSpPr>
            <a:spLocks noGrp="1"/>
          </p:cNvSpPr>
          <p:nvPr>
            <p:ph idx="1"/>
          </p:nvPr>
        </p:nvSpPr>
        <p:spPr>
          <a:xfrm>
            <a:off x="323850" y="1600200"/>
            <a:ext cx="8496300" cy="4525963"/>
          </a:xfrm>
        </p:spPr>
        <p:txBody>
          <a:bodyPr/>
          <a:lstStyle/>
          <a:p>
            <a:pPr>
              <a:buFont typeface="Arial" charset="0"/>
              <a:buNone/>
            </a:pPr>
            <a:r>
              <a:rPr lang="en-US" sz="1400" smtClean="0"/>
              <a:t>       </a:t>
            </a:r>
            <a:r>
              <a:rPr lang="hu-HU" sz="1400" smtClean="0"/>
              <a:t> </a:t>
            </a:r>
            <a:r>
              <a:rPr lang="en-US" sz="1400" smtClean="0"/>
              <a:t> </a:t>
            </a:r>
            <a:r>
              <a:rPr lang="en-US" sz="1400" b="1" smtClean="0"/>
              <a:t>Article 73. Mandatory and extended collective management</a:t>
            </a:r>
            <a:r>
              <a:rPr lang="en-US" sz="1400" smtClean="0"/>
              <a:t> </a:t>
            </a:r>
          </a:p>
          <a:p>
            <a:pPr>
              <a:buFont typeface="Arial" charset="0"/>
              <a:buNone/>
            </a:pPr>
            <a:r>
              <a:rPr lang="en-US" sz="1400" smtClean="0"/>
              <a:t>      </a:t>
            </a:r>
            <a:r>
              <a:rPr lang="hu-HU" sz="1400" smtClean="0"/>
              <a:t> </a:t>
            </a:r>
            <a:r>
              <a:rPr lang="en-US" sz="1400" smtClean="0"/>
              <a:t> (2) </a:t>
            </a:r>
            <a:r>
              <a:rPr lang="en-US" sz="1400" b="1" smtClean="0"/>
              <a:t>In the case of the following rights, the effect of a license for uses granted by a collective management organization </a:t>
            </a:r>
            <a:r>
              <a:rPr lang="en-US" sz="1400" smtClean="0"/>
              <a:t>on behalf of those owners of rights who are its members, or who otherwise have entrusted it with the management of their rights,  </a:t>
            </a:r>
            <a:r>
              <a:rPr lang="en-US" sz="1400" b="1" smtClean="0"/>
              <a:t>shall be extended </a:t>
            </a:r>
            <a:r>
              <a:rPr lang="en-US" sz="1400" smtClean="0"/>
              <a:t>also to those owners of rights who are neither its members, nor have entrusted it otherwise with the management of their rights, </a:t>
            </a:r>
            <a:r>
              <a:rPr lang="en-US" sz="1400" b="1" smtClean="0"/>
              <a:t>provided that the owners of rights concerned have not withdrawn their rights</a:t>
            </a:r>
            <a:r>
              <a:rPr lang="en-US" sz="1400" smtClean="0"/>
              <a:t> from the repertoire of the collective management organization on the basis of paragraph (3): </a:t>
            </a:r>
            <a:endParaRPr lang="hu-HU" sz="1400" smtClean="0"/>
          </a:p>
          <a:p>
            <a:pPr>
              <a:buFont typeface="Arial" charset="0"/>
              <a:buNone/>
            </a:pPr>
            <a:r>
              <a:rPr lang="en-US" sz="1400" smtClean="0"/>
              <a:t>         (a) the </a:t>
            </a:r>
            <a:r>
              <a:rPr lang="en-US" sz="1400" b="1" smtClean="0"/>
              <a:t>right of public performance, broadcasting </a:t>
            </a:r>
            <a:r>
              <a:rPr lang="en-US" sz="1400" smtClean="0"/>
              <a:t>– except for broadcasting by satellite where it is not simultaneous with a terrestrial broadcasting by the same broadcasting organization – </a:t>
            </a:r>
            <a:r>
              <a:rPr lang="en-US" sz="1400" b="1" smtClean="0"/>
              <a:t>communication to the public, public communication by loudspeaker or any other instruments transmitting by sounds of broadcast works, and interactive making available to the public in respect of non-dramatic musical works and excerpts from dramatico-musical works</a:t>
            </a:r>
            <a:r>
              <a:rPr lang="en-US" sz="1400" smtClean="0"/>
              <a:t>;</a:t>
            </a:r>
            <a:endParaRPr lang="hu-HU" sz="1400" smtClean="0"/>
          </a:p>
          <a:p>
            <a:pPr>
              <a:buFont typeface="Arial" charset="0"/>
              <a:buNone/>
            </a:pPr>
            <a:r>
              <a:rPr lang="en-US" sz="1400" smtClean="0"/>
              <a:t>         (b) the </a:t>
            </a:r>
            <a:r>
              <a:rPr lang="en-US" sz="1400" b="1" smtClean="0"/>
              <a:t>right of recording musical works on phonograms </a:t>
            </a:r>
            <a:r>
              <a:rPr lang="en-US" sz="1400" smtClean="0"/>
              <a:t>in those cases where the authors have already authorized such recording for a producer of phonograms;</a:t>
            </a:r>
            <a:endParaRPr lang="hu-HU" sz="1400" smtClean="0"/>
          </a:p>
          <a:p>
            <a:pPr>
              <a:buFont typeface="Arial" charset="0"/>
              <a:buNone/>
            </a:pPr>
            <a:r>
              <a:rPr lang="en-US" sz="1400" smtClean="0"/>
              <a:t>         (c) the </a:t>
            </a:r>
            <a:r>
              <a:rPr lang="en-US" sz="1400" b="1" smtClean="0"/>
              <a:t>right of performers of interactive making available to the public </a:t>
            </a:r>
            <a:r>
              <a:rPr lang="en-US" sz="1400" smtClean="0"/>
              <a:t>of their performances fixed on phonograms (extended collective management).</a:t>
            </a:r>
            <a:endParaRPr lang="hu-HU" sz="1400" smtClean="0"/>
          </a:p>
          <a:p>
            <a:pPr>
              <a:buFont typeface="Arial" charset="0"/>
              <a:buNone/>
            </a:pPr>
            <a:r>
              <a:rPr lang="en-US" sz="1400" smtClean="0"/>
              <a:t>      </a:t>
            </a:r>
            <a:r>
              <a:rPr lang="hu-HU" sz="1400" smtClean="0"/>
              <a:t> </a:t>
            </a:r>
            <a:r>
              <a:rPr lang="en-US" sz="1400" smtClean="0"/>
              <a:t> (3) In the case of extended collective management provided for in paragraph (2), owners of rights may notify in writing the collective management organization not later than three months before the end of each calendar year that they withdraw their rights from the collective management system. Such withdrawal shall take effect on January 1 of the year before which such a notification is made. </a:t>
            </a:r>
            <a:endParaRPr lang="hu-HU" sz="14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0F72AEF5-649E-4468-9E7F-F9C31D094258}" type="slidenum">
              <a:rPr lang="hu-HU" smtClean="0"/>
              <a:pPr>
                <a:defRPr/>
              </a:pPr>
              <a:t>28</a:t>
            </a:fld>
            <a:endParaRPr lang="hu-H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Élőláb helye 1"/>
          <p:cNvSpPr>
            <a:spLocks noGrp="1"/>
          </p:cNvSpPr>
          <p:nvPr>
            <p:ph type="ftr" sz="quarter" idx="11"/>
          </p:nvPr>
        </p:nvSpPr>
        <p:spPr/>
        <p:txBody>
          <a:bodyPr/>
          <a:lstStyle/>
          <a:p>
            <a:pPr>
              <a:defRPr/>
            </a:pPr>
            <a:r>
              <a:rPr lang="es-ES"/>
              <a:t>M. Ficsor, Tirana, June 14-15, 2012</a:t>
            </a:r>
            <a:endParaRPr lang="hu-HU"/>
          </a:p>
        </p:txBody>
      </p:sp>
      <p:sp>
        <p:nvSpPr>
          <p:cNvPr id="3" name="Dia számának helye 2"/>
          <p:cNvSpPr>
            <a:spLocks noGrp="1"/>
          </p:cNvSpPr>
          <p:nvPr>
            <p:ph type="sldNum" sz="quarter" idx="12"/>
          </p:nvPr>
        </p:nvSpPr>
        <p:spPr/>
        <p:txBody>
          <a:bodyPr/>
          <a:lstStyle/>
          <a:p>
            <a:pPr>
              <a:defRPr/>
            </a:pPr>
            <a:fld id="{0093B3F8-7E7E-400C-AE0C-E0F8DF18F448}" type="slidenum">
              <a:rPr lang="hu-HU" smtClean="0"/>
              <a:pPr>
                <a:defRPr/>
              </a:pPr>
              <a:t>29</a:t>
            </a:fld>
            <a:endParaRPr lang="hu-HU"/>
          </a:p>
        </p:txBody>
      </p:sp>
      <p:sp>
        <p:nvSpPr>
          <p:cNvPr id="31748" name="Szövegdoboz 4"/>
          <p:cNvSpPr txBox="1">
            <a:spLocks noChangeArrowheads="1"/>
          </p:cNvSpPr>
          <p:nvPr/>
        </p:nvSpPr>
        <p:spPr bwMode="auto">
          <a:xfrm>
            <a:off x="714375" y="2357438"/>
            <a:ext cx="7786688" cy="1446212"/>
          </a:xfrm>
          <a:prstGeom prst="rect">
            <a:avLst/>
          </a:prstGeom>
          <a:noFill/>
          <a:ln w="9525">
            <a:noFill/>
            <a:miter lim="800000"/>
            <a:headEnd/>
            <a:tailEnd/>
          </a:ln>
        </p:spPr>
        <p:txBody>
          <a:bodyPr>
            <a:spAutoFit/>
          </a:bodyPr>
          <a:lstStyle/>
          <a:p>
            <a:pPr algn="ctr">
              <a:defRPr/>
            </a:pPr>
            <a:r>
              <a:rPr lang="en-US" sz="4400" b="1" dirty="0">
                <a:solidFill>
                  <a:srgbClr val="7030A0"/>
                </a:solidFill>
                <a:effectLst>
                  <a:outerShdw blurRad="38100" dist="38100" dir="2700000" algn="tl">
                    <a:srgbClr val="000000">
                      <a:alpha val="43137"/>
                    </a:srgbClr>
                  </a:outerShdw>
                </a:effectLst>
                <a:cs typeface="+mn-cs"/>
              </a:rPr>
              <a:t>V. FUNCTIONS, RIGHTS, OBLIGATIONS</a:t>
            </a:r>
            <a:endParaRPr lang="hu-HU" sz="4400" b="1" dirty="0">
              <a:solidFill>
                <a:srgbClr val="7030A0"/>
              </a:solidFill>
              <a:effectLst>
                <a:outerShdw blurRad="38100" dist="38100" dir="2700000" algn="tl">
                  <a:srgbClr val="000000">
                    <a:alpha val="43137"/>
                  </a:srgbClr>
                </a:outerShdw>
              </a:effectLst>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ím 1"/>
          <p:cNvSpPr>
            <a:spLocks noGrp="1"/>
          </p:cNvSpPr>
          <p:nvPr>
            <p:ph type="title"/>
          </p:nvPr>
        </p:nvSpPr>
        <p:spPr>
          <a:solidFill>
            <a:schemeClr val="accent1">
              <a:lumMod val="40000"/>
              <a:lumOff val="60000"/>
            </a:schemeClr>
          </a:solidFill>
          <a:ln>
            <a:solidFill>
              <a:schemeClr val="tx2">
                <a:lumMod val="50000"/>
              </a:schemeClr>
            </a:solidFill>
          </a:ln>
        </p:spPr>
        <p:txBody>
          <a:bodyPr/>
          <a:lstStyle/>
          <a:p>
            <a:pPr>
              <a:defRPr/>
            </a:pPr>
            <a:r>
              <a:rPr lang="en-US" sz="3200" b="1" dirty="0" smtClean="0"/>
              <a:t>Assignment and licensing </a:t>
            </a:r>
            <a:endParaRPr lang="hu-HU" sz="3200" b="1" dirty="0" smtClean="0"/>
          </a:p>
        </p:txBody>
      </p:sp>
      <p:sp>
        <p:nvSpPr>
          <p:cNvPr id="4099" name="Tartalom helye 2"/>
          <p:cNvSpPr>
            <a:spLocks noGrp="1"/>
          </p:cNvSpPr>
          <p:nvPr>
            <p:ph idx="1"/>
          </p:nvPr>
        </p:nvSpPr>
        <p:spPr/>
        <p:txBody>
          <a:bodyPr/>
          <a:lstStyle/>
          <a:p>
            <a:pPr>
              <a:buFont typeface="Arial" charset="0"/>
              <a:buNone/>
            </a:pPr>
            <a:r>
              <a:rPr lang="en-GB" sz="1600" b="1" smtClean="0"/>
              <a:t>      </a:t>
            </a:r>
            <a:r>
              <a:rPr lang="hu-HU" sz="1600" b="1" smtClean="0"/>
              <a:t> </a:t>
            </a:r>
            <a:r>
              <a:rPr lang="en-GB" sz="1600" b="1" smtClean="0"/>
              <a:t>Article 43. Assignment and licensing of economic right</a:t>
            </a:r>
            <a:endParaRPr lang="hu-HU" sz="1600" smtClean="0"/>
          </a:p>
          <a:p>
            <a:pPr>
              <a:buFont typeface="Arial" charset="0"/>
              <a:buNone/>
            </a:pPr>
            <a:r>
              <a:rPr lang="en-GB" sz="1600" b="1" smtClean="0"/>
              <a:t>      </a:t>
            </a:r>
            <a:r>
              <a:rPr lang="hu-HU" sz="1600" b="1" smtClean="0"/>
              <a:t> </a:t>
            </a:r>
            <a:r>
              <a:rPr lang="en-GB" sz="1600" smtClean="0"/>
              <a:t>(1) The </a:t>
            </a:r>
            <a:r>
              <a:rPr lang="en-GB" sz="1600" b="1" smtClean="0"/>
              <a:t>exclusive economic rights </a:t>
            </a:r>
            <a:r>
              <a:rPr lang="en-GB" sz="1600" smtClean="0"/>
              <a:t>and, unless otherwise provided in this Law, the rights to remuneration of authors, </a:t>
            </a:r>
            <a:r>
              <a:rPr lang="en-GB" sz="1600" b="1" smtClean="0"/>
              <a:t>may be assigned </a:t>
            </a:r>
            <a:r>
              <a:rPr lang="en-GB" sz="1600" smtClean="0"/>
              <a:t>by the authors or other owners of copyright by means of a copyright contract. As a result of such assignment, </a:t>
            </a:r>
            <a:r>
              <a:rPr lang="en-GB" sz="1600" b="1" smtClean="0"/>
              <a:t>the assignee shall be the new owner of copyright.</a:t>
            </a:r>
            <a:r>
              <a:rPr lang="en-GB" sz="1600" b="1" i="1" smtClean="0"/>
              <a:t> </a:t>
            </a:r>
            <a:endParaRPr lang="hu-HU" sz="1600" b="1" smtClean="0"/>
          </a:p>
          <a:p>
            <a:pPr>
              <a:buFont typeface="Arial" charset="0"/>
              <a:buNone/>
            </a:pPr>
            <a:r>
              <a:rPr lang="en-GB" sz="1600" smtClean="0"/>
              <a:t>      </a:t>
            </a:r>
            <a:r>
              <a:rPr lang="hu-HU" sz="1600" smtClean="0"/>
              <a:t> </a:t>
            </a:r>
            <a:r>
              <a:rPr lang="en-GB" sz="1600" smtClean="0"/>
              <a:t>(2) In respect of the </a:t>
            </a:r>
            <a:r>
              <a:rPr lang="en-GB" sz="1600" b="1" smtClean="0"/>
              <a:t>exclusive economic rights </a:t>
            </a:r>
            <a:r>
              <a:rPr lang="en-GB" sz="1600" smtClean="0"/>
              <a:t>of authors, </a:t>
            </a:r>
            <a:r>
              <a:rPr lang="en-GB" sz="1600" b="1" smtClean="0"/>
              <a:t>also licenses may be granted </a:t>
            </a:r>
            <a:r>
              <a:rPr lang="en-GB" sz="1600" smtClean="0"/>
              <a:t>either in the form of an </a:t>
            </a:r>
            <a:r>
              <a:rPr lang="en-GB" sz="1600" b="1" smtClean="0"/>
              <a:t>exclusive</a:t>
            </a:r>
            <a:r>
              <a:rPr lang="en-GB" sz="1600" smtClean="0"/>
              <a:t> license or in the form of a </a:t>
            </a:r>
            <a:r>
              <a:rPr lang="en-GB" sz="1600" b="1" smtClean="0"/>
              <a:t>non-exclusive </a:t>
            </a:r>
            <a:r>
              <a:rPr lang="en-GB" sz="1600" smtClean="0"/>
              <a:t>license. </a:t>
            </a:r>
            <a:r>
              <a:rPr lang="en-GB" sz="1600" b="1" smtClean="0"/>
              <a:t>If in a license contract, it is not stipulated that it is exclusive, the license shall be deemed to be non-exclusive.</a:t>
            </a:r>
            <a:endParaRPr lang="hu-HU" sz="1600" b="1" smtClean="0"/>
          </a:p>
          <a:p>
            <a:pPr>
              <a:buFont typeface="Arial" charset="0"/>
              <a:buNone/>
            </a:pPr>
            <a:r>
              <a:rPr lang="en-GB" sz="1600" smtClean="0"/>
              <a:t>      </a:t>
            </a:r>
            <a:r>
              <a:rPr lang="hu-HU" sz="1600" smtClean="0"/>
              <a:t> </a:t>
            </a:r>
            <a:r>
              <a:rPr lang="en-GB" sz="1600" smtClean="0"/>
              <a:t>(3) Under an </a:t>
            </a:r>
            <a:r>
              <a:rPr lang="en-GB" sz="1600" b="1" smtClean="0"/>
              <a:t>exclusive license</a:t>
            </a:r>
            <a:r>
              <a:rPr lang="en-GB" sz="1600" smtClean="0"/>
              <a:t>, only the licensee may use the work within the limits laid down in the contract. Within those limits, he or it shall also have the right to authorise or prohibit the use of the work by other persons. </a:t>
            </a:r>
            <a:endParaRPr lang="hu-HU" sz="1600" smtClean="0"/>
          </a:p>
          <a:p>
            <a:pPr>
              <a:buFont typeface="Arial" charset="0"/>
              <a:buNone/>
            </a:pPr>
            <a:r>
              <a:rPr lang="en-GB" sz="1600" smtClean="0"/>
              <a:t>      </a:t>
            </a:r>
            <a:r>
              <a:rPr lang="hu-HU" sz="1600" smtClean="0"/>
              <a:t> </a:t>
            </a:r>
            <a:r>
              <a:rPr lang="en-GB" sz="1600" smtClean="0"/>
              <a:t>(4) Under a </a:t>
            </a:r>
            <a:r>
              <a:rPr lang="en-GB" sz="1600" b="1" smtClean="0"/>
              <a:t>non-exclusive license</a:t>
            </a:r>
            <a:r>
              <a:rPr lang="en-GB" sz="1600" smtClean="0"/>
              <a:t>, the licensee, within the limits laid down in the contract, may use the work in the same way as other persons who have obtained authorisation to use it.  He shall not have the right to authorise or prohibit the use of the work by other persons, unless otherwise provided in contract.  </a:t>
            </a:r>
            <a:endParaRPr lang="hu-HU" sz="1600" smtClean="0"/>
          </a:p>
          <a:p>
            <a:pPr>
              <a:buFont typeface="Arial" charset="0"/>
              <a:buNone/>
            </a:pPr>
            <a:endParaRPr lang="hu-HU" sz="16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B7141D1A-A357-46B8-8604-2AA4B65D1803}" type="slidenum">
              <a:rPr lang="hu-HU" smtClean="0"/>
              <a:pPr>
                <a:defRPr/>
              </a:pPr>
              <a:t>3</a:t>
            </a:fld>
            <a:endParaRPr lang="hu-H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60000"/>
              <a:lumOff val="40000"/>
            </a:schemeClr>
          </a:solidFill>
          <a:ln>
            <a:solidFill>
              <a:schemeClr val="accent3">
                <a:lumMod val="50000"/>
              </a:schemeClr>
            </a:solidFill>
          </a:ln>
        </p:spPr>
        <p:txBody>
          <a:bodyPr rtlCol="0">
            <a:normAutofit/>
          </a:bodyPr>
          <a:lstStyle/>
          <a:p>
            <a:pPr eaLnBrk="1" fontAlgn="auto" hangingPunct="1">
              <a:spcAft>
                <a:spcPts val="0"/>
              </a:spcAft>
              <a:defRPr/>
            </a:pPr>
            <a:r>
              <a:rPr lang="hu-HU" sz="3200" b="1" dirty="0" err="1" smtClean="0"/>
              <a:t>Functions</a:t>
            </a:r>
            <a:r>
              <a:rPr lang="hu-HU" sz="3200" b="1" dirty="0" smtClean="0"/>
              <a:t> of </a:t>
            </a:r>
            <a:r>
              <a:rPr lang="hu-HU" sz="3200" b="1" dirty="0" err="1" smtClean="0"/>
              <a:t>fully</a:t>
            </a:r>
            <a:r>
              <a:rPr lang="hu-HU" sz="3200" b="1" dirty="0" smtClean="0"/>
              <a:t> </a:t>
            </a:r>
            <a:r>
              <a:rPr lang="hu-HU" sz="3200" b="1" dirty="0" err="1" smtClean="0"/>
              <a:t>fledged</a:t>
            </a:r>
            <a:r>
              <a:rPr lang="hu-HU" sz="3200" b="1" dirty="0" smtClean="0"/>
              <a:t> </a:t>
            </a:r>
            <a:r>
              <a:rPr lang="hu-HU" sz="3200" b="1" dirty="0" err="1" smtClean="0"/>
              <a:t>collective</a:t>
            </a:r>
            <a:r>
              <a:rPr lang="hu-HU" sz="3200" b="1" dirty="0" smtClean="0"/>
              <a:t> management</a:t>
            </a:r>
            <a:endParaRPr lang="hu-HU" sz="3200" b="1" dirty="0"/>
          </a:p>
        </p:txBody>
      </p:sp>
      <p:sp>
        <p:nvSpPr>
          <p:cNvPr id="3" name="Tartalom helye 2"/>
          <p:cNvSpPr>
            <a:spLocks noGrp="1"/>
          </p:cNvSpPr>
          <p:nvPr>
            <p:ph idx="1"/>
          </p:nvPr>
        </p:nvSpPr>
        <p:spPr>
          <a:xfrm>
            <a:off x="395288" y="2060575"/>
            <a:ext cx="8291512" cy="4065588"/>
          </a:xfrm>
        </p:spPr>
        <p:txBody>
          <a:bodyPr rtlCol="0">
            <a:normAutofit fontScale="77500" lnSpcReduction="20000"/>
          </a:bodyPr>
          <a:lstStyle/>
          <a:p>
            <a:pPr eaLnBrk="1" fontAlgn="auto" hangingPunct="1">
              <a:spcAft>
                <a:spcPts val="0"/>
              </a:spcAft>
              <a:buFont typeface="Wingdings" pitchFamily="2" charset="2"/>
              <a:buChar char="§"/>
              <a:defRPr/>
            </a:pPr>
            <a:r>
              <a:rPr lang="en-US" b="1" dirty="0" smtClean="0"/>
              <a:t>Negotiations with users on remuneration and other licensing conditions</a:t>
            </a:r>
          </a:p>
          <a:p>
            <a:pPr eaLnBrk="1" fontAlgn="auto" hangingPunct="1">
              <a:spcAft>
                <a:spcPts val="0"/>
              </a:spcAft>
              <a:buFont typeface="Wingdings" pitchFamily="2" charset="2"/>
              <a:buChar char="§"/>
              <a:defRPr/>
            </a:pPr>
            <a:r>
              <a:rPr lang="en-US" b="1" dirty="0" smtClean="0"/>
              <a:t>Setting and publishing tariffs</a:t>
            </a:r>
          </a:p>
          <a:p>
            <a:pPr eaLnBrk="1" fontAlgn="auto" hangingPunct="1">
              <a:spcAft>
                <a:spcPts val="0"/>
              </a:spcAft>
              <a:buFont typeface="Wingdings" pitchFamily="2" charset="2"/>
              <a:buChar char="§"/>
              <a:defRPr/>
            </a:pPr>
            <a:r>
              <a:rPr lang="en-US" b="1" dirty="0" smtClean="0"/>
              <a:t>Monitoring of uses</a:t>
            </a:r>
          </a:p>
          <a:p>
            <a:pPr eaLnBrk="1" fontAlgn="auto" hangingPunct="1">
              <a:spcAft>
                <a:spcPts val="0"/>
              </a:spcAft>
              <a:buFont typeface="Wingdings" pitchFamily="2" charset="2"/>
              <a:buChar char="§"/>
              <a:defRPr/>
            </a:pPr>
            <a:r>
              <a:rPr lang="en-US" b="1" dirty="0" smtClean="0"/>
              <a:t>Enforcement of rights </a:t>
            </a:r>
          </a:p>
          <a:p>
            <a:pPr eaLnBrk="1" fontAlgn="auto" hangingPunct="1">
              <a:spcAft>
                <a:spcPts val="0"/>
              </a:spcAft>
              <a:buFont typeface="Wingdings" pitchFamily="2" charset="2"/>
              <a:buChar char="§"/>
              <a:defRPr/>
            </a:pPr>
            <a:r>
              <a:rPr lang="en-US" b="1" dirty="0" smtClean="0"/>
              <a:t>Collection of remuneration</a:t>
            </a:r>
          </a:p>
          <a:p>
            <a:pPr eaLnBrk="1" fontAlgn="auto" hangingPunct="1">
              <a:spcAft>
                <a:spcPts val="0"/>
              </a:spcAft>
              <a:buFont typeface="Wingdings" pitchFamily="2" charset="2"/>
              <a:buChar char="§"/>
              <a:defRPr/>
            </a:pPr>
            <a:r>
              <a:rPr lang="en-US" b="1" dirty="0" smtClean="0"/>
              <a:t>Distribution of remuneration</a:t>
            </a:r>
            <a:endParaRPr lang="hu-HU" b="1" dirty="0" smtClean="0"/>
          </a:p>
          <a:p>
            <a:pPr eaLnBrk="1" fontAlgn="auto" hangingPunct="1">
              <a:spcAft>
                <a:spcPts val="0"/>
              </a:spcAft>
              <a:buFont typeface="Wingdings" pitchFamily="2" charset="2"/>
              <a:buChar char="§"/>
              <a:defRPr/>
            </a:pPr>
            <a:r>
              <a:rPr lang="hu-HU" b="1" dirty="0" smtClean="0"/>
              <a:t>Professional </a:t>
            </a:r>
            <a:r>
              <a:rPr lang="hu-HU" b="1" dirty="0" err="1" smtClean="0"/>
              <a:t>representation</a:t>
            </a:r>
            <a:r>
              <a:rPr lang="hu-HU" b="1" dirty="0" smtClean="0"/>
              <a:t> of </a:t>
            </a:r>
            <a:r>
              <a:rPr lang="hu-HU" b="1" dirty="0" err="1" smtClean="0"/>
              <a:t>members</a:t>
            </a:r>
            <a:r>
              <a:rPr lang="hu-HU" b="1" dirty="0" smtClean="0"/>
              <a:t>’ </a:t>
            </a:r>
            <a:r>
              <a:rPr lang="hu-HU" b="1" dirty="0" err="1" smtClean="0"/>
              <a:t>interests</a:t>
            </a:r>
            <a:endParaRPr lang="hu-HU" b="1" dirty="0" smtClean="0"/>
          </a:p>
          <a:p>
            <a:pPr eaLnBrk="1" fontAlgn="auto" hangingPunct="1">
              <a:spcAft>
                <a:spcPts val="0"/>
              </a:spcAft>
              <a:buFont typeface="Wingdings" pitchFamily="2" charset="2"/>
              <a:buChar char="§"/>
              <a:defRPr/>
            </a:pPr>
            <a:r>
              <a:rPr lang="hu-HU" b="1" dirty="0" err="1" smtClean="0"/>
              <a:t>Promotion</a:t>
            </a:r>
            <a:r>
              <a:rPr lang="hu-HU" b="1" dirty="0" smtClean="0"/>
              <a:t> of </a:t>
            </a:r>
            <a:r>
              <a:rPr lang="hu-HU" b="1" dirty="0" err="1" smtClean="0"/>
              <a:t>creativity</a:t>
            </a:r>
            <a:endParaRPr lang="hu-HU" b="1" dirty="0" smtClean="0"/>
          </a:p>
          <a:p>
            <a:pPr eaLnBrk="1" fontAlgn="auto" hangingPunct="1">
              <a:spcAft>
                <a:spcPts val="0"/>
              </a:spcAft>
              <a:buFont typeface="Wingdings" pitchFamily="2" charset="2"/>
              <a:buChar char="§"/>
              <a:defRPr/>
            </a:pPr>
            <a:r>
              <a:rPr lang="hu-HU" b="1" dirty="0" err="1" smtClean="0"/>
              <a:t>Legal</a:t>
            </a:r>
            <a:r>
              <a:rPr lang="hu-HU" b="1" dirty="0" smtClean="0"/>
              <a:t> and </a:t>
            </a:r>
            <a:r>
              <a:rPr lang="hu-HU" b="1" dirty="0" err="1" smtClean="0"/>
              <a:t>social</a:t>
            </a:r>
            <a:r>
              <a:rPr lang="hu-HU" b="1" dirty="0" smtClean="0"/>
              <a:t> </a:t>
            </a:r>
            <a:r>
              <a:rPr lang="hu-HU" b="1" dirty="0" err="1" smtClean="0"/>
              <a:t>assistance</a:t>
            </a:r>
            <a:r>
              <a:rPr lang="hu-HU" b="1" dirty="0" smtClean="0"/>
              <a:t> </a:t>
            </a:r>
            <a:r>
              <a:rPr lang="hu-HU" b="1" dirty="0" err="1" smtClean="0"/>
              <a:t>for</a:t>
            </a:r>
            <a:r>
              <a:rPr lang="hu-HU" b="1" dirty="0" smtClean="0"/>
              <a:t> </a:t>
            </a:r>
            <a:r>
              <a:rPr lang="hu-HU" b="1" dirty="0" err="1" smtClean="0"/>
              <a:t>members</a:t>
            </a:r>
            <a:r>
              <a:rPr lang="hu-HU" b="1" dirty="0" smtClean="0"/>
              <a:t> </a:t>
            </a:r>
            <a:r>
              <a:rPr lang="en-US" b="1" dirty="0" smtClean="0"/>
              <a:t> </a:t>
            </a:r>
          </a:p>
          <a:p>
            <a:pPr eaLnBrk="1" fontAlgn="auto" hangingPunct="1">
              <a:spcAft>
                <a:spcPts val="0"/>
              </a:spcAft>
              <a:buFont typeface="Wingdings" pitchFamily="2" charset="2"/>
              <a:buChar char="§"/>
              <a:defRPr/>
            </a:pPr>
            <a:endParaRPr lang="hu-HU" dirty="0"/>
          </a:p>
        </p:txBody>
      </p:sp>
      <p:sp>
        <p:nvSpPr>
          <p:cNvPr id="4" name="Dia számának helye 3"/>
          <p:cNvSpPr>
            <a:spLocks noGrp="1"/>
          </p:cNvSpPr>
          <p:nvPr>
            <p:ph type="sldNum" sz="quarter" idx="12"/>
          </p:nvPr>
        </p:nvSpPr>
        <p:spPr/>
        <p:txBody>
          <a:bodyPr/>
          <a:lstStyle/>
          <a:p>
            <a:pPr>
              <a:defRPr/>
            </a:pPr>
            <a:fld id="{7B88A83A-A000-4A7D-B134-031F594035EC}" type="slidenum">
              <a:rPr lang="hu-HU"/>
              <a:pPr>
                <a:defRPr/>
              </a:pPr>
              <a:t>30</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ím 1"/>
          <p:cNvSpPr>
            <a:spLocks noGrp="1"/>
          </p:cNvSpPr>
          <p:nvPr>
            <p:ph type="title"/>
          </p:nvPr>
        </p:nvSpPr>
        <p:spPr>
          <a:solidFill>
            <a:schemeClr val="accent6">
              <a:lumMod val="60000"/>
              <a:lumOff val="40000"/>
            </a:schemeClr>
          </a:solidFill>
        </p:spPr>
        <p:txBody>
          <a:bodyPr/>
          <a:lstStyle/>
          <a:p>
            <a:pPr>
              <a:defRPr/>
            </a:pPr>
            <a:r>
              <a:rPr lang="en-US" sz="3200" b="1" dirty="0" smtClean="0"/>
              <a:t>Functions, rights and obligations – </a:t>
            </a:r>
            <a:br>
              <a:rPr lang="en-US" sz="3200" b="1" dirty="0" smtClean="0"/>
            </a:br>
            <a:r>
              <a:rPr lang="en-US" sz="3200" b="1" dirty="0" smtClean="0"/>
              <a:t>new Law (1) </a:t>
            </a:r>
            <a:endParaRPr lang="hu-HU" sz="3200" b="1" dirty="0" smtClean="0"/>
          </a:p>
        </p:txBody>
      </p:sp>
      <p:sp>
        <p:nvSpPr>
          <p:cNvPr id="32771" name="Tartalom helye 2"/>
          <p:cNvSpPr>
            <a:spLocks noGrp="1"/>
          </p:cNvSpPr>
          <p:nvPr>
            <p:ph idx="1"/>
          </p:nvPr>
        </p:nvSpPr>
        <p:spPr>
          <a:xfrm>
            <a:off x="285750" y="1600200"/>
            <a:ext cx="8534400" cy="4525963"/>
          </a:xfrm>
        </p:spPr>
        <p:txBody>
          <a:bodyPr/>
          <a:lstStyle/>
          <a:p>
            <a:pPr>
              <a:buFont typeface="Arial" charset="0"/>
              <a:buNone/>
            </a:pPr>
            <a:r>
              <a:rPr lang="en-US" sz="1200" b="1" smtClean="0"/>
              <a:t>         </a:t>
            </a:r>
            <a:r>
              <a:rPr lang="en-US" sz="1500" b="1" smtClean="0"/>
              <a:t>Article 74. Functions, rights and obligations of collective management organizations </a:t>
            </a:r>
            <a:endParaRPr lang="hu-HU" sz="1500" b="1" smtClean="0"/>
          </a:p>
          <a:p>
            <a:pPr>
              <a:buFont typeface="Arial" charset="0"/>
              <a:buNone/>
            </a:pPr>
            <a:r>
              <a:rPr lang="en-US" sz="1500" smtClean="0"/>
              <a:t>     </a:t>
            </a:r>
            <a:r>
              <a:rPr lang="hu-HU" sz="1500" smtClean="0"/>
              <a:t> </a:t>
            </a:r>
            <a:r>
              <a:rPr lang="en-US" sz="1500" smtClean="0"/>
              <a:t> (1) Collective management organizations shall have, on behalf of the owners of rights and on the basis of the powers given to them, the </a:t>
            </a:r>
            <a:r>
              <a:rPr lang="en-US" sz="1500" b="1" smtClean="0"/>
              <a:t>following functions</a:t>
            </a:r>
            <a:r>
              <a:rPr lang="en-US" sz="1500" smtClean="0"/>
              <a:t>:</a:t>
            </a:r>
            <a:endParaRPr lang="hu-HU" sz="1500" smtClean="0"/>
          </a:p>
          <a:p>
            <a:pPr>
              <a:buFont typeface="Arial" charset="0"/>
              <a:buNone/>
            </a:pPr>
            <a:r>
              <a:rPr lang="en-US" sz="1500" smtClean="0"/>
              <a:t>             (a) to </a:t>
            </a:r>
            <a:r>
              <a:rPr lang="en-US" sz="1500" b="1" smtClean="0"/>
              <a:t>negotiate </a:t>
            </a:r>
            <a:r>
              <a:rPr lang="en-US" sz="1500" smtClean="0"/>
              <a:t>with users the amount of remuneration for, and other conditions, of the use of works or objects of related rights in respect of which they have mandate to manage rights; </a:t>
            </a:r>
            <a:endParaRPr lang="hu-HU" sz="1500" smtClean="0"/>
          </a:p>
          <a:p>
            <a:pPr>
              <a:buFont typeface="Arial" charset="0"/>
              <a:buNone/>
            </a:pPr>
            <a:r>
              <a:rPr lang="en-US" sz="1500" smtClean="0"/>
              <a:t>             (b) to </a:t>
            </a:r>
            <a:r>
              <a:rPr lang="en-US" sz="1500" b="1" smtClean="0"/>
              <a:t>issue</a:t>
            </a:r>
            <a:r>
              <a:rPr lang="en-US" sz="1500" smtClean="0"/>
              <a:t> to users </a:t>
            </a:r>
            <a:r>
              <a:rPr lang="en-US" sz="1500" b="1" smtClean="0"/>
              <a:t>licenses</a:t>
            </a:r>
            <a:r>
              <a:rPr lang="en-US" sz="1500" smtClean="0"/>
              <a:t> for the use of works or objects of related rights, in respect of which they have been given mandate for managing rights;</a:t>
            </a:r>
            <a:endParaRPr lang="hu-HU" sz="1500" smtClean="0"/>
          </a:p>
          <a:p>
            <a:pPr>
              <a:buFont typeface="Arial" charset="0"/>
              <a:buNone/>
            </a:pPr>
            <a:r>
              <a:rPr lang="en-US" sz="1500" smtClean="0"/>
              <a:t>             (c)  to </a:t>
            </a:r>
            <a:r>
              <a:rPr lang="en-US" sz="1500" b="1" smtClean="0"/>
              <a:t>collect remuneration </a:t>
            </a:r>
            <a:r>
              <a:rPr lang="en-US" sz="1500" smtClean="0"/>
              <a:t>stipulated by the licenses in accordance with point (b) of this paragraph or that are due on the basis of a mere right to remuneration managed by them;</a:t>
            </a:r>
            <a:endParaRPr lang="hu-HU" sz="1500" smtClean="0"/>
          </a:p>
          <a:p>
            <a:pPr>
              <a:buFont typeface="Arial" charset="0"/>
              <a:buNone/>
            </a:pPr>
            <a:r>
              <a:rPr lang="en-US" sz="1500" smtClean="0"/>
              <a:t>             (d) to </a:t>
            </a:r>
            <a:r>
              <a:rPr lang="en-US" sz="1500" b="1" smtClean="0"/>
              <a:t>distribute and pay out in due ti</a:t>
            </a:r>
            <a:r>
              <a:rPr lang="en-US" sz="1500" smtClean="0"/>
              <a:t>me the remuneration collected by them </a:t>
            </a:r>
            <a:r>
              <a:rPr lang="en-US" sz="1500" b="1" smtClean="0"/>
              <a:t>as equitably and as much in proportion with the value and actual use</a:t>
            </a:r>
            <a:r>
              <a:rPr lang="en-US" sz="1500" smtClean="0"/>
              <a:t> of works and objects of related  rights concerned </a:t>
            </a:r>
            <a:r>
              <a:rPr lang="en-US" sz="1500" b="1" smtClean="0"/>
              <a:t>as possible</a:t>
            </a:r>
            <a:r>
              <a:rPr lang="en-US" sz="1500" smtClean="0"/>
              <a:t>;</a:t>
            </a:r>
            <a:endParaRPr lang="hu-HU" sz="1500" smtClean="0"/>
          </a:p>
          <a:p>
            <a:pPr>
              <a:buFont typeface="Arial" charset="0"/>
              <a:buNone/>
            </a:pPr>
            <a:r>
              <a:rPr lang="en-US" sz="1500" smtClean="0"/>
              <a:t>             (e)  to represent the owners of rights whose rights they manage in judicial or administrative procedures and perform any other legal acts necessary for the protection and enforcement of the rights managed by them;</a:t>
            </a:r>
            <a:endParaRPr lang="hu-HU" sz="1500" smtClean="0"/>
          </a:p>
          <a:p>
            <a:pPr>
              <a:buFont typeface="Arial" charset="0"/>
              <a:buNone/>
            </a:pPr>
            <a:r>
              <a:rPr lang="en-US" sz="1500" smtClean="0"/>
              <a:t>             (f) to perform any other activity pursuant to the powers received from the owners of rights.</a:t>
            </a:r>
            <a:endParaRPr lang="hu-HU" sz="1500" smtClean="0"/>
          </a:p>
          <a:p>
            <a:pPr>
              <a:buFont typeface="Arial" charset="0"/>
              <a:buNone/>
            </a:pPr>
            <a:r>
              <a:rPr lang="en-US" sz="1600" smtClean="0"/>
              <a:t> </a:t>
            </a:r>
            <a:endParaRPr lang="hu-HU" sz="16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2F34B917-0C96-4242-A54D-E5E376327F2C}" type="slidenum">
              <a:rPr lang="hu-HU" smtClean="0"/>
              <a:pPr>
                <a:defRPr/>
              </a:pPr>
              <a:t>31</a:t>
            </a:fld>
            <a:endParaRPr lang="hu-H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ím 1"/>
          <p:cNvSpPr>
            <a:spLocks noGrp="1"/>
          </p:cNvSpPr>
          <p:nvPr>
            <p:ph type="title"/>
          </p:nvPr>
        </p:nvSpPr>
        <p:spPr>
          <a:solidFill>
            <a:schemeClr val="accent6">
              <a:lumMod val="60000"/>
              <a:lumOff val="40000"/>
            </a:schemeClr>
          </a:solidFill>
          <a:ln>
            <a:solidFill>
              <a:schemeClr val="accent6">
                <a:lumMod val="50000"/>
              </a:schemeClr>
            </a:solidFill>
          </a:ln>
        </p:spPr>
        <p:txBody>
          <a:bodyPr/>
          <a:lstStyle/>
          <a:p>
            <a:pPr>
              <a:defRPr/>
            </a:pPr>
            <a:r>
              <a:rPr lang="en-US" sz="3200" b="1" dirty="0" smtClean="0"/>
              <a:t>Functions, rights and obligations – </a:t>
            </a:r>
            <a:br>
              <a:rPr lang="en-US" sz="3200" b="1" dirty="0" smtClean="0"/>
            </a:br>
            <a:r>
              <a:rPr lang="en-US" sz="3200" b="1" dirty="0" smtClean="0"/>
              <a:t>new Law (2) </a:t>
            </a:r>
            <a:endParaRPr lang="hu-HU" sz="3200" dirty="0" smtClean="0"/>
          </a:p>
        </p:txBody>
      </p:sp>
      <p:sp>
        <p:nvSpPr>
          <p:cNvPr id="33795" name="Tartalom helye 2"/>
          <p:cNvSpPr>
            <a:spLocks noGrp="1"/>
          </p:cNvSpPr>
          <p:nvPr>
            <p:ph idx="1"/>
          </p:nvPr>
        </p:nvSpPr>
        <p:spPr>
          <a:xfrm>
            <a:off x="457200" y="1600200"/>
            <a:ext cx="8362950" cy="4525963"/>
          </a:xfrm>
        </p:spPr>
        <p:txBody>
          <a:bodyPr/>
          <a:lstStyle/>
          <a:p>
            <a:pPr>
              <a:buFont typeface="Arial" charset="0"/>
              <a:buNone/>
            </a:pPr>
            <a:r>
              <a:rPr lang="en-US" sz="1200" b="1" dirty="0" smtClean="0"/>
              <a:t>         </a:t>
            </a:r>
            <a:r>
              <a:rPr lang="en-US" sz="1400" b="1" dirty="0" smtClean="0"/>
              <a:t>Article </a:t>
            </a:r>
            <a:r>
              <a:rPr lang="en-US" sz="1400" b="1" dirty="0" smtClean="0"/>
              <a:t>74. Functions, rights and obligations of collective management organizations </a:t>
            </a:r>
            <a:r>
              <a:rPr lang="en-US" sz="1400" dirty="0" smtClean="0"/>
              <a:t>(</a:t>
            </a:r>
            <a:r>
              <a:rPr lang="hu-HU" sz="1400" dirty="0" smtClean="0"/>
              <a:t>C</a:t>
            </a:r>
            <a:r>
              <a:rPr lang="en-US" sz="1400" dirty="0" err="1" smtClean="0"/>
              <a:t>ontd</a:t>
            </a:r>
            <a:r>
              <a:rPr lang="en-US" sz="1400" dirty="0" smtClean="0"/>
              <a:t>)</a:t>
            </a:r>
            <a:endParaRPr lang="en-US" sz="1400" dirty="0" smtClean="0"/>
          </a:p>
          <a:p>
            <a:pPr>
              <a:buFont typeface="Arial" charset="0"/>
              <a:buNone/>
            </a:pPr>
            <a:r>
              <a:rPr lang="en-US" sz="1400" dirty="0" smtClean="0"/>
              <a:t>        (2) Collective management organizations </a:t>
            </a:r>
            <a:r>
              <a:rPr lang="en-US" sz="1400" b="1" dirty="0" smtClean="0"/>
              <a:t>shall be entitled to require users </a:t>
            </a:r>
            <a:r>
              <a:rPr lang="en-US" sz="1400" dirty="0" smtClean="0"/>
              <a:t>of works and objects of related rights </a:t>
            </a:r>
            <a:r>
              <a:rPr lang="en-US" sz="1400" b="1" dirty="0" smtClean="0"/>
              <a:t>to provide </a:t>
            </a:r>
            <a:r>
              <a:rPr lang="en-US" sz="1400" dirty="0" smtClean="0"/>
              <a:t>them, under reasonable conditions, </a:t>
            </a:r>
            <a:r>
              <a:rPr lang="en-US" sz="1400" b="1" dirty="0" smtClean="0"/>
              <a:t>with programs and other documents </a:t>
            </a:r>
            <a:r>
              <a:rPr lang="en-US" sz="1400" dirty="0" smtClean="0"/>
              <a:t>specifying the works and objects of related rights in respect of which any use covered by a right collectively managed takes place as well as </a:t>
            </a:r>
            <a:r>
              <a:rPr lang="en-US" sz="1400" b="1" dirty="0" smtClean="0"/>
              <a:t>any information necessary for the calculation, collection and distribution of remuneration. </a:t>
            </a:r>
            <a:endParaRPr lang="hu-HU" sz="1400" b="1" dirty="0" smtClean="0"/>
          </a:p>
          <a:p>
            <a:pPr>
              <a:buFont typeface="Arial" charset="0"/>
              <a:buNone/>
            </a:pPr>
            <a:r>
              <a:rPr lang="en-US" sz="1400" dirty="0" smtClean="0"/>
              <a:t>      </a:t>
            </a:r>
            <a:r>
              <a:rPr lang="hu-HU" sz="1400" dirty="0" smtClean="0"/>
              <a:t> </a:t>
            </a:r>
            <a:r>
              <a:rPr lang="en-US" sz="1400" dirty="0" smtClean="0"/>
              <a:t> (3) Collective management organizations </a:t>
            </a:r>
            <a:r>
              <a:rPr lang="en-US" sz="1400" b="1" dirty="0" smtClean="0"/>
              <a:t>shall have the obligation</a:t>
            </a:r>
            <a:r>
              <a:rPr lang="en-US" sz="1400" dirty="0" smtClean="0"/>
              <a:t>, in the interests of the holders of copyright and related rights:</a:t>
            </a:r>
            <a:endParaRPr lang="hu-HU" sz="1400" dirty="0" smtClean="0"/>
          </a:p>
          <a:p>
            <a:pPr>
              <a:buFont typeface="Arial" charset="0"/>
              <a:buNone/>
            </a:pPr>
            <a:r>
              <a:rPr lang="en-US" sz="1400" dirty="0" smtClean="0"/>
              <a:t>              (a)  </a:t>
            </a:r>
            <a:r>
              <a:rPr lang="en-US" sz="1400" b="1" dirty="0" smtClean="0"/>
              <a:t>to use the remuneration obtained exclusively for distribution and payment to the owners </a:t>
            </a:r>
            <a:r>
              <a:rPr lang="en-US" sz="1400" dirty="0" smtClean="0"/>
              <a:t>of copyright and related rights; on the understanding, however, that they </a:t>
            </a:r>
            <a:r>
              <a:rPr lang="en-US" sz="1400" b="1" dirty="0" smtClean="0"/>
              <a:t>shall be entitled to deduct </a:t>
            </a:r>
            <a:r>
              <a:rPr lang="en-US" sz="1400" dirty="0" smtClean="0"/>
              <a:t>from the amount of the remuneration collected </a:t>
            </a:r>
            <a:r>
              <a:rPr lang="en-US" sz="1400" b="1" dirty="0" smtClean="0"/>
              <a:t>the amount necessary to cover the actual costs </a:t>
            </a:r>
            <a:r>
              <a:rPr lang="en-US" sz="1400" dirty="0" smtClean="0"/>
              <a:t>incurred in connection with the collective management of rights </a:t>
            </a:r>
            <a:r>
              <a:rPr lang="en-US" sz="1400" b="1" dirty="0" smtClean="0"/>
              <a:t>and any amount intended for a special fund set up by the organization to the extent that it has been authorized by the owners of rights either directly or </a:t>
            </a:r>
            <a:r>
              <a:rPr lang="en-US" sz="1400" dirty="0" smtClean="0"/>
              <a:t>– in the case of foreign owners of rights – </a:t>
            </a:r>
            <a:r>
              <a:rPr lang="en-US" sz="1400" b="1" dirty="0" smtClean="0"/>
              <a:t>by the collective management organizations representing them</a:t>
            </a:r>
            <a:r>
              <a:rPr lang="en-US" sz="1400" dirty="0" smtClean="0"/>
              <a:t>;</a:t>
            </a:r>
            <a:endParaRPr lang="hu-HU" sz="1400" dirty="0" smtClean="0"/>
          </a:p>
          <a:p>
            <a:pPr>
              <a:buFont typeface="Arial" charset="0"/>
              <a:buNone/>
            </a:pPr>
            <a:r>
              <a:rPr lang="en-US" sz="1400" dirty="0" smtClean="0"/>
              <a:t>              (b) </a:t>
            </a:r>
            <a:r>
              <a:rPr lang="en-US" sz="1400" b="1" dirty="0" smtClean="0"/>
              <a:t>to distribute</a:t>
            </a:r>
            <a:r>
              <a:rPr lang="en-US" sz="1400" dirty="0" smtClean="0"/>
              <a:t>, after deduction of the amounts referred to in point (a) of this article, the remuneration collected and </a:t>
            </a:r>
            <a:r>
              <a:rPr lang="en-US" sz="1400" b="1" dirty="0" smtClean="0"/>
              <a:t>effect its regular payment</a:t>
            </a:r>
            <a:r>
              <a:rPr lang="en-US" sz="1400" dirty="0" smtClean="0"/>
              <a:t>, as much in proportion to the actual use of works and objects of related rights;</a:t>
            </a:r>
            <a:endParaRPr lang="hu-HU" sz="1400" dirty="0" smtClean="0"/>
          </a:p>
          <a:p>
            <a:pPr>
              <a:buFont typeface="Arial" charset="0"/>
              <a:buNone/>
            </a:pPr>
            <a:r>
              <a:rPr lang="en-US" sz="1400" dirty="0" smtClean="0"/>
              <a:t>              (c)  simultaneously with the payment of the remuneration, </a:t>
            </a:r>
            <a:r>
              <a:rPr lang="en-US" sz="1400" b="1" dirty="0" smtClean="0"/>
              <a:t>to render accounts </a:t>
            </a:r>
            <a:r>
              <a:rPr lang="en-US" sz="1400" dirty="0" smtClean="0"/>
              <a:t>to the owners of copyright and related rights of the use of their rights.</a:t>
            </a:r>
            <a:endParaRPr lang="hu-HU" sz="1400" dirty="0" smtClean="0"/>
          </a:p>
          <a:p>
            <a:pPr>
              <a:buFont typeface="Arial" charset="0"/>
              <a:buNone/>
            </a:pPr>
            <a:r>
              <a:rPr lang="en-US" sz="1400" dirty="0" smtClean="0"/>
              <a:t> </a:t>
            </a:r>
            <a:endParaRPr lang="hu-HU" sz="1400" dirty="0" smtClean="0"/>
          </a:p>
          <a:p>
            <a:endParaRPr lang="hu-HU" dirty="0" smtClean="0"/>
          </a:p>
          <a:p>
            <a:pPr>
              <a:buFont typeface="Arial" charset="0"/>
              <a:buNone/>
            </a:pPr>
            <a:endParaRPr lang="hu-HU" dirty="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D695CFFD-7584-4883-AE6E-04F74160E233}" type="slidenum">
              <a:rPr lang="hu-HU" smtClean="0"/>
              <a:pPr>
                <a:defRPr/>
              </a:pPr>
              <a:t>32</a:t>
            </a:fld>
            <a:endParaRPr lang="hu-H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ím 1"/>
          <p:cNvSpPr>
            <a:spLocks noGrp="1"/>
          </p:cNvSpPr>
          <p:nvPr>
            <p:ph type="title"/>
          </p:nvPr>
        </p:nvSpPr>
        <p:spPr>
          <a:solidFill>
            <a:schemeClr val="accent6">
              <a:lumMod val="60000"/>
              <a:lumOff val="40000"/>
            </a:schemeClr>
          </a:solidFill>
          <a:ln>
            <a:solidFill>
              <a:schemeClr val="accent6">
                <a:lumMod val="50000"/>
              </a:schemeClr>
            </a:solidFill>
          </a:ln>
        </p:spPr>
        <p:txBody>
          <a:bodyPr/>
          <a:lstStyle/>
          <a:p>
            <a:pPr>
              <a:defRPr/>
            </a:pPr>
            <a:r>
              <a:rPr lang="en-US" sz="3200" b="1" dirty="0" smtClean="0"/>
              <a:t>Functions, rights and obligations – </a:t>
            </a:r>
            <a:br>
              <a:rPr lang="en-US" sz="3200" b="1" dirty="0" smtClean="0"/>
            </a:br>
            <a:r>
              <a:rPr lang="en-US" sz="3200" b="1" dirty="0" smtClean="0"/>
              <a:t>new Law (3) </a:t>
            </a:r>
            <a:endParaRPr lang="hu-HU" sz="3200" dirty="0" smtClean="0"/>
          </a:p>
        </p:txBody>
      </p:sp>
      <p:sp>
        <p:nvSpPr>
          <p:cNvPr id="34819" name="Tartalom helye 2"/>
          <p:cNvSpPr>
            <a:spLocks noGrp="1"/>
          </p:cNvSpPr>
          <p:nvPr>
            <p:ph idx="1"/>
          </p:nvPr>
        </p:nvSpPr>
        <p:spPr/>
        <p:txBody>
          <a:bodyPr/>
          <a:lstStyle/>
          <a:p>
            <a:pPr>
              <a:buFont typeface="Arial" charset="0"/>
              <a:buNone/>
            </a:pPr>
            <a:r>
              <a:rPr lang="en-US" sz="1600" dirty="0" smtClean="0"/>
              <a:t>       </a:t>
            </a:r>
            <a:r>
              <a:rPr lang="en-US" sz="1800" b="1" dirty="0" smtClean="0"/>
              <a:t>Article 74. Functions, rights and obligations of collective management organizations </a:t>
            </a:r>
            <a:r>
              <a:rPr lang="en-US" sz="1800" dirty="0" smtClean="0"/>
              <a:t>(</a:t>
            </a:r>
            <a:r>
              <a:rPr lang="hu-HU" sz="1800" dirty="0" smtClean="0"/>
              <a:t>C</a:t>
            </a:r>
            <a:r>
              <a:rPr lang="en-US" sz="1800" dirty="0" err="1" smtClean="0"/>
              <a:t>ontd</a:t>
            </a:r>
            <a:r>
              <a:rPr lang="en-US" sz="1800" dirty="0" smtClean="0"/>
              <a:t>.)      </a:t>
            </a:r>
            <a:endParaRPr lang="hu-HU" sz="1800" dirty="0" smtClean="0"/>
          </a:p>
          <a:p>
            <a:pPr>
              <a:buFont typeface="Arial" charset="0"/>
              <a:buNone/>
            </a:pPr>
            <a:r>
              <a:rPr lang="hu-HU" sz="1800" dirty="0"/>
              <a:t> </a:t>
            </a:r>
            <a:r>
              <a:rPr lang="hu-HU" sz="1800" dirty="0" smtClean="0"/>
              <a:t>     </a:t>
            </a:r>
            <a:r>
              <a:rPr lang="en-US" sz="1800" dirty="0" smtClean="0"/>
              <a:t>(</a:t>
            </a:r>
            <a:r>
              <a:rPr lang="en-US" sz="1800" dirty="0" smtClean="0"/>
              <a:t>4) In the case of </a:t>
            </a:r>
            <a:r>
              <a:rPr lang="en-US" sz="1800" b="1" dirty="0" smtClean="0"/>
              <a:t>extended collective management</a:t>
            </a:r>
            <a:r>
              <a:rPr lang="en-US" sz="1800" dirty="0" smtClean="0"/>
              <a:t>, those owners of copyright or related rights who are neither members of the collective management organization nor have entrusted it with the management of their rights otherwise, and who have not withdrawn their rights from the repertoire of the organization in accordance with Article 66(3), shall be entitled to </a:t>
            </a:r>
            <a:r>
              <a:rPr lang="en-US" sz="1800" b="1" dirty="0" smtClean="0"/>
              <a:t>the same remuneration </a:t>
            </a:r>
            <a:r>
              <a:rPr lang="en-US" sz="1800" dirty="0" smtClean="0"/>
              <a:t>as the members of the organization and those who otherwise have entrusted it with the management of their rights. </a:t>
            </a:r>
            <a:endParaRPr lang="hu-HU" sz="1800" dirty="0" smtClean="0"/>
          </a:p>
          <a:p>
            <a:pPr>
              <a:buFont typeface="Arial" charset="0"/>
              <a:buNone/>
            </a:pPr>
            <a:r>
              <a:rPr lang="en-US" sz="1800" dirty="0" smtClean="0"/>
              <a:t>      (5) Collective management organization shall be </a:t>
            </a:r>
            <a:r>
              <a:rPr lang="en-US" sz="1800" b="1" dirty="0" smtClean="0"/>
              <a:t>entitled to dispose of the amounts of remuneration collected from users that have not been claimed within three years </a:t>
            </a:r>
            <a:r>
              <a:rPr lang="en-US" sz="1800" dirty="0" smtClean="0"/>
              <a:t>from the end of the year in which they have been collected, either by adding them to the amounts to be distributed or by allocating them to other purposes for the benefit of the owners of copyright and related rights.</a:t>
            </a:r>
            <a:endParaRPr lang="hu-HU" sz="1800" dirty="0" smtClean="0"/>
          </a:p>
          <a:p>
            <a:endParaRPr lang="hu-HU" dirty="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A3C2EC39-2EB4-42FD-AA72-0C5246945C67}" type="slidenum">
              <a:rPr lang="hu-HU" smtClean="0"/>
              <a:pPr>
                <a:defRPr/>
              </a:pPr>
              <a:t>33</a:t>
            </a:fld>
            <a:endParaRPr lang="hu-H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Élőláb helye 1"/>
          <p:cNvSpPr>
            <a:spLocks noGrp="1"/>
          </p:cNvSpPr>
          <p:nvPr>
            <p:ph type="ftr" sz="quarter" idx="11"/>
          </p:nvPr>
        </p:nvSpPr>
        <p:spPr/>
        <p:txBody>
          <a:bodyPr/>
          <a:lstStyle/>
          <a:p>
            <a:pPr>
              <a:defRPr/>
            </a:pPr>
            <a:r>
              <a:rPr lang="es-ES"/>
              <a:t>M. Ficsor, Tirana, June 14-15, 2012</a:t>
            </a:r>
            <a:endParaRPr lang="hu-HU"/>
          </a:p>
        </p:txBody>
      </p:sp>
      <p:sp>
        <p:nvSpPr>
          <p:cNvPr id="3" name="Dia számának helye 2"/>
          <p:cNvSpPr>
            <a:spLocks noGrp="1"/>
          </p:cNvSpPr>
          <p:nvPr>
            <p:ph type="sldNum" sz="quarter" idx="12"/>
          </p:nvPr>
        </p:nvSpPr>
        <p:spPr/>
        <p:txBody>
          <a:bodyPr/>
          <a:lstStyle/>
          <a:p>
            <a:pPr>
              <a:defRPr/>
            </a:pPr>
            <a:fld id="{55FF8399-D4B1-4E75-A2DA-B8F961C3DD0E}" type="slidenum">
              <a:rPr lang="hu-HU" smtClean="0"/>
              <a:pPr>
                <a:defRPr/>
              </a:pPr>
              <a:t>34</a:t>
            </a:fld>
            <a:endParaRPr lang="hu-HU"/>
          </a:p>
        </p:txBody>
      </p:sp>
      <p:sp>
        <p:nvSpPr>
          <p:cNvPr id="36868" name="Szövegdoboz 3"/>
          <p:cNvSpPr txBox="1">
            <a:spLocks noChangeArrowheads="1"/>
          </p:cNvSpPr>
          <p:nvPr/>
        </p:nvSpPr>
        <p:spPr bwMode="auto">
          <a:xfrm>
            <a:off x="785813" y="2714625"/>
            <a:ext cx="7572375" cy="769938"/>
          </a:xfrm>
          <a:prstGeom prst="rect">
            <a:avLst/>
          </a:prstGeom>
          <a:noFill/>
          <a:ln w="9525">
            <a:noFill/>
            <a:miter lim="800000"/>
            <a:headEnd/>
            <a:tailEnd/>
          </a:ln>
        </p:spPr>
        <p:txBody>
          <a:bodyPr>
            <a:spAutoFit/>
          </a:bodyPr>
          <a:lstStyle/>
          <a:p>
            <a:pPr algn="ctr">
              <a:defRPr/>
            </a:pPr>
            <a:r>
              <a:rPr lang="en-US" sz="4400" b="1" dirty="0">
                <a:solidFill>
                  <a:srgbClr val="7030A0"/>
                </a:solidFill>
                <a:effectLst>
                  <a:outerShdw blurRad="38100" dist="38100" dir="2700000" algn="tl">
                    <a:srgbClr val="000000">
                      <a:alpha val="43137"/>
                    </a:srgbClr>
                  </a:outerShdw>
                </a:effectLst>
                <a:cs typeface="+mn-cs"/>
              </a:rPr>
              <a:t>VI. SUPERVISION</a:t>
            </a:r>
            <a:endParaRPr lang="hu-HU" sz="4400" b="1" dirty="0">
              <a:solidFill>
                <a:srgbClr val="7030A0"/>
              </a:solidFill>
              <a:effectLst>
                <a:outerShdw blurRad="38100" dist="38100" dir="2700000" algn="tl">
                  <a:srgbClr val="000000">
                    <a:alpha val="43137"/>
                  </a:srgbClr>
                </a:outerShdw>
              </a:effectLst>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2">
              <a:lumMod val="75000"/>
            </a:schemeClr>
          </a:solidFill>
          <a:ln>
            <a:solidFill>
              <a:schemeClr val="bg2">
                <a:lumMod val="25000"/>
              </a:schemeClr>
            </a:solidFill>
          </a:ln>
        </p:spPr>
        <p:txBody>
          <a:bodyPr rtlCol="0">
            <a:normAutofit/>
          </a:bodyPr>
          <a:lstStyle/>
          <a:p>
            <a:pPr eaLnBrk="1" fontAlgn="auto" hangingPunct="1">
              <a:spcAft>
                <a:spcPts val="0"/>
              </a:spcAft>
              <a:defRPr/>
            </a:pPr>
            <a:r>
              <a:rPr lang="en-US" sz="3200" b="1" dirty="0" smtClean="0"/>
              <a:t>Objectives of government </a:t>
            </a:r>
            <a:r>
              <a:rPr lang="en-US" sz="3200" b="1" dirty="0" err="1" smtClean="0"/>
              <a:t>supervison</a:t>
            </a:r>
            <a:r>
              <a:rPr lang="en-US" sz="3200" b="1" dirty="0" smtClean="0"/>
              <a:t> </a:t>
            </a:r>
            <a:r>
              <a:rPr lang="hu-HU" sz="3200" b="1" dirty="0" smtClean="0"/>
              <a:t> </a:t>
            </a:r>
            <a:endParaRPr lang="hu-HU" sz="3200" b="1" dirty="0"/>
          </a:p>
        </p:txBody>
      </p:sp>
      <p:sp>
        <p:nvSpPr>
          <p:cNvPr id="3" name="Tartalom helye 2"/>
          <p:cNvSpPr>
            <a:spLocks noGrp="1"/>
          </p:cNvSpPr>
          <p:nvPr>
            <p:ph idx="1"/>
          </p:nvPr>
        </p:nvSpPr>
        <p:spPr>
          <a:xfrm>
            <a:off x="457200" y="1600200"/>
            <a:ext cx="8218488" cy="4637088"/>
          </a:xfrm>
        </p:spPr>
        <p:txBody>
          <a:bodyPr rtlCol="0">
            <a:normAutofit fontScale="25000" lnSpcReduction="20000"/>
          </a:bodyPr>
          <a:lstStyle/>
          <a:p>
            <a:pPr marL="0" indent="0" eaLnBrk="1" fontAlgn="auto" hangingPunct="1">
              <a:spcAft>
                <a:spcPts val="0"/>
              </a:spcAft>
              <a:buFont typeface="Arial" pitchFamily="34" charset="0"/>
              <a:buNone/>
              <a:defRPr/>
            </a:pPr>
            <a:r>
              <a:rPr lang="hu-HU" sz="6200" b="1" dirty="0" smtClean="0"/>
              <a:t>        </a:t>
            </a:r>
          </a:p>
          <a:p>
            <a:pPr marL="0" indent="0" eaLnBrk="1" fontAlgn="auto" hangingPunct="1">
              <a:spcAft>
                <a:spcPts val="0"/>
              </a:spcAft>
              <a:buFont typeface="Arial" pitchFamily="34" charset="0"/>
              <a:buNone/>
              <a:defRPr/>
            </a:pPr>
            <a:r>
              <a:rPr lang="hu-HU" sz="6200" b="1" dirty="0"/>
              <a:t> </a:t>
            </a:r>
            <a:r>
              <a:rPr lang="hu-HU" sz="6200" b="1" dirty="0" smtClean="0"/>
              <a:t>      </a:t>
            </a:r>
            <a:r>
              <a:rPr lang="hu-HU" sz="8800" b="1" dirty="0" smtClean="0"/>
              <a:t>WIPO </a:t>
            </a:r>
            <a:r>
              <a:rPr lang="hu-HU" sz="8800" b="1" dirty="0" err="1" smtClean="0"/>
              <a:t>Conclusions</a:t>
            </a:r>
            <a:r>
              <a:rPr lang="hu-HU" sz="8800" b="1" dirty="0" smtClean="0"/>
              <a:t>;  </a:t>
            </a:r>
            <a:r>
              <a:rPr lang="hu-HU" sz="8800" b="1" dirty="0" err="1" smtClean="0"/>
              <a:t>principle</a:t>
            </a:r>
            <a:r>
              <a:rPr lang="hu-HU" sz="8800" b="1" dirty="0" smtClean="0"/>
              <a:t> (15):</a:t>
            </a:r>
          </a:p>
          <a:p>
            <a:pPr eaLnBrk="1" fontAlgn="auto" hangingPunct="1">
              <a:spcAft>
                <a:spcPts val="0"/>
              </a:spcAft>
              <a:buFont typeface="Arial" pitchFamily="34" charset="0"/>
              <a:buNone/>
              <a:defRPr/>
            </a:pPr>
            <a:endParaRPr lang="hu-HU" sz="8800" dirty="0"/>
          </a:p>
          <a:p>
            <a:pPr eaLnBrk="1" fontAlgn="auto" hangingPunct="1">
              <a:spcAft>
                <a:spcPts val="0"/>
              </a:spcAft>
              <a:buFont typeface="Arial" pitchFamily="34" charset="0"/>
              <a:buNone/>
              <a:defRPr/>
            </a:pPr>
            <a:r>
              <a:rPr lang="hu-HU" sz="8800" dirty="0" smtClean="0"/>
              <a:t>     </a:t>
            </a:r>
            <a:r>
              <a:rPr lang="en-US" sz="8800" dirty="0" smtClean="0"/>
              <a:t>(</a:t>
            </a:r>
            <a:r>
              <a:rPr lang="en-US" sz="8800" dirty="0"/>
              <a:t>15) </a:t>
            </a:r>
            <a:r>
              <a:rPr lang="en-US" sz="8800" b="1" dirty="0"/>
              <a:t>Government supervision of the establishment and operation of joint management organizations seems desirable</a:t>
            </a:r>
            <a:r>
              <a:rPr lang="en-US" sz="8800" dirty="0"/>
              <a:t>. Such supervision </a:t>
            </a:r>
            <a:r>
              <a:rPr lang="en-US" sz="8800" b="1" dirty="0"/>
              <a:t>may guarantee</a:t>
            </a:r>
            <a:r>
              <a:rPr lang="en-US" sz="8800" dirty="0"/>
              <a:t>, </a:t>
            </a:r>
            <a:r>
              <a:rPr lang="en-US" sz="8800" i="1" dirty="0"/>
              <a:t>inter alia</a:t>
            </a:r>
            <a:r>
              <a:rPr lang="en-US" sz="8800" dirty="0"/>
              <a:t>, that only those organizations which can provide the </a:t>
            </a:r>
            <a:r>
              <a:rPr lang="en-US" sz="8800" b="1" dirty="0"/>
              <a:t>legal, professional and material conditions necessary </a:t>
            </a:r>
            <a:r>
              <a:rPr lang="en-US" sz="8800" dirty="0"/>
              <a:t>for an appropriate and efficient management of rights may operate; that the joint management system </a:t>
            </a:r>
            <a:r>
              <a:rPr lang="hu-HU" sz="8800" b="1" dirty="0"/>
              <a:t>is</a:t>
            </a:r>
            <a:r>
              <a:rPr lang="en-US" sz="8800" b="1" dirty="0"/>
              <a:t> made available to all rights owners who need it; </a:t>
            </a:r>
            <a:r>
              <a:rPr lang="en-US" sz="8800" dirty="0"/>
              <a:t>that </a:t>
            </a:r>
            <a:r>
              <a:rPr lang="en-US" sz="8800" b="1" dirty="0"/>
              <a:t>the terms of membership of the organizations </a:t>
            </a:r>
            <a:r>
              <a:rPr lang="hu-HU" sz="8800" b="1" dirty="0" err="1"/>
              <a:t>are</a:t>
            </a:r>
            <a:r>
              <a:rPr lang="en-US" sz="8800" b="1" dirty="0"/>
              <a:t> reasonable</a:t>
            </a:r>
            <a:r>
              <a:rPr lang="hu-HU" sz="8800" b="1" dirty="0"/>
              <a:t>;</a:t>
            </a:r>
            <a:r>
              <a:rPr lang="en-US" sz="8800" b="1" dirty="0"/>
              <a:t> </a:t>
            </a:r>
            <a:r>
              <a:rPr lang="en-US" sz="8800" dirty="0"/>
              <a:t>and, in general, that </a:t>
            </a:r>
            <a:r>
              <a:rPr lang="en-US" sz="8800" b="1" dirty="0"/>
              <a:t>the basic principles of an adequate joint management </a:t>
            </a:r>
            <a:r>
              <a:rPr lang="en-US" sz="8800" dirty="0"/>
              <a:t>(for example, the principle of equal treatment of rights owners) </a:t>
            </a:r>
            <a:r>
              <a:rPr lang="hu-HU" sz="8800" b="1" dirty="0" err="1"/>
              <a:t>are</a:t>
            </a:r>
            <a:r>
              <a:rPr lang="en-US" sz="8800" b="1" dirty="0"/>
              <a:t> fully respected</a:t>
            </a:r>
            <a:r>
              <a:rPr lang="en-US" sz="8800" dirty="0"/>
              <a:t>.</a:t>
            </a:r>
            <a:endParaRPr lang="hu-HU" sz="8800" dirty="0"/>
          </a:p>
          <a:p>
            <a:pPr marL="0" indent="0" eaLnBrk="1" fontAlgn="auto" hangingPunct="1">
              <a:spcAft>
                <a:spcPts val="0"/>
              </a:spcAft>
              <a:buFont typeface="Arial" pitchFamily="34" charset="0"/>
              <a:buNone/>
              <a:defRPr/>
            </a:pPr>
            <a:endParaRPr lang="hu-HU" sz="9600" b="1" dirty="0" smtClean="0"/>
          </a:p>
          <a:p>
            <a:pPr marL="0" indent="0" eaLnBrk="1" fontAlgn="auto" hangingPunct="1">
              <a:spcAft>
                <a:spcPts val="0"/>
              </a:spcAft>
              <a:buFont typeface="Arial" pitchFamily="34" charset="0"/>
              <a:buNone/>
              <a:defRPr/>
            </a:pPr>
            <a:endParaRPr lang="hu-HU" sz="9600" b="1" dirty="0" smtClean="0"/>
          </a:p>
          <a:p>
            <a:pPr marL="0" indent="0" eaLnBrk="1" fontAlgn="auto" hangingPunct="1">
              <a:spcAft>
                <a:spcPts val="0"/>
              </a:spcAft>
              <a:buFont typeface="Arial" pitchFamily="34" charset="0"/>
              <a:buNone/>
              <a:defRPr/>
            </a:pPr>
            <a:endParaRPr lang="hu-HU" sz="7200" b="1" dirty="0" smtClean="0"/>
          </a:p>
          <a:p>
            <a:pPr marL="0" indent="0" eaLnBrk="1" fontAlgn="auto" hangingPunct="1">
              <a:spcAft>
                <a:spcPts val="0"/>
              </a:spcAft>
              <a:buFont typeface="Arial" pitchFamily="34" charset="0"/>
              <a:buNone/>
              <a:defRPr/>
            </a:pPr>
            <a:r>
              <a:rPr lang="hu-HU" sz="7200" b="1" dirty="0" smtClean="0"/>
              <a:t> </a:t>
            </a:r>
            <a:endParaRPr lang="hu-HU" sz="7200" b="1" dirty="0"/>
          </a:p>
          <a:p>
            <a:pPr eaLnBrk="1" fontAlgn="auto" hangingPunct="1">
              <a:spcAft>
                <a:spcPts val="0"/>
              </a:spcAft>
              <a:buFont typeface="Arial" pitchFamily="34" charset="0"/>
              <a:buChar char="•"/>
              <a:defRPr/>
            </a:pPr>
            <a:endParaRPr lang="hu-HU" dirty="0"/>
          </a:p>
        </p:txBody>
      </p:sp>
      <p:sp>
        <p:nvSpPr>
          <p:cNvPr id="4" name="Élőláb helye 3"/>
          <p:cNvSpPr>
            <a:spLocks noGrp="1"/>
          </p:cNvSpPr>
          <p:nvPr>
            <p:ph type="ftr" sz="quarter" idx="11"/>
          </p:nvPr>
        </p:nvSpPr>
        <p:spPr/>
        <p:txBody>
          <a:bodyPr/>
          <a:lstStyle/>
          <a:p>
            <a:pPr>
              <a:defRPr/>
            </a:pPr>
            <a:r>
              <a:rPr lang="es-ES"/>
              <a:t>M. Ficsor, Tirana, June 14-15, 2012</a:t>
            </a:r>
            <a:endParaRPr lang="hu-HU" dirty="0"/>
          </a:p>
        </p:txBody>
      </p:sp>
      <p:sp>
        <p:nvSpPr>
          <p:cNvPr id="5" name="Dia számának helye 4"/>
          <p:cNvSpPr>
            <a:spLocks noGrp="1"/>
          </p:cNvSpPr>
          <p:nvPr>
            <p:ph type="sldNum" sz="quarter" idx="12"/>
          </p:nvPr>
        </p:nvSpPr>
        <p:spPr/>
        <p:txBody>
          <a:bodyPr/>
          <a:lstStyle/>
          <a:p>
            <a:pPr>
              <a:defRPr/>
            </a:pPr>
            <a:fld id="{930D8093-E716-4F3D-813E-5BB7A64C32F1}" type="slidenum">
              <a:rPr lang="hu-HU"/>
              <a:pPr>
                <a:defRPr/>
              </a:pPr>
              <a:t>35</a:t>
            </a:fld>
            <a:endParaRPr lang="hu-HU"/>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ím 1"/>
          <p:cNvSpPr>
            <a:spLocks noGrp="1"/>
          </p:cNvSpPr>
          <p:nvPr>
            <p:ph type="title"/>
          </p:nvPr>
        </p:nvSpPr>
        <p:spPr>
          <a:solidFill>
            <a:schemeClr val="accent1">
              <a:lumMod val="40000"/>
              <a:lumOff val="60000"/>
            </a:schemeClr>
          </a:solidFill>
          <a:ln>
            <a:solidFill>
              <a:schemeClr val="accent1">
                <a:lumMod val="50000"/>
              </a:schemeClr>
            </a:solidFill>
          </a:ln>
        </p:spPr>
        <p:txBody>
          <a:bodyPr/>
          <a:lstStyle/>
          <a:p>
            <a:pPr>
              <a:defRPr/>
            </a:pPr>
            <a:r>
              <a:rPr lang="en-US" sz="3200" b="1" dirty="0" smtClean="0"/>
              <a:t>Supervision by ACO (1)</a:t>
            </a:r>
            <a:endParaRPr lang="hu-HU" sz="3200" b="1" dirty="0" smtClean="0"/>
          </a:p>
        </p:txBody>
      </p:sp>
      <p:sp>
        <p:nvSpPr>
          <p:cNvPr id="37891" name="Tartalom helye 2"/>
          <p:cNvSpPr>
            <a:spLocks noGrp="1"/>
          </p:cNvSpPr>
          <p:nvPr>
            <p:ph idx="1"/>
          </p:nvPr>
        </p:nvSpPr>
        <p:spPr>
          <a:xfrm>
            <a:off x="457200" y="1643063"/>
            <a:ext cx="8229600" cy="4483100"/>
          </a:xfrm>
        </p:spPr>
        <p:txBody>
          <a:bodyPr/>
          <a:lstStyle/>
          <a:p>
            <a:pPr>
              <a:buFont typeface="Arial" charset="0"/>
              <a:buNone/>
            </a:pPr>
            <a:r>
              <a:rPr lang="en-US" sz="1400" b="1" dirty="0" smtClean="0"/>
              <a:t>       </a:t>
            </a:r>
            <a:r>
              <a:rPr lang="hu-HU" sz="1600" b="1" dirty="0" smtClean="0"/>
              <a:t>New Copyright Law</a:t>
            </a:r>
          </a:p>
          <a:p>
            <a:pPr>
              <a:buFont typeface="Arial" charset="0"/>
              <a:buNone/>
            </a:pPr>
            <a:r>
              <a:rPr lang="hu-HU" sz="1600" b="1" dirty="0"/>
              <a:t> </a:t>
            </a:r>
            <a:r>
              <a:rPr lang="hu-HU" sz="1600" b="1" dirty="0" smtClean="0"/>
              <a:t>     </a:t>
            </a:r>
            <a:r>
              <a:rPr lang="en-US" sz="1600" b="1" dirty="0" smtClean="0"/>
              <a:t>Article </a:t>
            </a:r>
            <a:r>
              <a:rPr lang="en-US" sz="1600" b="1" dirty="0" smtClean="0"/>
              <a:t>76. Supervision of the activities of collective management organizations</a:t>
            </a:r>
            <a:endParaRPr lang="hu-HU" sz="1600" dirty="0" smtClean="0"/>
          </a:p>
          <a:p>
            <a:pPr>
              <a:buFont typeface="Arial" charset="0"/>
              <a:buNone/>
            </a:pPr>
            <a:r>
              <a:rPr lang="en-US" sz="1600" b="1" dirty="0" smtClean="0"/>
              <a:t> </a:t>
            </a:r>
            <a:r>
              <a:rPr lang="en-US" sz="1600" dirty="0" smtClean="0"/>
              <a:t>   </a:t>
            </a:r>
            <a:r>
              <a:rPr lang="hu-HU" sz="1600" dirty="0" smtClean="0"/>
              <a:t>  </a:t>
            </a:r>
            <a:r>
              <a:rPr lang="en-US" sz="1600" dirty="0" smtClean="0"/>
              <a:t>(</a:t>
            </a:r>
            <a:r>
              <a:rPr lang="en-US" sz="1600" dirty="0" smtClean="0"/>
              <a:t>1) The supervision of the activities of collective management organizations shall be carried out by the Albanian Copyright Office. </a:t>
            </a:r>
            <a:endParaRPr lang="hu-HU" sz="1600" dirty="0" smtClean="0"/>
          </a:p>
          <a:p>
            <a:pPr>
              <a:buFont typeface="Arial" charset="0"/>
              <a:buNone/>
            </a:pPr>
            <a:r>
              <a:rPr lang="en-US" sz="1600" dirty="0" smtClean="0"/>
              <a:t>      </a:t>
            </a:r>
            <a:r>
              <a:rPr lang="en-US" sz="1600" dirty="0" smtClean="0"/>
              <a:t>(</a:t>
            </a:r>
            <a:r>
              <a:rPr lang="en-US" sz="1600" dirty="0" smtClean="0"/>
              <a:t>2) For the purposes of such supervision</a:t>
            </a:r>
            <a:r>
              <a:rPr lang="en-US" sz="1600" b="1" dirty="0" smtClean="0"/>
              <a:t>, collective management organizations shall be submitted to the Albanian Copyright Office</a:t>
            </a:r>
            <a:r>
              <a:rPr lang="en-US" sz="1600" dirty="0" smtClean="0"/>
              <a:t>:  </a:t>
            </a:r>
            <a:endParaRPr lang="hu-HU" sz="1600" dirty="0" smtClean="0"/>
          </a:p>
          <a:p>
            <a:pPr>
              <a:buFont typeface="Arial" charset="0"/>
              <a:buNone/>
            </a:pPr>
            <a:r>
              <a:rPr lang="en-US" sz="1600" dirty="0" smtClean="0"/>
              <a:t>         -  their </a:t>
            </a:r>
            <a:r>
              <a:rPr lang="en-US" sz="1600" b="1" dirty="0" smtClean="0"/>
              <a:t>statues and regulations</a:t>
            </a:r>
            <a:r>
              <a:rPr lang="en-US" sz="1600" dirty="0" smtClean="0"/>
              <a:t>, as well as any amendments thereof;</a:t>
            </a:r>
            <a:endParaRPr lang="hu-HU" sz="1600" dirty="0" smtClean="0"/>
          </a:p>
          <a:p>
            <a:pPr>
              <a:buFont typeface="Arial" charset="0"/>
              <a:buNone/>
            </a:pPr>
            <a:r>
              <a:rPr lang="en-US" sz="1600" dirty="0" smtClean="0"/>
              <a:t>         - their </a:t>
            </a:r>
            <a:r>
              <a:rPr lang="en-US" sz="1600" b="1" dirty="0" smtClean="0"/>
              <a:t>bilateral and multilateral contracts </a:t>
            </a:r>
            <a:r>
              <a:rPr lang="en-US" sz="1600" dirty="0" smtClean="0"/>
              <a:t>concluded with foreign collective management organizations;</a:t>
            </a:r>
            <a:endParaRPr lang="hu-HU" sz="1600" dirty="0" smtClean="0"/>
          </a:p>
          <a:p>
            <a:pPr>
              <a:buFont typeface="Arial" charset="0"/>
              <a:buNone/>
            </a:pPr>
            <a:r>
              <a:rPr lang="en-US" sz="1600" dirty="0" smtClean="0"/>
              <a:t>         - </a:t>
            </a:r>
            <a:r>
              <a:rPr lang="en-US" sz="1600" b="1" dirty="0" smtClean="0"/>
              <a:t>information on the persons empowered to represent them</a:t>
            </a:r>
            <a:r>
              <a:rPr lang="en-US" sz="1600" dirty="0" smtClean="0"/>
              <a:t>;</a:t>
            </a:r>
            <a:endParaRPr lang="hu-HU" sz="1600" dirty="0" smtClean="0"/>
          </a:p>
          <a:p>
            <a:pPr>
              <a:buFont typeface="Arial" charset="0"/>
              <a:buNone/>
            </a:pPr>
            <a:r>
              <a:rPr lang="en-US" sz="1600" dirty="0" smtClean="0"/>
              <a:t>         - </a:t>
            </a:r>
            <a:r>
              <a:rPr lang="en-US" sz="1600" b="1" dirty="0" smtClean="0"/>
              <a:t>decisions of their highest governing bodies </a:t>
            </a:r>
            <a:r>
              <a:rPr lang="en-US" sz="1600" dirty="0" smtClean="0"/>
              <a:t>(such as their General Assembly); </a:t>
            </a:r>
            <a:endParaRPr lang="hu-HU" sz="1600" dirty="0" smtClean="0"/>
          </a:p>
          <a:p>
            <a:pPr>
              <a:buFont typeface="Arial" charset="0"/>
              <a:buNone/>
            </a:pPr>
            <a:r>
              <a:rPr lang="en-US" sz="1600" dirty="0" smtClean="0"/>
              <a:t>          - their </a:t>
            </a:r>
            <a:r>
              <a:rPr lang="en-US" sz="1600" b="1" dirty="0" smtClean="0"/>
              <a:t>annual report and balance</a:t>
            </a:r>
            <a:r>
              <a:rPr lang="en-US" sz="1600" dirty="0" smtClean="0"/>
              <a:t>;</a:t>
            </a:r>
            <a:endParaRPr lang="hu-HU" sz="1600" dirty="0" smtClean="0"/>
          </a:p>
          <a:p>
            <a:pPr>
              <a:buFont typeface="Arial" charset="0"/>
              <a:buNone/>
            </a:pPr>
            <a:r>
              <a:rPr lang="en-US" sz="1600" dirty="0" smtClean="0"/>
              <a:t>          - </a:t>
            </a:r>
            <a:r>
              <a:rPr lang="en-US" sz="1600" b="1" dirty="0" smtClean="0"/>
              <a:t>reports on both internal and external auditing </a:t>
            </a:r>
            <a:r>
              <a:rPr lang="en-US" sz="1600" dirty="0" smtClean="0"/>
              <a:t>of their activities;</a:t>
            </a:r>
            <a:endParaRPr lang="hu-HU" sz="1600" dirty="0" smtClean="0"/>
          </a:p>
          <a:p>
            <a:pPr>
              <a:buFont typeface="Arial" charset="0"/>
              <a:buNone/>
            </a:pPr>
            <a:r>
              <a:rPr lang="en-US" sz="1600" dirty="0" smtClean="0"/>
              <a:t>          - any other </a:t>
            </a:r>
            <a:r>
              <a:rPr lang="en-US" sz="1600" b="1" dirty="0" smtClean="0"/>
              <a:t>documents indispensable to verify the compliance </a:t>
            </a:r>
            <a:r>
              <a:rPr lang="en-US" sz="1600" dirty="0" smtClean="0"/>
              <a:t>of the activities of the organizations </a:t>
            </a:r>
            <a:r>
              <a:rPr lang="en-US" sz="1600" b="1" dirty="0" smtClean="0"/>
              <a:t>with this Law and other relevant laws of the Republic of Albania or their own statutes.</a:t>
            </a:r>
            <a:endParaRPr lang="hu-HU" sz="1600" b="1" dirty="0" smtClean="0"/>
          </a:p>
          <a:p>
            <a:pPr>
              <a:buFont typeface="Arial" charset="0"/>
              <a:buNone/>
            </a:pPr>
            <a:endParaRPr lang="hu-HU" sz="1400" dirty="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2F1BB7AD-D6C3-485B-A60D-0F49D609A149}" type="slidenum">
              <a:rPr lang="hu-HU" smtClean="0"/>
              <a:pPr>
                <a:defRPr/>
              </a:pPr>
              <a:t>36</a:t>
            </a:fld>
            <a:endParaRPr lang="hu-HU"/>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ím 1"/>
          <p:cNvSpPr>
            <a:spLocks noGrp="1"/>
          </p:cNvSpPr>
          <p:nvPr>
            <p:ph type="title"/>
          </p:nvPr>
        </p:nvSpPr>
        <p:spPr>
          <a:solidFill>
            <a:schemeClr val="accent1">
              <a:lumMod val="40000"/>
              <a:lumOff val="60000"/>
            </a:schemeClr>
          </a:solidFill>
          <a:ln>
            <a:solidFill>
              <a:schemeClr val="accent1">
                <a:lumMod val="50000"/>
              </a:schemeClr>
            </a:solidFill>
          </a:ln>
        </p:spPr>
        <p:txBody>
          <a:bodyPr/>
          <a:lstStyle/>
          <a:p>
            <a:pPr>
              <a:defRPr/>
            </a:pPr>
            <a:r>
              <a:rPr lang="en-US" sz="3200" b="1" dirty="0" smtClean="0"/>
              <a:t>Supervision by ACO (2)</a:t>
            </a:r>
            <a:endParaRPr lang="hu-HU" sz="3200" dirty="0" smtClean="0"/>
          </a:p>
        </p:txBody>
      </p:sp>
      <p:sp>
        <p:nvSpPr>
          <p:cNvPr id="38915" name="Tartalom helye 2"/>
          <p:cNvSpPr>
            <a:spLocks noGrp="1"/>
          </p:cNvSpPr>
          <p:nvPr>
            <p:ph idx="1"/>
          </p:nvPr>
        </p:nvSpPr>
        <p:spPr/>
        <p:txBody>
          <a:bodyPr/>
          <a:lstStyle/>
          <a:p>
            <a:pPr>
              <a:buFont typeface="Arial" charset="0"/>
              <a:buNone/>
            </a:pPr>
            <a:r>
              <a:rPr lang="en-US" sz="1700" b="1" dirty="0" smtClean="0"/>
              <a:t>      </a:t>
            </a:r>
            <a:r>
              <a:rPr lang="en-US" sz="1700" b="1" dirty="0" smtClean="0"/>
              <a:t>Article </a:t>
            </a:r>
            <a:r>
              <a:rPr lang="en-US" sz="1700" b="1" dirty="0" smtClean="0"/>
              <a:t>76. Supervision of the activities of collective management organizations </a:t>
            </a:r>
            <a:r>
              <a:rPr lang="en-US" sz="1700" dirty="0" smtClean="0"/>
              <a:t>(</a:t>
            </a:r>
            <a:r>
              <a:rPr lang="en-US" sz="1700" dirty="0" err="1" smtClean="0"/>
              <a:t>Contd</a:t>
            </a:r>
            <a:r>
              <a:rPr lang="en-US" sz="1700" dirty="0" smtClean="0"/>
              <a:t>)</a:t>
            </a:r>
            <a:endParaRPr lang="en-US" sz="1700" dirty="0" smtClean="0"/>
          </a:p>
          <a:p>
            <a:pPr>
              <a:buFont typeface="Arial" charset="0"/>
              <a:buNone/>
            </a:pPr>
            <a:r>
              <a:rPr lang="en-US" sz="1700" dirty="0" smtClean="0"/>
              <a:t>      </a:t>
            </a:r>
            <a:r>
              <a:rPr lang="hu-HU" sz="1700" dirty="0" smtClean="0"/>
              <a:t> </a:t>
            </a:r>
            <a:r>
              <a:rPr lang="en-US" sz="1700" dirty="0" smtClean="0"/>
              <a:t>(3) The Albanian Copyright Office shall </a:t>
            </a:r>
            <a:r>
              <a:rPr lang="en-US" sz="1700" b="1" dirty="0" smtClean="0"/>
              <a:t>review </a:t>
            </a:r>
            <a:r>
              <a:rPr lang="en-US" sz="1700" dirty="0" smtClean="0"/>
              <a:t>the activities of collective management organizations </a:t>
            </a:r>
            <a:r>
              <a:rPr lang="en-US" sz="1700" b="1" dirty="0" smtClean="0"/>
              <a:t>once a year</a:t>
            </a:r>
            <a:r>
              <a:rPr lang="en-US" sz="1700" dirty="0" smtClean="0"/>
              <a:t>. However, the Office </a:t>
            </a:r>
            <a:r>
              <a:rPr lang="en-US" sz="1700" b="1" dirty="0" smtClean="0"/>
              <a:t>may also carry out a specific review </a:t>
            </a:r>
            <a:r>
              <a:rPr lang="en-US" sz="1700" dirty="0" smtClean="0"/>
              <a:t>between two regular annual reviews if it obtains information – from the members of the organization, from other owners of rights, from users or from any other relevant sources – on the basis of which reasonable doubts may emerge whether the activities of the organization is in accordance with the provisions of this Law and other relevant laws of the Republic of Albania or its own statutes.  </a:t>
            </a:r>
            <a:endParaRPr lang="hu-HU" sz="1700" dirty="0" smtClean="0"/>
          </a:p>
          <a:p>
            <a:pPr>
              <a:buFont typeface="Arial" charset="0"/>
              <a:buNone/>
            </a:pPr>
            <a:r>
              <a:rPr lang="en-US" sz="1700" dirty="0" smtClean="0"/>
              <a:t>     </a:t>
            </a:r>
            <a:r>
              <a:rPr lang="hu-HU" sz="1700" dirty="0" smtClean="0"/>
              <a:t> </a:t>
            </a:r>
            <a:r>
              <a:rPr lang="en-US" sz="1700" dirty="0" smtClean="0"/>
              <a:t> (4) The Albanian Copyright Office shall </a:t>
            </a:r>
            <a:r>
              <a:rPr lang="en-US" sz="1700" b="1" dirty="0" smtClean="0"/>
              <a:t>prepare a report </a:t>
            </a:r>
            <a:r>
              <a:rPr lang="en-US" sz="1700" dirty="0" smtClean="0"/>
              <a:t>of the results of each review as mentioned in paragraph (3) which may also include measures provided for in paragraph (5) </a:t>
            </a:r>
            <a:r>
              <a:rPr lang="en-US" sz="1700" b="1" dirty="0" smtClean="0"/>
              <a:t>The highest governing body of the collective management organization </a:t>
            </a:r>
            <a:r>
              <a:rPr lang="en-US" sz="1700" dirty="0" smtClean="0"/>
              <a:t>(such as its General Assembly) </a:t>
            </a:r>
            <a:r>
              <a:rPr lang="en-US" sz="1700" b="1" dirty="0" smtClean="0"/>
              <a:t>shall be obligated to include the report on the agenda of its next session</a:t>
            </a:r>
            <a:r>
              <a:rPr lang="en-US" sz="1700" dirty="0" smtClean="0"/>
              <a:t>, to discuss it, and to </a:t>
            </a:r>
            <a:r>
              <a:rPr lang="en-US" sz="1700" b="1" dirty="0" smtClean="0"/>
              <a:t>inform the Albanian Copyright Office about outcome </a:t>
            </a:r>
            <a:r>
              <a:rPr lang="en-US" sz="1700" dirty="0" smtClean="0"/>
              <a:t>of the discussion and any measures taken.    </a:t>
            </a:r>
            <a:endParaRPr lang="hu-HU" sz="1700" dirty="0" smtClean="0"/>
          </a:p>
          <a:p>
            <a:pPr>
              <a:buFont typeface="Arial" charset="0"/>
              <a:buNone/>
            </a:pPr>
            <a:r>
              <a:rPr lang="en-US" sz="1700" dirty="0" smtClean="0"/>
              <a:t> </a:t>
            </a:r>
            <a:endParaRPr lang="hu-HU" sz="1700" dirty="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C95BAEBD-2DCE-4792-AE16-3F01F8BC0E57}" type="slidenum">
              <a:rPr lang="hu-HU" smtClean="0"/>
              <a:pPr>
                <a:defRPr/>
              </a:pPr>
              <a:t>37</a:t>
            </a:fld>
            <a:endParaRPr lang="hu-HU"/>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ím 1"/>
          <p:cNvSpPr>
            <a:spLocks noGrp="1"/>
          </p:cNvSpPr>
          <p:nvPr>
            <p:ph type="title"/>
          </p:nvPr>
        </p:nvSpPr>
        <p:spPr>
          <a:solidFill>
            <a:schemeClr val="accent1">
              <a:lumMod val="40000"/>
              <a:lumOff val="60000"/>
            </a:schemeClr>
          </a:solidFill>
          <a:ln>
            <a:solidFill>
              <a:schemeClr val="accent1">
                <a:lumMod val="50000"/>
              </a:schemeClr>
            </a:solidFill>
          </a:ln>
        </p:spPr>
        <p:txBody>
          <a:bodyPr/>
          <a:lstStyle/>
          <a:p>
            <a:pPr>
              <a:defRPr/>
            </a:pPr>
            <a:r>
              <a:rPr lang="en-US" sz="3200" b="1" dirty="0" smtClean="0"/>
              <a:t>Supervision by ACO (3)</a:t>
            </a:r>
            <a:endParaRPr lang="hu-HU" sz="3200" dirty="0" smtClean="0"/>
          </a:p>
        </p:txBody>
      </p:sp>
      <p:sp>
        <p:nvSpPr>
          <p:cNvPr id="39939" name="Tartalom helye 2"/>
          <p:cNvSpPr>
            <a:spLocks noGrp="1"/>
          </p:cNvSpPr>
          <p:nvPr>
            <p:ph idx="1"/>
          </p:nvPr>
        </p:nvSpPr>
        <p:spPr/>
        <p:txBody>
          <a:bodyPr/>
          <a:lstStyle/>
          <a:p>
            <a:pPr>
              <a:buFont typeface="Arial" charset="0"/>
              <a:buNone/>
            </a:pPr>
            <a:r>
              <a:rPr lang="en-US" sz="1700" b="1" dirty="0" smtClean="0"/>
              <a:t>      </a:t>
            </a:r>
            <a:r>
              <a:rPr lang="hu-HU" sz="1700" b="1" dirty="0" smtClean="0"/>
              <a:t> </a:t>
            </a:r>
            <a:r>
              <a:rPr lang="en-US" sz="1600" b="1" dirty="0" smtClean="0"/>
              <a:t>76. Supervision of the activities of collective management organizations </a:t>
            </a:r>
            <a:r>
              <a:rPr lang="en-US" sz="1600" dirty="0" smtClean="0"/>
              <a:t>(</a:t>
            </a:r>
            <a:r>
              <a:rPr lang="en-US" sz="1600" dirty="0" err="1" smtClean="0"/>
              <a:t>Contd</a:t>
            </a:r>
            <a:r>
              <a:rPr lang="en-US" sz="1600" dirty="0" smtClean="0"/>
              <a:t>)</a:t>
            </a:r>
            <a:endParaRPr lang="en-US" sz="1600" dirty="0" smtClean="0"/>
          </a:p>
          <a:p>
            <a:pPr>
              <a:buFont typeface="Arial" charset="0"/>
              <a:buNone/>
            </a:pPr>
            <a:r>
              <a:rPr lang="en-US" sz="1600" dirty="0" smtClean="0"/>
              <a:t>     </a:t>
            </a:r>
            <a:r>
              <a:rPr lang="hu-HU" sz="1600" dirty="0" smtClean="0"/>
              <a:t> </a:t>
            </a:r>
            <a:r>
              <a:rPr lang="en-US" sz="1600" dirty="0" smtClean="0"/>
              <a:t> (5) Where the Albanian Copyright Office finds that the </a:t>
            </a:r>
            <a:r>
              <a:rPr lang="en-US" sz="1600" b="1" dirty="0" smtClean="0"/>
              <a:t>activities </a:t>
            </a:r>
            <a:r>
              <a:rPr lang="en-US" sz="1600" dirty="0" smtClean="0"/>
              <a:t>of a collective management organization are </a:t>
            </a:r>
            <a:r>
              <a:rPr lang="en-US" sz="1600" b="1" dirty="0" smtClean="0"/>
              <a:t>not in accordance with the provisions of this Law and other relevant laws of the Republic of Albania, or of its own statutes</a:t>
            </a:r>
            <a:r>
              <a:rPr lang="en-US" sz="1600" dirty="0" smtClean="0"/>
              <a:t>, it may </a:t>
            </a:r>
            <a:r>
              <a:rPr lang="en-US" sz="1600" b="1" dirty="0" smtClean="0"/>
              <a:t>call upon </a:t>
            </a:r>
            <a:r>
              <a:rPr lang="en-US" sz="1600" dirty="0" smtClean="0"/>
              <a:t>the organization </a:t>
            </a:r>
            <a:r>
              <a:rPr lang="en-US" sz="1600" b="1" dirty="0" smtClean="0"/>
              <a:t>to bring its activities in accordance </a:t>
            </a:r>
            <a:r>
              <a:rPr lang="en-US" sz="1600" dirty="0" smtClean="0"/>
              <a:t>with those provisions determining a reasonable deadline for this. </a:t>
            </a:r>
            <a:r>
              <a:rPr lang="en-US" sz="1600" b="1" dirty="0" smtClean="0"/>
              <a:t>Where the organization does not fulfill </a:t>
            </a:r>
            <a:r>
              <a:rPr lang="en-US" sz="1600" dirty="0" smtClean="0"/>
              <a:t>this obligation, the Albanian Copyright Council, depending on the circumstances, </a:t>
            </a:r>
            <a:r>
              <a:rPr lang="en-US" sz="1600" b="1" dirty="0" smtClean="0"/>
              <a:t>may suspend or revoke the accreditation</a:t>
            </a:r>
            <a:r>
              <a:rPr lang="en-US" sz="1600" dirty="0" smtClean="0"/>
              <a:t> granted to the collective management organization. </a:t>
            </a:r>
            <a:endParaRPr lang="hu-HU" sz="1600" dirty="0" smtClean="0"/>
          </a:p>
          <a:p>
            <a:pPr>
              <a:buFont typeface="Arial" charset="0"/>
              <a:buNone/>
            </a:pPr>
            <a:r>
              <a:rPr lang="en-US" sz="1600" dirty="0" smtClean="0"/>
              <a:t>      </a:t>
            </a:r>
            <a:r>
              <a:rPr lang="hu-HU" sz="1600" dirty="0" smtClean="0"/>
              <a:t> </a:t>
            </a:r>
            <a:r>
              <a:rPr lang="en-US" sz="1600" dirty="0" smtClean="0"/>
              <a:t>(6) Where the accreditation of an association as a collective management organization is suspended or revoked, this fact shall be published in the official gazette. </a:t>
            </a:r>
            <a:endParaRPr lang="hu-HU" sz="1600" dirty="0" smtClean="0"/>
          </a:p>
          <a:p>
            <a:pPr>
              <a:buFont typeface="Arial" charset="0"/>
              <a:buNone/>
            </a:pPr>
            <a:r>
              <a:rPr lang="en-US" sz="1600" dirty="0" smtClean="0"/>
              <a:t>      (7) </a:t>
            </a:r>
            <a:r>
              <a:rPr lang="en-US" sz="1600" b="1" dirty="0" smtClean="0"/>
              <a:t>The Albanian Copyright Office may collect administrative fee from the collective management organizations for its supervising activities</a:t>
            </a:r>
            <a:r>
              <a:rPr lang="en-US" sz="1600" dirty="0" smtClean="0"/>
              <a:t>. The fee shall be established by an order of the Government on the understanding that it </a:t>
            </a:r>
            <a:r>
              <a:rPr lang="en-US" sz="1600" b="1" dirty="0" smtClean="0"/>
              <a:t>may not be higher than 1% of the annual amount of the remuneration collected</a:t>
            </a:r>
            <a:r>
              <a:rPr lang="en-US" sz="1600" dirty="0" smtClean="0"/>
              <a:t> by the collective management organizations. </a:t>
            </a:r>
            <a:endParaRPr lang="hu-HU" sz="1600" dirty="0" smtClean="0"/>
          </a:p>
          <a:p>
            <a:pPr>
              <a:buFont typeface="Arial" charset="0"/>
              <a:buNone/>
            </a:pPr>
            <a:endParaRPr lang="hu-HU" sz="1700" dirty="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E02A03CB-66F5-4BFE-995D-1D975607EE74}" type="slidenum">
              <a:rPr lang="hu-HU" smtClean="0"/>
              <a:pPr>
                <a:defRPr/>
              </a:pPr>
              <a:t>38</a:t>
            </a:fld>
            <a:endParaRPr lang="hu-HU"/>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Élőláb helye 1"/>
          <p:cNvSpPr>
            <a:spLocks noGrp="1"/>
          </p:cNvSpPr>
          <p:nvPr>
            <p:ph type="ftr" sz="quarter" idx="11"/>
          </p:nvPr>
        </p:nvSpPr>
        <p:spPr/>
        <p:txBody>
          <a:bodyPr/>
          <a:lstStyle/>
          <a:p>
            <a:pPr>
              <a:defRPr/>
            </a:pPr>
            <a:r>
              <a:rPr lang="es-ES"/>
              <a:t>M. Ficsor, Tirana, June 14-15, 2012</a:t>
            </a:r>
            <a:endParaRPr lang="hu-HU"/>
          </a:p>
        </p:txBody>
      </p:sp>
      <p:sp>
        <p:nvSpPr>
          <p:cNvPr id="3" name="Dia számának helye 2"/>
          <p:cNvSpPr>
            <a:spLocks noGrp="1"/>
          </p:cNvSpPr>
          <p:nvPr>
            <p:ph type="sldNum" sz="quarter" idx="12"/>
          </p:nvPr>
        </p:nvSpPr>
        <p:spPr/>
        <p:txBody>
          <a:bodyPr/>
          <a:lstStyle/>
          <a:p>
            <a:pPr>
              <a:defRPr/>
            </a:pPr>
            <a:fld id="{2A4BF1E7-2846-49D5-B4B0-C7F5CC6C5BEE}" type="slidenum">
              <a:rPr lang="hu-HU" smtClean="0"/>
              <a:pPr>
                <a:defRPr/>
              </a:pPr>
              <a:t>39</a:t>
            </a:fld>
            <a:endParaRPr lang="hu-HU"/>
          </a:p>
        </p:txBody>
      </p:sp>
      <p:pic>
        <p:nvPicPr>
          <p:cNvPr id="409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6063" y="928688"/>
            <a:ext cx="3214687"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ím 1"/>
          <p:cNvSpPr>
            <a:spLocks noGrp="1"/>
          </p:cNvSpPr>
          <p:nvPr>
            <p:ph type="title"/>
          </p:nvPr>
        </p:nvSpPr>
        <p:spPr>
          <a:solidFill>
            <a:schemeClr val="accent6">
              <a:lumMod val="60000"/>
              <a:lumOff val="40000"/>
            </a:schemeClr>
          </a:solidFill>
          <a:ln>
            <a:solidFill>
              <a:schemeClr val="accent6">
                <a:lumMod val="50000"/>
              </a:schemeClr>
            </a:solidFill>
          </a:ln>
        </p:spPr>
        <p:txBody>
          <a:bodyPr/>
          <a:lstStyle/>
          <a:p>
            <a:pPr>
              <a:defRPr/>
            </a:pPr>
            <a:r>
              <a:rPr lang="en-US" sz="3200" b="1" dirty="0" smtClean="0"/>
              <a:t>Contents and interpretation</a:t>
            </a:r>
            <a:endParaRPr lang="hu-HU" sz="3200" b="1" dirty="0" smtClean="0"/>
          </a:p>
        </p:txBody>
      </p:sp>
      <p:sp>
        <p:nvSpPr>
          <p:cNvPr id="5123" name="Tartalom helye 2"/>
          <p:cNvSpPr>
            <a:spLocks noGrp="1"/>
          </p:cNvSpPr>
          <p:nvPr>
            <p:ph idx="1"/>
          </p:nvPr>
        </p:nvSpPr>
        <p:spPr/>
        <p:txBody>
          <a:bodyPr/>
          <a:lstStyle/>
          <a:p>
            <a:pPr>
              <a:buFont typeface="Arial" charset="0"/>
              <a:buNone/>
            </a:pPr>
            <a:r>
              <a:rPr lang="en-US" sz="1500" b="1" smtClean="0"/>
              <a:t>       Article 44. Contents and interpretation of copyright contracts</a:t>
            </a:r>
            <a:endParaRPr lang="hu-HU" sz="1500" b="1" smtClean="0"/>
          </a:p>
          <a:p>
            <a:pPr>
              <a:buFont typeface="Arial" charset="0"/>
              <a:buNone/>
            </a:pPr>
            <a:r>
              <a:rPr lang="en-GB" sz="1500" i="1" smtClean="0"/>
              <a:t>       </a:t>
            </a:r>
            <a:r>
              <a:rPr lang="en-GB" sz="1500" smtClean="0"/>
              <a:t>(1) A copyright contract, </a:t>
            </a:r>
            <a:r>
              <a:rPr lang="en-GB" sz="1500" b="1" smtClean="0"/>
              <a:t>with the exception the use of works in newspapers and other periodical publications, shall be concluded in written form </a:t>
            </a:r>
            <a:r>
              <a:rPr lang="en-GB" sz="1500" smtClean="0"/>
              <a:t>and shall set out the </a:t>
            </a:r>
            <a:r>
              <a:rPr lang="en-GB" sz="1500" b="1" smtClean="0"/>
              <a:t>nature and extent of uses </a:t>
            </a:r>
            <a:r>
              <a:rPr lang="en-GB" sz="1500" smtClean="0"/>
              <a:t>of the work covered by it, the </a:t>
            </a:r>
            <a:r>
              <a:rPr lang="en-GB" sz="1500" b="1" smtClean="0"/>
              <a:t>period of its validity</a:t>
            </a:r>
            <a:r>
              <a:rPr lang="en-GB" sz="1500" smtClean="0"/>
              <a:t>, the </a:t>
            </a:r>
            <a:r>
              <a:rPr lang="en-GB" sz="1500" b="1" smtClean="0"/>
              <a:t>territory</a:t>
            </a:r>
            <a:r>
              <a:rPr lang="en-GB" sz="1500" smtClean="0"/>
              <a:t> for which it applies, the </a:t>
            </a:r>
            <a:r>
              <a:rPr lang="en-GB" sz="1500" b="1" smtClean="0"/>
              <a:t>amount of remuneration or the basis for determining such amoun</a:t>
            </a:r>
            <a:r>
              <a:rPr lang="en-GB" sz="1500" smtClean="0"/>
              <a:t>t for the use of the work, the </a:t>
            </a:r>
            <a:r>
              <a:rPr lang="en-GB" sz="1500" b="1" smtClean="0"/>
              <a:t>conditions and time limits</a:t>
            </a:r>
            <a:r>
              <a:rPr lang="en-GB" sz="1500" smtClean="0"/>
              <a:t> for payment of the remuneration.  </a:t>
            </a:r>
            <a:endParaRPr lang="hu-HU" sz="1500" smtClean="0"/>
          </a:p>
          <a:p>
            <a:pPr>
              <a:buFont typeface="Arial" charset="0"/>
              <a:buNone/>
            </a:pPr>
            <a:r>
              <a:rPr lang="en-GB" sz="1500" smtClean="0"/>
              <a:t>       (2) </a:t>
            </a:r>
            <a:r>
              <a:rPr lang="en-GB" sz="1500" b="1" smtClean="0"/>
              <a:t>If</a:t>
            </a:r>
            <a:r>
              <a:rPr lang="en-GB" sz="1500" smtClean="0"/>
              <a:t>, in a copyright contract, </a:t>
            </a:r>
            <a:r>
              <a:rPr lang="en-GB" sz="1500" b="1" smtClean="0"/>
              <a:t>the territory </a:t>
            </a:r>
            <a:r>
              <a:rPr lang="en-GB" sz="1500" smtClean="0"/>
              <a:t>for which it applies </a:t>
            </a:r>
            <a:r>
              <a:rPr lang="en-GB" sz="1500" b="1" smtClean="0"/>
              <a:t>is not stipulated</a:t>
            </a:r>
            <a:r>
              <a:rPr lang="en-GB" sz="1500" smtClean="0"/>
              <a:t>, it shall only be applicable for uses in </a:t>
            </a:r>
            <a:r>
              <a:rPr lang="en-GB" sz="1500" b="1" smtClean="0"/>
              <a:t>the territory of the Republic of Albania</a:t>
            </a:r>
            <a:r>
              <a:rPr lang="en-GB" sz="1500" smtClean="0"/>
              <a:t>.</a:t>
            </a:r>
            <a:endParaRPr lang="hu-HU" sz="1500" smtClean="0"/>
          </a:p>
          <a:p>
            <a:pPr>
              <a:buFont typeface="Arial" charset="0"/>
              <a:buNone/>
            </a:pPr>
            <a:r>
              <a:rPr lang="en-GB" sz="1500" smtClean="0"/>
              <a:t>        (3) If, in a copyright contract, the </a:t>
            </a:r>
            <a:r>
              <a:rPr lang="en-GB" sz="1500" b="1" smtClean="0"/>
              <a:t>term of its validity is not stipulated</a:t>
            </a:r>
            <a:r>
              <a:rPr lang="en-GB" sz="1500" smtClean="0"/>
              <a:t>, it shall be deemed to have been concluded for </a:t>
            </a:r>
            <a:r>
              <a:rPr lang="en-GB" sz="1500" b="1" smtClean="0"/>
              <a:t>three years</a:t>
            </a:r>
            <a:r>
              <a:rPr lang="en-GB" sz="1500" smtClean="0"/>
              <a:t> as from the date of its conclusion if it concerns use of a work in its </a:t>
            </a:r>
            <a:r>
              <a:rPr lang="en-GB" sz="1500" b="1" smtClean="0"/>
              <a:t>original form</a:t>
            </a:r>
            <a:r>
              <a:rPr lang="en-GB" sz="1500" smtClean="0"/>
              <a:t>, and for </a:t>
            </a:r>
            <a:r>
              <a:rPr lang="en-GB" sz="1500" b="1" smtClean="0"/>
              <a:t>five years </a:t>
            </a:r>
            <a:r>
              <a:rPr lang="en-GB" sz="1500" smtClean="0"/>
              <a:t>if it concerns use of a work in an </a:t>
            </a:r>
            <a:r>
              <a:rPr lang="en-GB" sz="1500" b="1" smtClean="0"/>
              <a:t>adapted or otherwise modified form or in translation.</a:t>
            </a:r>
            <a:endParaRPr lang="hu-HU" sz="1500" b="1" smtClean="0"/>
          </a:p>
          <a:p>
            <a:pPr>
              <a:buFont typeface="Arial" charset="0"/>
              <a:buNone/>
            </a:pPr>
            <a:r>
              <a:rPr lang="en-GB" sz="1500" smtClean="0"/>
              <a:t> </a:t>
            </a:r>
            <a:r>
              <a:rPr lang="en-US" sz="1500" smtClean="0"/>
              <a:t>       (5) If the contract does not specify sufficiently clearly the </a:t>
            </a:r>
            <a:r>
              <a:rPr lang="en-US" sz="1500" b="1" smtClean="0"/>
              <a:t>nature and extent of the use </a:t>
            </a:r>
            <a:r>
              <a:rPr lang="en-US" sz="1500" smtClean="0"/>
              <a:t>of the work for which authorization is granted, it shall be interpreted to only cover </a:t>
            </a:r>
            <a:r>
              <a:rPr lang="en-US" sz="1500" b="1" smtClean="0"/>
              <a:t>that kind of nature and that extent of use of the work that is indispensable for the objective</a:t>
            </a:r>
            <a:r>
              <a:rPr lang="en-US" sz="1500" smtClean="0"/>
              <a:t> of the contract identifiable on the basis of its contents. </a:t>
            </a:r>
            <a:endParaRPr lang="hu-HU" sz="1500" smtClean="0"/>
          </a:p>
          <a:p>
            <a:pPr>
              <a:buFont typeface="Arial" charset="0"/>
              <a:buNone/>
            </a:pPr>
            <a:r>
              <a:rPr lang="en-US" sz="1500" smtClean="0"/>
              <a:t>        (6) In general, </a:t>
            </a:r>
            <a:r>
              <a:rPr lang="en-US" sz="1500" b="1" smtClean="0"/>
              <a:t>where</a:t>
            </a:r>
            <a:r>
              <a:rPr lang="en-US" sz="1500" smtClean="0"/>
              <a:t> any aspect of the contract is </a:t>
            </a:r>
            <a:r>
              <a:rPr lang="en-US" sz="1500" b="1" smtClean="0"/>
              <a:t>ambiguous</a:t>
            </a:r>
            <a:r>
              <a:rPr lang="en-US" sz="1500" smtClean="0"/>
              <a:t>, the ambiguity should be resolved by accepting that kind of interpretation of the contract which is</a:t>
            </a:r>
            <a:r>
              <a:rPr lang="en-US" sz="1500" b="1" smtClean="0"/>
              <a:t> the more favorable one from the viewpoint of the author.   </a:t>
            </a:r>
            <a:endParaRPr lang="hu-HU" sz="1500" b="1" smtClean="0"/>
          </a:p>
          <a:p>
            <a:pPr>
              <a:buFont typeface="Arial" charset="0"/>
              <a:buNone/>
            </a:pPr>
            <a:r>
              <a:rPr lang="en-US" sz="1500" smtClean="0"/>
              <a:t> </a:t>
            </a:r>
            <a:endParaRPr lang="hu-HU" sz="15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7A5A3C66-6A3F-4876-862B-483AF140C69C}" type="slidenum">
              <a:rPr lang="hu-HU" smtClean="0"/>
              <a:pPr>
                <a:defRPr/>
              </a:pPr>
              <a:t>4</a:t>
            </a:fld>
            <a:endParaRPr lang="hu-HU"/>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611188" y="1268413"/>
            <a:ext cx="7993062" cy="3570287"/>
          </a:xfrm>
          <a:prstGeom prst="rect">
            <a:avLst/>
          </a:prstGeom>
          <a:noFill/>
        </p:spPr>
        <p:txBody>
          <a:bodyPr>
            <a:spAutoFit/>
          </a:bodyPr>
          <a:lstStyle/>
          <a:p>
            <a:pPr algn="ctr">
              <a:defRPr/>
            </a:pPr>
            <a:r>
              <a:rPr lang="hu-HU" sz="5400" b="1" dirty="0">
                <a:solidFill>
                  <a:schemeClr val="tx2">
                    <a:lumMod val="75000"/>
                  </a:schemeClr>
                </a:solidFill>
                <a:effectLst>
                  <a:outerShdw blurRad="38100" dist="38100" dir="2700000" algn="tl">
                    <a:srgbClr val="000000">
                      <a:alpha val="43137"/>
                    </a:srgbClr>
                  </a:outerShdw>
                </a:effectLst>
              </a:rPr>
              <a:t>THANK YOU </a:t>
            </a:r>
          </a:p>
          <a:p>
            <a:pPr algn="ctr">
              <a:defRPr/>
            </a:pPr>
            <a:r>
              <a:rPr lang="hu-HU" sz="5400" b="1" dirty="0">
                <a:solidFill>
                  <a:srgbClr val="FF0000"/>
                </a:solidFill>
                <a:effectLst>
                  <a:outerShdw blurRad="38100" dist="38100" dir="2700000" algn="tl">
                    <a:srgbClr val="000000">
                      <a:alpha val="43137"/>
                    </a:srgbClr>
                  </a:outerShdw>
                </a:effectLst>
              </a:rPr>
              <a:t>FALEMINDERIT</a:t>
            </a:r>
          </a:p>
          <a:p>
            <a:pPr algn="ctr">
              <a:defRPr/>
            </a:pPr>
            <a:endParaRPr lang="hu-HU" sz="2000" b="1" dirty="0"/>
          </a:p>
          <a:p>
            <a:pPr algn="ctr">
              <a:defRPr/>
            </a:pPr>
            <a:r>
              <a:rPr lang="hu-HU" sz="2000" b="1" dirty="0" err="1"/>
              <a:t>www.copyrightseesaw.net</a:t>
            </a:r>
            <a:endParaRPr lang="hu-HU" sz="2000" b="1" dirty="0"/>
          </a:p>
          <a:p>
            <a:pPr algn="ctr">
              <a:defRPr/>
            </a:pPr>
            <a:endParaRPr lang="hu-HU" sz="2000" b="1" dirty="0"/>
          </a:p>
          <a:p>
            <a:pPr algn="ctr">
              <a:defRPr/>
            </a:pPr>
            <a:r>
              <a:rPr lang="hu-HU" sz="2000" b="1" dirty="0" err="1"/>
              <a:t>ceeca</a:t>
            </a:r>
            <a:r>
              <a:rPr lang="hu-HU" sz="2000" b="1" dirty="0"/>
              <a:t>@</a:t>
            </a:r>
            <a:r>
              <a:rPr lang="hu-HU" sz="2000" b="1" dirty="0" err="1"/>
              <a:t>t-online.hu</a:t>
            </a:r>
            <a:endParaRPr lang="hu-HU" sz="2000" b="1" dirty="0"/>
          </a:p>
          <a:p>
            <a:pPr algn="ctr">
              <a:defRPr/>
            </a:pPr>
            <a:r>
              <a:rPr lang="hu-HU" sz="2000" b="1" dirty="0" err="1"/>
              <a:t>info</a:t>
            </a:r>
            <a:r>
              <a:rPr lang="hu-HU" sz="2000" b="1" dirty="0"/>
              <a:t>@</a:t>
            </a:r>
            <a:r>
              <a:rPr lang="hu-HU" sz="2000" b="1" dirty="0" err="1"/>
              <a:t>copyrightseesaw.net</a:t>
            </a:r>
            <a:endParaRPr lang="hu-HU" sz="2000" b="1" dirty="0"/>
          </a:p>
          <a:p>
            <a:pPr>
              <a:defRPr/>
            </a:pPr>
            <a:endParaRPr lang="hu-HU" dirty="0"/>
          </a:p>
        </p:txBody>
      </p:sp>
      <p:sp>
        <p:nvSpPr>
          <p:cNvPr id="3" name="Élőláb helye 2"/>
          <p:cNvSpPr>
            <a:spLocks noGrp="1"/>
          </p:cNvSpPr>
          <p:nvPr>
            <p:ph type="ftr" sz="quarter" idx="11"/>
          </p:nvPr>
        </p:nvSpPr>
        <p:spPr/>
        <p:txBody>
          <a:bodyPr/>
          <a:lstStyle/>
          <a:p>
            <a:pPr>
              <a:defRPr/>
            </a:pPr>
            <a:r>
              <a:rPr lang="es-ES"/>
              <a:t>M. Ficsor, Tirana, June 14-15, 2012</a:t>
            </a:r>
            <a:endParaRPr lang="hu-HU"/>
          </a:p>
        </p:txBody>
      </p:sp>
      <p:sp>
        <p:nvSpPr>
          <p:cNvPr id="4" name="Dia számának helye 3"/>
          <p:cNvSpPr>
            <a:spLocks noGrp="1"/>
          </p:cNvSpPr>
          <p:nvPr>
            <p:ph type="sldNum" sz="quarter" idx="12"/>
          </p:nvPr>
        </p:nvSpPr>
        <p:spPr/>
        <p:txBody>
          <a:bodyPr/>
          <a:lstStyle/>
          <a:p>
            <a:pPr>
              <a:defRPr/>
            </a:pPr>
            <a:fld id="{E48C8A83-A7E8-4CC3-8B7B-7F1C4500158D}" type="slidenum">
              <a:rPr lang="hu-HU" smtClean="0"/>
              <a:pPr>
                <a:defRPr/>
              </a:pPr>
              <a:t>40</a:t>
            </a:fld>
            <a:endParaRPr lang="hu-H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ím 1"/>
          <p:cNvSpPr>
            <a:spLocks noGrp="1"/>
          </p:cNvSpPr>
          <p:nvPr>
            <p:ph type="title"/>
          </p:nvPr>
        </p:nvSpPr>
        <p:spPr>
          <a:solidFill>
            <a:schemeClr val="accent3">
              <a:lumMod val="60000"/>
              <a:lumOff val="40000"/>
            </a:schemeClr>
          </a:solidFill>
          <a:ln>
            <a:solidFill>
              <a:schemeClr val="accent3">
                <a:lumMod val="50000"/>
              </a:schemeClr>
            </a:solidFill>
          </a:ln>
        </p:spPr>
        <p:txBody>
          <a:bodyPr/>
          <a:lstStyle/>
          <a:p>
            <a:pPr>
              <a:defRPr/>
            </a:pPr>
            <a:r>
              <a:rPr lang="en-US" sz="3200" b="1" dirty="0" smtClean="0"/>
              <a:t>Limits and validity </a:t>
            </a:r>
            <a:endParaRPr lang="hu-HU" sz="3200" b="1" dirty="0" smtClean="0"/>
          </a:p>
        </p:txBody>
      </p:sp>
      <p:sp>
        <p:nvSpPr>
          <p:cNvPr id="6147" name="Tartalom helye 2"/>
          <p:cNvSpPr>
            <a:spLocks noGrp="1"/>
          </p:cNvSpPr>
          <p:nvPr>
            <p:ph idx="1"/>
          </p:nvPr>
        </p:nvSpPr>
        <p:spPr/>
        <p:txBody>
          <a:bodyPr/>
          <a:lstStyle/>
          <a:p>
            <a:pPr>
              <a:buFont typeface="Arial" charset="0"/>
              <a:buNone/>
            </a:pPr>
            <a:r>
              <a:rPr lang="en-US" sz="1600" b="1" smtClean="0"/>
              <a:t>       </a:t>
            </a:r>
            <a:r>
              <a:rPr lang="en-US" sz="1700" b="1" smtClean="0"/>
              <a:t>Article 45. Limits of validity of contractual clauses </a:t>
            </a:r>
            <a:endParaRPr lang="hu-HU" sz="1700" smtClean="0"/>
          </a:p>
          <a:p>
            <a:pPr>
              <a:buFont typeface="Arial" charset="0"/>
              <a:buNone/>
            </a:pPr>
            <a:r>
              <a:rPr lang="en-US" sz="1700" smtClean="0"/>
              <a:t>      </a:t>
            </a:r>
            <a:r>
              <a:rPr lang="en-US" sz="1600" smtClean="0"/>
              <a:t>(1) </a:t>
            </a:r>
            <a:r>
              <a:rPr lang="en-US" sz="1600" b="1" smtClean="0"/>
              <a:t>No clause </a:t>
            </a:r>
            <a:r>
              <a:rPr lang="en-US" sz="1600" smtClean="0"/>
              <a:t>of a copyright contract shall be </a:t>
            </a:r>
            <a:r>
              <a:rPr lang="en-US" sz="1600" b="1" smtClean="0"/>
              <a:t>valid </a:t>
            </a:r>
            <a:r>
              <a:rPr lang="en-US" sz="1600" smtClean="0"/>
              <a:t>whereby the author assigns his copyright in, or authorizes the use of, an </a:t>
            </a:r>
            <a:r>
              <a:rPr lang="en-US" sz="1600" b="1" smtClean="0"/>
              <a:t>indefinite number or unidentified scope of works he is to create in the future</a:t>
            </a:r>
            <a:r>
              <a:rPr lang="en-US" sz="1600" smtClean="0"/>
              <a:t>. However, in respect of the authorization of collective management organizations to manage copyright or related rights, Article 72(2) applies. </a:t>
            </a:r>
            <a:endParaRPr lang="hu-HU" sz="1600" smtClean="0"/>
          </a:p>
          <a:p>
            <a:pPr>
              <a:buFont typeface="Arial" charset="0"/>
              <a:buNone/>
            </a:pPr>
            <a:r>
              <a:rPr lang="en-US" sz="1600" smtClean="0"/>
              <a:t>     </a:t>
            </a:r>
            <a:r>
              <a:rPr lang="hu-HU" sz="1600" smtClean="0"/>
              <a:t> </a:t>
            </a:r>
            <a:r>
              <a:rPr lang="en-US" sz="1600" smtClean="0"/>
              <a:t> (2) </a:t>
            </a:r>
            <a:r>
              <a:rPr lang="en-US" sz="1600" b="1" smtClean="0"/>
              <a:t>No clause </a:t>
            </a:r>
            <a:r>
              <a:rPr lang="en-US" sz="1600" smtClean="0"/>
              <a:t>of a licensing contract shall be </a:t>
            </a:r>
            <a:r>
              <a:rPr lang="en-US" sz="1600" b="1" smtClean="0"/>
              <a:t>valid</a:t>
            </a:r>
            <a:r>
              <a:rPr lang="en-US" sz="1600" smtClean="0"/>
              <a:t> whereby the author authorizes </a:t>
            </a:r>
            <a:r>
              <a:rPr lang="en-US" sz="1600" b="1" smtClean="0"/>
              <a:t>any manner of use of his work that is still unknown </a:t>
            </a:r>
            <a:r>
              <a:rPr lang="en-US" sz="1600" smtClean="0"/>
              <a:t>at the time of the conclusion of the contract. However, the method of the use evolving following the conclusion of the contract is not to be considered a manner of use still unknown at the time of the conclusion of the contract (i) where what is merely involved is that a manner of use known earlier becomes be possible to be applied more efficiently or in a batter quality; or (ii) where the new manner of use replaces a manner of use of the work known at the time of the conclusion of the contract from the viewpoint of its nature and extent.   </a:t>
            </a:r>
            <a:endParaRPr lang="hu-HU" sz="1600" smtClean="0"/>
          </a:p>
          <a:p>
            <a:pPr>
              <a:buFont typeface="Arial" charset="0"/>
              <a:buNone/>
            </a:pPr>
            <a:r>
              <a:rPr lang="en-GB" sz="1600" smtClean="0"/>
              <a:t>       (3) </a:t>
            </a:r>
            <a:r>
              <a:rPr lang="en-GB" sz="1600" b="1" smtClean="0"/>
              <a:t>Any clauses in a copyright contract that are contrary to the provisions of this Law shall be deemed null and void, and the conditions set out in this Law shall apply in place thereof.</a:t>
            </a:r>
            <a:endParaRPr lang="hu-HU" sz="1600" b="1" smtClean="0"/>
          </a:p>
          <a:p>
            <a:pPr>
              <a:buFont typeface="Arial" charset="0"/>
              <a:buNone/>
            </a:pPr>
            <a:endParaRPr lang="hu-HU" sz="17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64E811F7-2282-4AD7-A9AD-7FE89B9D4CEF}" type="slidenum">
              <a:rPr lang="hu-HU" smtClean="0"/>
              <a:pPr>
                <a:defRPr/>
              </a:pPr>
              <a:t>5</a:t>
            </a:fld>
            <a:endParaRPr lang="hu-H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ím 1"/>
          <p:cNvSpPr>
            <a:spLocks noGrp="1"/>
          </p:cNvSpPr>
          <p:nvPr>
            <p:ph type="title"/>
          </p:nvPr>
        </p:nvSpPr>
        <p:spPr>
          <a:solidFill>
            <a:schemeClr val="bg2">
              <a:lumMod val="75000"/>
            </a:schemeClr>
          </a:solidFill>
          <a:ln>
            <a:solidFill>
              <a:schemeClr val="bg2">
                <a:lumMod val="10000"/>
              </a:schemeClr>
            </a:solidFill>
          </a:ln>
        </p:spPr>
        <p:txBody>
          <a:bodyPr/>
          <a:lstStyle/>
          <a:p>
            <a:pPr>
              <a:defRPr/>
            </a:pPr>
            <a:r>
              <a:rPr lang="en-US" sz="3200" b="1" dirty="0" smtClean="0"/>
              <a:t>Application (1)</a:t>
            </a:r>
            <a:endParaRPr lang="hu-HU" sz="3200" b="1" dirty="0" smtClean="0"/>
          </a:p>
        </p:txBody>
      </p:sp>
      <p:sp>
        <p:nvSpPr>
          <p:cNvPr id="7171" name="Tartalom helye 2"/>
          <p:cNvSpPr>
            <a:spLocks noGrp="1"/>
          </p:cNvSpPr>
          <p:nvPr>
            <p:ph idx="1"/>
          </p:nvPr>
        </p:nvSpPr>
        <p:spPr>
          <a:xfrm>
            <a:off x="457200" y="1557338"/>
            <a:ext cx="8229600" cy="4568825"/>
          </a:xfrm>
        </p:spPr>
        <p:txBody>
          <a:bodyPr/>
          <a:lstStyle/>
          <a:p>
            <a:pPr>
              <a:buFont typeface="Arial" charset="0"/>
              <a:buNone/>
            </a:pPr>
            <a:r>
              <a:rPr lang="en-GB" sz="1400" b="1" smtClean="0"/>
              <a:t>        </a:t>
            </a:r>
            <a:r>
              <a:rPr lang="en-GB" sz="1700" b="1" smtClean="0"/>
              <a:t>Article 46. Application of copyright contracts</a:t>
            </a:r>
            <a:endParaRPr lang="hu-HU" sz="1700" smtClean="0"/>
          </a:p>
          <a:p>
            <a:pPr>
              <a:buFont typeface="Arial" charset="0"/>
              <a:buNone/>
            </a:pPr>
            <a:r>
              <a:rPr lang="en-GB" sz="1700" b="1" smtClean="0"/>
              <a:t> </a:t>
            </a:r>
            <a:r>
              <a:rPr lang="en-US" sz="1700" smtClean="0"/>
              <a:t>     (1) </a:t>
            </a:r>
            <a:r>
              <a:rPr lang="en-US" sz="1700" b="1" smtClean="0"/>
              <a:t>The</a:t>
            </a:r>
            <a:r>
              <a:rPr lang="en-US" sz="1700" smtClean="0"/>
              <a:t> </a:t>
            </a:r>
            <a:r>
              <a:rPr lang="en-US" sz="1700" b="1" smtClean="0"/>
              <a:t>assignee or licensee </a:t>
            </a:r>
            <a:r>
              <a:rPr lang="en-US" sz="1700" smtClean="0"/>
              <a:t>shall be obliged </a:t>
            </a:r>
            <a:r>
              <a:rPr lang="en-US" sz="1700" b="1" smtClean="0"/>
              <a:t>to make a statement on the acceptance</a:t>
            </a:r>
            <a:r>
              <a:rPr lang="en-US" sz="1700" smtClean="0"/>
              <a:t> of a work delivered to him under a contract relating to a work to be created in the future within the time limit provided in the contract, and, in the absence of such time limit, within two months from the date of the delivery of the work to him. </a:t>
            </a:r>
            <a:r>
              <a:rPr lang="en-US" sz="1700" b="1" smtClean="0"/>
              <a:t>Where no statement is made by the assignee or licensee within such a time limit, the work shall be considered as accepted</a:t>
            </a:r>
            <a:r>
              <a:rPr lang="en-US" sz="1700" smtClean="0"/>
              <a:t>.</a:t>
            </a:r>
            <a:endParaRPr lang="hu-HU" sz="1700" smtClean="0"/>
          </a:p>
          <a:p>
            <a:pPr>
              <a:buFont typeface="Arial" charset="0"/>
              <a:buNone/>
            </a:pPr>
            <a:r>
              <a:rPr lang="en-US" sz="1700" smtClean="0"/>
              <a:t>      (2) </a:t>
            </a:r>
            <a:r>
              <a:rPr lang="en-US" sz="1700" b="1" smtClean="0"/>
              <a:t>The</a:t>
            </a:r>
            <a:r>
              <a:rPr lang="en-US" sz="1700" smtClean="0"/>
              <a:t> </a:t>
            </a:r>
            <a:r>
              <a:rPr lang="en-US" sz="1700" b="1" smtClean="0"/>
              <a:t>assignee or licensee may return the work </a:t>
            </a:r>
            <a:r>
              <a:rPr lang="en-US" sz="1700" smtClean="0"/>
              <a:t>to the author </a:t>
            </a:r>
            <a:r>
              <a:rPr lang="en-US" sz="1700" b="1" smtClean="0"/>
              <a:t>for corrections </a:t>
            </a:r>
            <a:r>
              <a:rPr lang="en-US" sz="1700" smtClean="0"/>
              <a:t>to be made in it with reference to </a:t>
            </a:r>
            <a:r>
              <a:rPr lang="en-US" sz="1700" b="1" smtClean="0"/>
              <a:t>justified grounds </a:t>
            </a:r>
            <a:r>
              <a:rPr lang="en-US" sz="1700" smtClean="0"/>
              <a:t>by setting </a:t>
            </a:r>
            <a:r>
              <a:rPr lang="en-US" sz="1700" b="1" smtClean="0"/>
              <a:t>reasonable deadline</a:t>
            </a:r>
            <a:r>
              <a:rPr lang="en-US" sz="1700" smtClean="0"/>
              <a:t>. If the author refuses to make corrections without reasonable grounds, or fails to make the corrections by the deadline set, the assignee or licensee </a:t>
            </a:r>
            <a:r>
              <a:rPr lang="en-US" sz="1700" b="1" smtClean="0"/>
              <a:t>may rescind </a:t>
            </a:r>
            <a:r>
              <a:rPr lang="en-US" sz="1700" smtClean="0"/>
              <a:t>from the contract without payment of remuneration.</a:t>
            </a:r>
            <a:endParaRPr lang="hu-HU" sz="1700" smtClean="0"/>
          </a:p>
          <a:p>
            <a:pPr>
              <a:buFont typeface="Arial" charset="0"/>
              <a:buNone/>
            </a:pPr>
            <a:r>
              <a:rPr lang="en-US" sz="1700" b="1" smtClean="0"/>
              <a:t>      </a:t>
            </a:r>
            <a:r>
              <a:rPr lang="en-US" sz="1700" smtClean="0"/>
              <a:t>(3) If </a:t>
            </a:r>
            <a:r>
              <a:rPr lang="en-US" sz="1700" b="1" smtClean="0"/>
              <a:t>the author </a:t>
            </a:r>
            <a:r>
              <a:rPr lang="en-US" sz="1700" smtClean="0"/>
              <a:t>authorizes the use of his work, he is </a:t>
            </a:r>
            <a:r>
              <a:rPr lang="en-US" sz="1700" b="1" smtClean="0"/>
              <a:t>obliged to perform on it the alterations not affecting its essence but indispensable for the use </a:t>
            </a:r>
            <a:r>
              <a:rPr lang="en-US" sz="1700" smtClean="0"/>
              <a:t>foreseen in the contract. Should he refuse or be unable to meet this obligation, </a:t>
            </a:r>
            <a:r>
              <a:rPr lang="en-US" sz="1700" b="1" smtClean="0"/>
              <a:t>the assignee or licensee may perform</a:t>
            </a:r>
            <a:r>
              <a:rPr lang="en-US" sz="1700" smtClean="0"/>
              <a:t> the alterations without his consent. </a:t>
            </a:r>
            <a:endParaRPr lang="hu-HU" sz="1700" smtClean="0"/>
          </a:p>
          <a:p>
            <a:pPr>
              <a:buFont typeface="Arial" charset="0"/>
              <a:buNone/>
            </a:pPr>
            <a:r>
              <a:rPr lang="en-US" sz="1700" smtClean="0"/>
              <a:t> </a:t>
            </a:r>
            <a:endParaRPr lang="hu-HU" sz="17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E2857B9B-2AC0-41BE-A2B1-27FAEAC27C42}" type="slidenum">
              <a:rPr lang="hu-HU" smtClean="0"/>
              <a:pPr>
                <a:defRPr/>
              </a:pPr>
              <a:t>6</a:t>
            </a:fld>
            <a:endParaRPr lang="hu-H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ím 1"/>
          <p:cNvSpPr>
            <a:spLocks noGrp="1"/>
          </p:cNvSpPr>
          <p:nvPr>
            <p:ph type="title"/>
          </p:nvPr>
        </p:nvSpPr>
        <p:spPr>
          <a:solidFill>
            <a:schemeClr val="bg2">
              <a:lumMod val="75000"/>
            </a:schemeClr>
          </a:solidFill>
          <a:ln>
            <a:solidFill>
              <a:schemeClr val="bg2">
                <a:lumMod val="10000"/>
              </a:schemeClr>
            </a:solidFill>
          </a:ln>
        </p:spPr>
        <p:txBody>
          <a:bodyPr/>
          <a:lstStyle/>
          <a:p>
            <a:pPr>
              <a:defRPr/>
            </a:pPr>
            <a:r>
              <a:rPr lang="en-US" sz="3200" b="1" dirty="0" smtClean="0"/>
              <a:t>Application (2)</a:t>
            </a:r>
            <a:endParaRPr lang="hu-HU" sz="3200" b="1" dirty="0" smtClean="0"/>
          </a:p>
        </p:txBody>
      </p:sp>
      <p:sp>
        <p:nvSpPr>
          <p:cNvPr id="8195" name="Tartalom helye 2"/>
          <p:cNvSpPr>
            <a:spLocks noGrp="1"/>
          </p:cNvSpPr>
          <p:nvPr>
            <p:ph idx="1"/>
          </p:nvPr>
        </p:nvSpPr>
        <p:spPr/>
        <p:txBody>
          <a:bodyPr/>
          <a:lstStyle/>
          <a:p>
            <a:pPr>
              <a:buFont typeface="Arial" charset="0"/>
              <a:buNone/>
            </a:pPr>
            <a:r>
              <a:rPr lang="en-GB" sz="1600" b="1" smtClean="0"/>
              <a:t>      </a:t>
            </a:r>
            <a:r>
              <a:rPr lang="hu-HU" sz="1600" b="1" smtClean="0"/>
              <a:t> </a:t>
            </a:r>
            <a:r>
              <a:rPr lang="en-GB" sz="1800" b="1" smtClean="0"/>
              <a:t>Article 46. Application of copyright contracts </a:t>
            </a:r>
            <a:r>
              <a:rPr lang="en-GB" sz="1800" smtClean="0"/>
              <a:t>(contd.)</a:t>
            </a:r>
            <a:endParaRPr lang="hu-HU" sz="1800" smtClean="0"/>
          </a:p>
          <a:p>
            <a:pPr>
              <a:buFont typeface="Arial" charset="0"/>
              <a:buNone/>
            </a:pPr>
            <a:r>
              <a:rPr lang="en-US" sz="1800" smtClean="0"/>
              <a:t>     </a:t>
            </a:r>
            <a:r>
              <a:rPr lang="hu-HU" sz="1800" smtClean="0"/>
              <a:t> </a:t>
            </a:r>
            <a:r>
              <a:rPr lang="en-US" sz="1800" smtClean="0"/>
              <a:t>(4) The author </a:t>
            </a:r>
            <a:r>
              <a:rPr lang="en-US" sz="1800" b="1" smtClean="0"/>
              <a:t>may unilaterally terminate the copyright contract </a:t>
            </a:r>
            <a:r>
              <a:rPr lang="en-US" sz="1800" smtClean="0"/>
              <a:t>if </a:t>
            </a:r>
            <a:endParaRPr lang="hu-HU" sz="1800" smtClean="0"/>
          </a:p>
          <a:p>
            <a:pPr>
              <a:buFont typeface="Arial" charset="0"/>
              <a:buNone/>
            </a:pPr>
            <a:r>
              <a:rPr lang="en-US" sz="1800" smtClean="0"/>
              <a:t>       </a:t>
            </a:r>
            <a:r>
              <a:rPr lang="hu-HU" sz="1800" smtClean="0"/>
              <a:t> </a:t>
            </a:r>
            <a:r>
              <a:rPr lang="en-US" sz="1800" smtClean="0"/>
              <a:t> a) </a:t>
            </a:r>
            <a:r>
              <a:rPr lang="en-US" sz="1800" b="1" smtClean="0"/>
              <a:t>the licensee fails to commence the use of the </a:t>
            </a:r>
            <a:r>
              <a:rPr lang="en-US" sz="1800" smtClean="0"/>
              <a:t>work within the period </a:t>
            </a:r>
            <a:r>
              <a:rPr lang="hu-HU" sz="1800" smtClean="0"/>
              <a:t> </a:t>
            </a:r>
            <a:r>
              <a:rPr lang="en-US" sz="1800" smtClean="0"/>
              <a:t>determined in the contract or – in the absence of a stipulated period – within the period to be reasonably expected in the given situation; or </a:t>
            </a:r>
            <a:endParaRPr lang="hu-HU" sz="1800" smtClean="0"/>
          </a:p>
          <a:p>
            <a:pPr>
              <a:buFont typeface="Arial" charset="0"/>
              <a:buNone/>
            </a:pPr>
            <a:r>
              <a:rPr lang="en-US" sz="1800" smtClean="0"/>
              <a:t>       </a:t>
            </a:r>
            <a:r>
              <a:rPr lang="hu-HU" sz="1800" smtClean="0"/>
              <a:t> </a:t>
            </a:r>
            <a:r>
              <a:rPr lang="en-US" sz="1800" smtClean="0"/>
              <a:t> b) </a:t>
            </a:r>
            <a:r>
              <a:rPr lang="en-US" sz="1800" b="1" smtClean="0"/>
              <a:t>the licensee uses the work in an obviously inappropriate manner </a:t>
            </a:r>
            <a:r>
              <a:rPr lang="en-US" sz="1800" smtClean="0"/>
              <a:t>from the viewpoint of the nature and extent of the use of the work foreseen in the contract.</a:t>
            </a:r>
            <a:endParaRPr lang="hu-HU" sz="1800" smtClean="0"/>
          </a:p>
          <a:p>
            <a:pPr>
              <a:buFont typeface="Arial" charset="0"/>
              <a:buNone/>
            </a:pPr>
            <a:r>
              <a:rPr lang="en-US" sz="1800" smtClean="0"/>
              <a:t>     </a:t>
            </a:r>
            <a:r>
              <a:rPr lang="hu-HU" sz="1800" smtClean="0"/>
              <a:t> </a:t>
            </a:r>
            <a:r>
              <a:rPr lang="en-US" sz="1800" smtClean="0"/>
              <a:t>(5) </a:t>
            </a:r>
            <a:r>
              <a:rPr lang="en-US" sz="1800" b="1" smtClean="0"/>
              <a:t>The author may not in advance waive his right of termination </a:t>
            </a:r>
            <a:r>
              <a:rPr lang="en-US" sz="1800" smtClean="0"/>
              <a:t>referred to in paragraph (4). Such waiver may be excluded by contract only for a five years’ period following the conclusion of the contract or the delivery of the work if this occurs at a later date than is that of the conclusion of the contract. Instead of termination of the contract, the author may terminate the exclusivity of the license with a simultaneous proportional reduction of the fee to be paid to him for the use. </a:t>
            </a:r>
            <a:endParaRPr lang="hu-HU" sz="1800" smtClean="0"/>
          </a:p>
          <a:p>
            <a:pPr>
              <a:buFont typeface="Arial" charset="0"/>
              <a:buNone/>
            </a:pPr>
            <a:r>
              <a:rPr lang="en-US" sz="1800" smtClean="0"/>
              <a:t> </a:t>
            </a:r>
            <a:endParaRPr lang="hu-HU" sz="1800" smtClean="0"/>
          </a:p>
          <a:p>
            <a:pPr>
              <a:buFont typeface="Arial" charset="0"/>
              <a:buNone/>
            </a:pPr>
            <a:endParaRPr lang="hu-HU" sz="16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0F9770CC-CC00-48A0-A087-8AFFC9D1EB03}" type="slidenum">
              <a:rPr lang="hu-HU" smtClean="0"/>
              <a:pPr>
                <a:defRPr/>
              </a:pPr>
              <a:t>7</a:t>
            </a:fld>
            <a:endParaRPr lang="hu-H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pPr>
              <a:defRPr/>
            </a:pPr>
            <a:fld id="{D6BB4969-12EC-4B43-98F5-59A3765B3F73}" type="slidenum">
              <a:rPr lang="hu-HU"/>
              <a:pPr>
                <a:defRPr/>
              </a:pPr>
              <a:t>8</a:t>
            </a:fld>
            <a:endParaRPr lang="hu-HU"/>
          </a:p>
        </p:txBody>
      </p:sp>
      <p:sp>
        <p:nvSpPr>
          <p:cNvPr id="3" name="Szövegdoboz 2"/>
          <p:cNvSpPr txBox="1"/>
          <p:nvPr/>
        </p:nvSpPr>
        <p:spPr>
          <a:xfrm>
            <a:off x="611188" y="2781300"/>
            <a:ext cx="7848600" cy="1323975"/>
          </a:xfrm>
          <a:prstGeom prst="rect">
            <a:avLst/>
          </a:prstGeom>
          <a:noFill/>
        </p:spPr>
        <p:txBody>
          <a:bodyPr>
            <a:spAutoFit/>
          </a:bodyPr>
          <a:lstStyle/>
          <a:p>
            <a:pPr algn="ctr" fontAlgn="auto">
              <a:spcBef>
                <a:spcPts val="0"/>
              </a:spcBef>
              <a:spcAft>
                <a:spcPts val="0"/>
              </a:spcAft>
              <a:defRPr/>
            </a:pPr>
            <a:r>
              <a:rPr lang="hu-HU" sz="4000" b="1" dirty="0">
                <a:solidFill>
                  <a:srgbClr val="7030A0"/>
                </a:solidFill>
                <a:effectLst>
                  <a:outerShdw blurRad="38100" dist="38100" dir="2700000" algn="tl">
                    <a:srgbClr val="000000">
                      <a:alpha val="43137"/>
                    </a:srgbClr>
                  </a:outerShdw>
                </a:effectLst>
                <a:latin typeface="+mn-lt"/>
                <a:cs typeface="+mn-cs"/>
              </a:rPr>
              <a:t>I</a:t>
            </a:r>
            <a:r>
              <a:rPr lang="en-US" sz="4000" b="1" dirty="0">
                <a:solidFill>
                  <a:srgbClr val="7030A0"/>
                </a:solidFill>
                <a:effectLst>
                  <a:outerShdw blurRad="38100" dist="38100" dir="2700000" algn="tl">
                    <a:srgbClr val="000000">
                      <a:alpha val="43137"/>
                    </a:srgbClr>
                  </a:outerShdw>
                </a:effectLst>
                <a:latin typeface="+mn-lt"/>
                <a:cs typeface="+mn-cs"/>
              </a:rPr>
              <a:t>I</a:t>
            </a:r>
            <a:r>
              <a:rPr lang="hu-HU" sz="4000" b="1" dirty="0">
                <a:solidFill>
                  <a:srgbClr val="7030A0"/>
                </a:solidFill>
                <a:effectLst>
                  <a:outerShdw blurRad="38100" dist="38100" dir="2700000" algn="tl">
                    <a:srgbClr val="000000">
                      <a:alpha val="43137"/>
                    </a:srgbClr>
                  </a:outerShdw>
                </a:effectLst>
                <a:latin typeface="+mn-lt"/>
                <a:cs typeface="+mn-cs"/>
              </a:rPr>
              <a:t>. </a:t>
            </a:r>
            <a:r>
              <a:rPr lang="en-US" sz="4000" b="1" dirty="0">
                <a:solidFill>
                  <a:srgbClr val="7030A0"/>
                </a:solidFill>
                <a:effectLst>
                  <a:outerShdw blurRad="38100" dist="38100" dir="2700000" algn="tl">
                    <a:srgbClr val="000000">
                      <a:alpha val="43137"/>
                    </a:srgbClr>
                  </a:outerShdw>
                </a:effectLst>
                <a:latin typeface="+mn-lt"/>
                <a:cs typeface="+mn-cs"/>
              </a:rPr>
              <a:t>COLLECTIVE MANAGEMENT - </a:t>
            </a:r>
            <a:r>
              <a:rPr lang="hu-HU" sz="4000" b="1" dirty="0">
                <a:solidFill>
                  <a:srgbClr val="7030A0"/>
                </a:solidFill>
                <a:effectLst>
                  <a:outerShdw blurRad="38100" dist="38100" dir="2700000" algn="tl">
                    <a:srgbClr val="000000">
                      <a:alpha val="43137"/>
                    </a:srgbClr>
                  </a:outerShdw>
                </a:effectLst>
                <a:latin typeface="+mn-lt"/>
                <a:cs typeface="+mn-cs"/>
              </a:rPr>
              <a:t>INTRODUCTION</a:t>
            </a:r>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60000"/>
              <a:lumOff val="40000"/>
            </a:schemeClr>
          </a:solidFill>
          <a:ln>
            <a:solidFill>
              <a:schemeClr val="accent3">
                <a:lumMod val="50000"/>
              </a:schemeClr>
            </a:solidFill>
          </a:ln>
        </p:spPr>
        <p:txBody>
          <a:bodyPr rtlCol="0">
            <a:normAutofit/>
          </a:bodyPr>
          <a:lstStyle/>
          <a:p>
            <a:pPr eaLnBrk="1" fontAlgn="auto" hangingPunct="1">
              <a:spcAft>
                <a:spcPts val="0"/>
              </a:spcAft>
              <a:defRPr/>
            </a:pPr>
            <a:r>
              <a:rPr lang="hu-HU" sz="3200" b="1" dirty="0" err="1" smtClean="0"/>
              <a:t>Objectives</a:t>
            </a:r>
            <a:r>
              <a:rPr lang="hu-HU" sz="3200" b="1" dirty="0" smtClean="0"/>
              <a:t> of </a:t>
            </a:r>
            <a:r>
              <a:rPr lang="hu-HU" sz="3200" b="1" dirty="0" err="1" smtClean="0"/>
              <a:t>collective</a:t>
            </a:r>
            <a:r>
              <a:rPr lang="hu-HU" sz="3200" b="1" dirty="0" smtClean="0"/>
              <a:t> management </a:t>
            </a:r>
            <a:r>
              <a:rPr lang="hu-HU" sz="3200" b="1" dirty="0" err="1" smtClean="0"/>
              <a:t>organizations</a:t>
            </a:r>
            <a:r>
              <a:rPr lang="hu-HU" sz="3200" b="1" dirty="0" smtClean="0"/>
              <a:t> </a:t>
            </a:r>
            <a:endParaRPr lang="hu-HU" sz="3200" b="1" dirty="0"/>
          </a:p>
        </p:txBody>
      </p:sp>
      <p:sp>
        <p:nvSpPr>
          <p:cNvPr id="10243" name="Tartalom helye 2"/>
          <p:cNvSpPr>
            <a:spLocks noGrp="1"/>
          </p:cNvSpPr>
          <p:nvPr>
            <p:ph idx="1"/>
          </p:nvPr>
        </p:nvSpPr>
        <p:spPr>
          <a:xfrm>
            <a:off x="500063" y="1557338"/>
            <a:ext cx="8186737" cy="4568825"/>
          </a:xfrm>
        </p:spPr>
        <p:txBody>
          <a:bodyPr/>
          <a:lstStyle/>
          <a:p>
            <a:pPr eaLnBrk="1" hangingPunct="1">
              <a:buFont typeface="Wingdings" pitchFamily="2" charset="2"/>
              <a:buChar char="§"/>
            </a:pPr>
            <a:r>
              <a:rPr lang="en-US" sz="2400" b="1" smtClean="0"/>
              <a:t>Collective negotiation with users</a:t>
            </a:r>
          </a:p>
          <a:p>
            <a:pPr lvl="1" eaLnBrk="1" hangingPunct="1">
              <a:buFont typeface="Wingdings" pitchFamily="2" charset="2"/>
              <a:buChar char="Ø"/>
            </a:pPr>
            <a:r>
              <a:rPr lang="en-US" sz="2400" smtClean="0"/>
              <a:t>Beaumarchais ; 1777; SACD</a:t>
            </a:r>
          </a:p>
          <a:p>
            <a:pPr eaLnBrk="1" hangingPunct="1">
              <a:buFont typeface="Wingdings" pitchFamily="2" charset="2"/>
              <a:buChar char="§"/>
            </a:pPr>
            <a:r>
              <a:rPr lang="en-US" sz="2400" b="1" smtClean="0"/>
              <a:t>Professional forum; representation of authors’ interests</a:t>
            </a:r>
          </a:p>
          <a:p>
            <a:pPr lvl="1" eaLnBrk="1" hangingPunct="1">
              <a:buFont typeface="Wingdings" pitchFamily="2" charset="2"/>
              <a:buChar char="Ø"/>
            </a:pPr>
            <a:r>
              <a:rPr lang="en-US" sz="2400" smtClean="0"/>
              <a:t>Balzac, Dumas, Victor Hugo, 18</a:t>
            </a:r>
            <a:r>
              <a:rPr lang="hu-HU" sz="2400" smtClean="0"/>
              <a:t>3</a:t>
            </a:r>
            <a:r>
              <a:rPr lang="en-US" sz="2400" smtClean="0"/>
              <a:t>7, SGDL </a:t>
            </a:r>
          </a:p>
          <a:p>
            <a:pPr eaLnBrk="1" hangingPunct="1">
              <a:buFont typeface="Wingdings" pitchFamily="2" charset="2"/>
              <a:buChar char="§"/>
            </a:pPr>
            <a:r>
              <a:rPr lang="en-US" sz="2400" b="1" smtClean="0"/>
              <a:t>Full collective management of rights</a:t>
            </a:r>
          </a:p>
          <a:p>
            <a:pPr lvl="1" eaLnBrk="1" hangingPunct="1">
              <a:buFont typeface="Wingdings" pitchFamily="2" charset="2"/>
              <a:buChar char="Ø"/>
            </a:pPr>
            <a:r>
              <a:rPr lang="en-US" sz="2400" smtClean="0"/>
              <a:t>Henrion, Parizot, Bourget, 1847-1850, SACEM </a:t>
            </a:r>
          </a:p>
          <a:p>
            <a:pPr eaLnBrk="1" hangingPunct="1">
              <a:buFont typeface="Wingdings" pitchFamily="2" charset="2"/>
              <a:buChar char="§"/>
            </a:pPr>
            <a:r>
              <a:rPr lang="en-US" sz="2400" b="1" smtClean="0"/>
              <a:t> Legal support for creators</a:t>
            </a:r>
          </a:p>
          <a:p>
            <a:pPr eaLnBrk="1" hangingPunct="1">
              <a:buFont typeface="Wingdings" pitchFamily="2" charset="2"/>
              <a:buChar char="§"/>
            </a:pPr>
            <a:r>
              <a:rPr lang="en-US" sz="2400" b="1" smtClean="0"/>
              <a:t>Social support for creators</a:t>
            </a:r>
          </a:p>
          <a:p>
            <a:pPr eaLnBrk="1" hangingPunct="1">
              <a:buFont typeface="Wingdings" pitchFamily="2" charset="2"/>
              <a:buChar char="§"/>
            </a:pPr>
            <a:r>
              <a:rPr lang="en-US" sz="2400" b="1" smtClean="0"/>
              <a:t>Promotion of creativity; protection of cultural identity  </a:t>
            </a:r>
          </a:p>
        </p:txBody>
      </p:sp>
      <p:sp>
        <p:nvSpPr>
          <p:cNvPr id="4" name="Dia számának helye 3"/>
          <p:cNvSpPr>
            <a:spLocks noGrp="1"/>
          </p:cNvSpPr>
          <p:nvPr>
            <p:ph type="sldNum" sz="quarter" idx="12"/>
          </p:nvPr>
        </p:nvSpPr>
        <p:spPr/>
        <p:txBody>
          <a:bodyPr/>
          <a:lstStyle/>
          <a:p>
            <a:pPr>
              <a:defRPr/>
            </a:pPr>
            <a:fld id="{FCD813CB-61C1-41A4-961B-43D12B15E8A3}" type="slidenum">
              <a:rPr lang="hu-HU"/>
              <a:pPr>
                <a:defRPr/>
              </a:pPr>
              <a:t>9</a:t>
            </a:fld>
            <a:endParaRPr lang="hu-HU"/>
          </a:p>
        </p:txBody>
      </p:sp>
      <p:sp>
        <p:nvSpPr>
          <p:cNvPr id="3" name="Élőláb helye 2"/>
          <p:cNvSpPr>
            <a:spLocks noGrp="1"/>
          </p:cNvSpPr>
          <p:nvPr>
            <p:ph type="ftr" sz="quarter" idx="11"/>
          </p:nvPr>
        </p:nvSpPr>
        <p:spPr/>
        <p:txBody>
          <a:bodyPr/>
          <a:lstStyle/>
          <a:p>
            <a:pPr>
              <a:defRPr/>
            </a:pPr>
            <a:r>
              <a:rPr lang="es-ES"/>
              <a:t>M. Ficsor, Tirana, June 14-15, 2012</a:t>
            </a:r>
            <a:endParaRPr lang="hu-HU" dirty="0"/>
          </a:p>
        </p:txBody>
      </p:sp>
    </p:spTree>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663</TotalTime>
  <Words>4253</Words>
  <Application>Microsoft Office PowerPoint</Application>
  <PresentationFormat>Diavetítés a képernyőre (4:3 oldalarány)</PresentationFormat>
  <Paragraphs>323</Paragraphs>
  <Slides>40</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40</vt:i4>
      </vt:variant>
    </vt:vector>
  </HeadingPairs>
  <TitlesOfParts>
    <vt:vector size="45" baseType="lpstr">
      <vt:lpstr>Calibri</vt:lpstr>
      <vt:lpstr>Arial</vt:lpstr>
      <vt:lpstr>SimSun</vt:lpstr>
      <vt:lpstr>Wingdings</vt:lpstr>
      <vt:lpstr>Office-téma</vt:lpstr>
      <vt:lpstr>NATIONAL WORKSHOP ON ENFORCEMENT OF INTELLECTUAL PROPERTY RIGHTS FOR JUDGES organized by the World Intellectual Property Organization (WIPO) in cooperation with the Albanian Copyright Office (ACO) Tirana, June 14 and 15, 2012</vt:lpstr>
      <vt:lpstr>PowerPoint bemutató</vt:lpstr>
      <vt:lpstr>Assignment and licensing </vt:lpstr>
      <vt:lpstr>Contents and interpretation</vt:lpstr>
      <vt:lpstr>Limits and validity </vt:lpstr>
      <vt:lpstr>Application (1)</vt:lpstr>
      <vt:lpstr>Application (2)</vt:lpstr>
      <vt:lpstr>PowerPoint bemutató</vt:lpstr>
      <vt:lpstr>Objectives of collective management organizations </vt:lpstr>
      <vt:lpstr>Main fields of collective management </vt:lpstr>
      <vt:lpstr>Number of organizations</vt:lpstr>
      <vt:lpstr>Establishment (1)</vt:lpstr>
      <vt:lpstr>Establishment (2)</vt:lpstr>
      <vt:lpstr>Establishment (3)</vt:lpstr>
      <vt:lpstr>PowerPoint bemutató</vt:lpstr>
      <vt:lpstr>Mandatory collective management – rights to remuneration and exclusive rights </vt:lpstr>
      <vt:lpstr>Mandatory collective management – international treaties (1)</vt:lpstr>
      <vt:lpstr>Mandatory collective management – international treaties (2)</vt:lpstr>
      <vt:lpstr>Mandatory collective management –  international treaties (3)</vt:lpstr>
      <vt:lpstr>Mandatory collective management – international treaties (4)</vt:lpstr>
      <vt:lpstr>Mandatory collective management –  examples in the EU Directives (1)</vt:lpstr>
      <vt:lpstr>Mandatory collective management – examples in the EU Directives (2)</vt:lpstr>
      <vt:lpstr>Mandatory collective management – examples in the EU Directive (3)</vt:lpstr>
      <vt:lpstr>Mandatory collective management – new Copyright Law of Albania</vt:lpstr>
      <vt:lpstr>PowerPoint bemutató</vt:lpstr>
      <vt:lpstr>„Extended” collective management – concept and conditions</vt:lpstr>
      <vt:lpstr>„Extended” collective management –  an example in an EU directive </vt:lpstr>
      <vt:lpstr>“Extended” collective management – new Copyright Law of Albania </vt:lpstr>
      <vt:lpstr>PowerPoint bemutató</vt:lpstr>
      <vt:lpstr>Functions of fully fledged collective management</vt:lpstr>
      <vt:lpstr>Functions, rights and obligations –  new Law (1) </vt:lpstr>
      <vt:lpstr>Functions, rights and obligations –  new Law (2) </vt:lpstr>
      <vt:lpstr>Functions, rights and obligations –  new Law (3) </vt:lpstr>
      <vt:lpstr>PowerPoint bemutató</vt:lpstr>
      <vt:lpstr>Objectives of government supervison  </vt:lpstr>
      <vt:lpstr>Supervision by ACO (1)</vt:lpstr>
      <vt:lpstr>Supervision by ACO (2)</vt:lpstr>
      <vt:lpstr>Supervision by ACO (3)</vt:lpstr>
      <vt:lpstr>PowerPoint bemutató</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conference  organized by SAZAS Ljubljana, March 9, 2010</dc:title>
  <dc:creator>Ficsor Mihály</dc:creator>
  <cp:lastModifiedBy>Dr. Ficsor Mihály</cp:lastModifiedBy>
  <cp:revision>205</cp:revision>
  <cp:lastPrinted>2012-04-22T18:18:59Z</cp:lastPrinted>
  <dcterms:created xsi:type="dcterms:W3CDTF">2010-03-03T08:19:22Z</dcterms:created>
  <dcterms:modified xsi:type="dcterms:W3CDTF">2012-06-10T19:11:59Z</dcterms:modified>
</cp:coreProperties>
</file>