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3"/>
  </p:notesMasterIdLst>
  <p:sldIdLst>
    <p:sldId id="431" r:id="rId2"/>
    <p:sldId id="419" r:id="rId3"/>
    <p:sldId id="409" r:id="rId4"/>
    <p:sldId id="404" r:id="rId5"/>
    <p:sldId id="405" r:id="rId6"/>
    <p:sldId id="406" r:id="rId7"/>
    <p:sldId id="407" r:id="rId8"/>
    <p:sldId id="408" r:id="rId9"/>
    <p:sldId id="410" r:id="rId10"/>
    <p:sldId id="411" r:id="rId11"/>
    <p:sldId id="412" r:id="rId12"/>
    <p:sldId id="418" r:id="rId13"/>
    <p:sldId id="432" r:id="rId14"/>
    <p:sldId id="416" r:id="rId15"/>
    <p:sldId id="417" r:id="rId16"/>
    <p:sldId id="413" r:id="rId17"/>
    <p:sldId id="414" r:id="rId18"/>
    <p:sldId id="415" r:id="rId19"/>
    <p:sldId id="420" r:id="rId20"/>
    <p:sldId id="342" r:id="rId21"/>
    <p:sldId id="317" r:id="rId22"/>
    <p:sldId id="318" r:id="rId23"/>
    <p:sldId id="422" r:id="rId24"/>
    <p:sldId id="319" r:id="rId25"/>
    <p:sldId id="320" r:id="rId26"/>
    <p:sldId id="321" r:id="rId27"/>
    <p:sldId id="423" r:id="rId28"/>
    <p:sldId id="433" r:id="rId29"/>
    <p:sldId id="343" r:id="rId30"/>
    <p:sldId id="344" r:id="rId31"/>
    <p:sldId id="322" r:id="rId32"/>
    <p:sldId id="323" r:id="rId33"/>
    <p:sldId id="345" r:id="rId34"/>
    <p:sldId id="436" r:id="rId35"/>
    <p:sldId id="437" r:id="rId36"/>
    <p:sldId id="425" r:id="rId37"/>
    <p:sldId id="349" r:id="rId38"/>
    <p:sldId id="324" r:id="rId39"/>
    <p:sldId id="438" r:id="rId40"/>
    <p:sldId id="439" r:id="rId41"/>
    <p:sldId id="325" r:id="rId42"/>
    <p:sldId id="326" r:id="rId43"/>
    <p:sldId id="327" r:id="rId44"/>
    <p:sldId id="444" r:id="rId45"/>
    <p:sldId id="445" r:id="rId46"/>
    <p:sldId id="446" r:id="rId47"/>
    <p:sldId id="328" r:id="rId48"/>
    <p:sldId id="329" r:id="rId49"/>
    <p:sldId id="330" r:id="rId50"/>
    <p:sldId id="426" r:id="rId51"/>
    <p:sldId id="400" r:id="rId52"/>
    <p:sldId id="401" r:id="rId53"/>
    <p:sldId id="331" r:id="rId54"/>
    <p:sldId id="332" r:id="rId55"/>
    <p:sldId id="335" r:id="rId56"/>
    <p:sldId id="336" r:id="rId57"/>
    <p:sldId id="337" r:id="rId58"/>
    <p:sldId id="338" r:id="rId59"/>
    <p:sldId id="427" r:id="rId60"/>
    <p:sldId id="429" r:id="rId61"/>
    <p:sldId id="447" r:id="rId62"/>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Calibri"/>
        <a:ea typeface="+mn-ea"/>
        <a:cs typeface="+mn-cs"/>
      </a:defRPr>
    </a:lvl1pPr>
    <a:lvl2pPr marL="457200" algn="l" rtl="0" fontAlgn="base">
      <a:spcBef>
        <a:spcPct val="0"/>
      </a:spcBef>
      <a:spcAft>
        <a:spcPct val="0"/>
      </a:spcAft>
      <a:defRPr kern="1200">
        <a:solidFill>
          <a:schemeClr val="tx1"/>
        </a:solidFill>
        <a:latin typeface="Calibri"/>
        <a:ea typeface="+mn-ea"/>
        <a:cs typeface="+mn-cs"/>
      </a:defRPr>
    </a:lvl2pPr>
    <a:lvl3pPr marL="914400" algn="l" rtl="0" fontAlgn="base">
      <a:spcBef>
        <a:spcPct val="0"/>
      </a:spcBef>
      <a:spcAft>
        <a:spcPct val="0"/>
      </a:spcAft>
      <a:defRPr kern="1200">
        <a:solidFill>
          <a:schemeClr val="tx1"/>
        </a:solidFill>
        <a:latin typeface="Calibri"/>
        <a:ea typeface="+mn-ea"/>
        <a:cs typeface="+mn-cs"/>
      </a:defRPr>
    </a:lvl3pPr>
    <a:lvl4pPr marL="1371600" algn="l" rtl="0" fontAlgn="base">
      <a:spcBef>
        <a:spcPct val="0"/>
      </a:spcBef>
      <a:spcAft>
        <a:spcPct val="0"/>
      </a:spcAft>
      <a:defRPr kern="1200">
        <a:solidFill>
          <a:schemeClr val="tx1"/>
        </a:solidFill>
        <a:latin typeface="Calibri"/>
        <a:ea typeface="+mn-ea"/>
        <a:cs typeface="+mn-cs"/>
      </a:defRPr>
    </a:lvl4pPr>
    <a:lvl5pPr marL="1828800" algn="l" rtl="0" fontAlgn="base">
      <a:spcBef>
        <a:spcPct val="0"/>
      </a:spcBef>
      <a:spcAft>
        <a:spcPct val="0"/>
      </a:spcAft>
      <a:defRPr kern="1200">
        <a:solidFill>
          <a:schemeClr val="tx1"/>
        </a:solidFill>
        <a:latin typeface="Calibri"/>
        <a:ea typeface="+mn-ea"/>
        <a:cs typeface="+mn-cs"/>
      </a:defRPr>
    </a:lvl5pPr>
    <a:lvl6pPr marL="2286000" algn="l" defTabSz="914400" rtl="0" eaLnBrk="1" latinLnBrk="0" hangingPunct="1">
      <a:defRPr kern="1200">
        <a:solidFill>
          <a:schemeClr val="tx1"/>
        </a:solidFill>
        <a:latin typeface="Calibri"/>
        <a:ea typeface="+mn-ea"/>
        <a:cs typeface="+mn-cs"/>
      </a:defRPr>
    </a:lvl6pPr>
    <a:lvl7pPr marL="2743200" algn="l" defTabSz="914400" rtl="0" eaLnBrk="1" latinLnBrk="0" hangingPunct="1">
      <a:defRPr kern="1200">
        <a:solidFill>
          <a:schemeClr val="tx1"/>
        </a:solidFill>
        <a:latin typeface="Calibri"/>
        <a:ea typeface="+mn-ea"/>
        <a:cs typeface="+mn-cs"/>
      </a:defRPr>
    </a:lvl7pPr>
    <a:lvl8pPr marL="3200400" algn="l" defTabSz="914400" rtl="0" eaLnBrk="1" latinLnBrk="0" hangingPunct="1">
      <a:defRPr kern="1200">
        <a:solidFill>
          <a:schemeClr val="tx1"/>
        </a:solidFill>
        <a:latin typeface="Calibri"/>
        <a:ea typeface="+mn-ea"/>
        <a:cs typeface="+mn-cs"/>
      </a:defRPr>
    </a:lvl8pPr>
    <a:lvl9pPr marL="3657600" algn="l" defTabSz="914400" rtl="0" eaLnBrk="1" latinLnBrk="0" hangingPunct="1">
      <a:defRPr kern="1200">
        <a:solidFill>
          <a:schemeClr val="tx1"/>
        </a:solidFill>
        <a:latin typeface="Calibri"/>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70" d="100"/>
          <a:sy n="70" d="100"/>
        </p:scale>
        <p:origin x="-4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6C4B38F-48A3-4764-B2EC-D80EEDE4D2D5}" type="datetimeFigureOut">
              <a:rPr lang="hu-HU"/>
              <a:pPr>
                <a:defRPr/>
              </a:pPr>
              <a:t>2012.06.10.</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DE9A47A-C297-4F9C-B0F9-B4873E7292A7}" type="slidenum">
              <a:rPr lang="hu-HU"/>
              <a:pPr>
                <a:defRPr/>
              </a:pPr>
              <a:t>‹#›</a:t>
            </a:fld>
            <a:endParaRPr lang="hu-HU"/>
          </a:p>
        </p:txBody>
      </p:sp>
    </p:spTree>
    <p:extLst>
      <p:ext uri="{BB962C8B-B14F-4D97-AF65-F5344CB8AC3E}">
        <p14:creationId xmlns:p14="http://schemas.microsoft.com/office/powerpoint/2010/main" val="4197429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81C48DEC-F565-404F-99AF-3B9CB216F66E}"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6" name="Dia számának helye 5"/>
          <p:cNvSpPr>
            <a:spLocks noGrp="1"/>
          </p:cNvSpPr>
          <p:nvPr>
            <p:ph type="sldNum" sz="quarter" idx="12"/>
          </p:nvPr>
        </p:nvSpPr>
        <p:spPr/>
        <p:txBody>
          <a:bodyPr/>
          <a:lstStyle>
            <a:lvl1pPr>
              <a:defRPr/>
            </a:lvl1pPr>
          </a:lstStyle>
          <a:p>
            <a:pPr>
              <a:defRPr/>
            </a:pPr>
            <a:fld id="{3EDEE15D-0C3F-4099-AEA1-2BDE925E8B3B}" type="slidenum">
              <a:rPr lang="hu-HU"/>
              <a:pPr>
                <a:defRPr/>
              </a:pPr>
              <a:t>‹#›</a:t>
            </a:fld>
            <a:endParaRPr lang="hu-HU"/>
          </a:p>
        </p:txBody>
      </p:sp>
    </p:spTree>
    <p:extLst>
      <p:ext uri="{BB962C8B-B14F-4D97-AF65-F5344CB8AC3E}">
        <p14:creationId xmlns:p14="http://schemas.microsoft.com/office/powerpoint/2010/main" val="143574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56EC099E-F981-4B24-8EC5-5428F78024F2}"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6" name="Dia számának helye 5"/>
          <p:cNvSpPr>
            <a:spLocks noGrp="1"/>
          </p:cNvSpPr>
          <p:nvPr>
            <p:ph type="sldNum" sz="quarter" idx="12"/>
          </p:nvPr>
        </p:nvSpPr>
        <p:spPr/>
        <p:txBody>
          <a:bodyPr/>
          <a:lstStyle>
            <a:lvl1pPr>
              <a:defRPr/>
            </a:lvl1pPr>
          </a:lstStyle>
          <a:p>
            <a:pPr>
              <a:defRPr/>
            </a:pPr>
            <a:fld id="{5E5A7E0B-E18A-428F-B90D-A385D85174CD}" type="slidenum">
              <a:rPr lang="hu-HU"/>
              <a:pPr>
                <a:defRPr/>
              </a:pPr>
              <a:t>‹#›</a:t>
            </a:fld>
            <a:endParaRPr lang="hu-HU"/>
          </a:p>
        </p:txBody>
      </p:sp>
    </p:spTree>
    <p:extLst>
      <p:ext uri="{BB962C8B-B14F-4D97-AF65-F5344CB8AC3E}">
        <p14:creationId xmlns:p14="http://schemas.microsoft.com/office/powerpoint/2010/main" val="374369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6CCAFF74-8AFB-45D9-95FD-FC294E9EC8C8}"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6" name="Dia számának helye 5"/>
          <p:cNvSpPr>
            <a:spLocks noGrp="1"/>
          </p:cNvSpPr>
          <p:nvPr>
            <p:ph type="sldNum" sz="quarter" idx="12"/>
          </p:nvPr>
        </p:nvSpPr>
        <p:spPr/>
        <p:txBody>
          <a:bodyPr/>
          <a:lstStyle>
            <a:lvl1pPr>
              <a:defRPr/>
            </a:lvl1pPr>
          </a:lstStyle>
          <a:p>
            <a:pPr>
              <a:defRPr/>
            </a:pPr>
            <a:fld id="{4F2668C4-1F9E-413E-911C-BCBE125622C8}" type="slidenum">
              <a:rPr lang="hu-HU"/>
              <a:pPr>
                <a:defRPr/>
              </a:pPr>
              <a:t>‹#›</a:t>
            </a:fld>
            <a:endParaRPr lang="hu-HU"/>
          </a:p>
        </p:txBody>
      </p:sp>
    </p:spTree>
    <p:extLst>
      <p:ext uri="{BB962C8B-B14F-4D97-AF65-F5344CB8AC3E}">
        <p14:creationId xmlns:p14="http://schemas.microsoft.com/office/powerpoint/2010/main" val="177467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83EB4D76-7A31-451B-BDCA-8C52239699DB}"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6" name="Dia számának helye 5"/>
          <p:cNvSpPr>
            <a:spLocks noGrp="1"/>
          </p:cNvSpPr>
          <p:nvPr>
            <p:ph type="sldNum" sz="quarter" idx="12"/>
          </p:nvPr>
        </p:nvSpPr>
        <p:spPr/>
        <p:txBody>
          <a:bodyPr/>
          <a:lstStyle>
            <a:lvl1pPr>
              <a:defRPr/>
            </a:lvl1pPr>
          </a:lstStyle>
          <a:p>
            <a:pPr>
              <a:defRPr/>
            </a:pPr>
            <a:fld id="{3FB52ADF-09A2-44D5-A0A8-FEA880835848}" type="slidenum">
              <a:rPr lang="hu-HU"/>
              <a:pPr>
                <a:defRPr/>
              </a:pPr>
              <a:t>‹#›</a:t>
            </a:fld>
            <a:endParaRPr lang="hu-HU"/>
          </a:p>
        </p:txBody>
      </p:sp>
    </p:spTree>
    <p:extLst>
      <p:ext uri="{BB962C8B-B14F-4D97-AF65-F5344CB8AC3E}">
        <p14:creationId xmlns:p14="http://schemas.microsoft.com/office/powerpoint/2010/main" val="65515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9FCAF21D-C92B-439D-9269-7FD93AC774FF}"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6" name="Dia számának helye 5"/>
          <p:cNvSpPr>
            <a:spLocks noGrp="1"/>
          </p:cNvSpPr>
          <p:nvPr>
            <p:ph type="sldNum" sz="quarter" idx="12"/>
          </p:nvPr>
        </p:nvSpPr>
        <p:spPr/>
        <p:txBody>
          <a:bodyPr/>
          <a:lstStyle>
            <a:lvl1pPr>
              <a:defRPr/>
            </a:lvl1pPr>
          </a:lstStyle>
          <a:p>
            <a:pPr>
              <a:defRPr/>
            </a:pPr>
            <a:fld id="{E83F33AB-4DDB-4083-ACB6-F31673113E13}" type="slidenum">
              <a:rPr lang="hu-HU"/>
              <a:pPr>
                <a:defRPr/>
              </a:pPr>
              <a:t>‹#›</a:t>
            </a:fld>
            <a:endParaRPr lang="hu-HU"/>
          </a:p>
        </p:txBody>
      </p:sp>
    </p:spTree>
    <p:extLst>
      <p:ext uri="{BB962C8B-B14F-4D97-AF65-F5344CB8AC3E}">
        <p14:creationId xmlns:p14="http://schemas.microsoft.com/office/powerpoint/2010/main" val="35317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1D27D286-195A-4154-9834-8C848D7A0C20}" type="datetime1">
              <a:rPr lang="hu-HU"/>
              <a:pPr>
                <a:defRPr/>
              </a:pPr>
              <a:t>2012.06.10.</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7" name="Dia számának helye 5"/>
          <p:cNvSpPr>
            <a:spLocks noGrp="1"/>
          </p:cNvSpPr>
          <p:nvPr>
            <p:ph type="sldNum" sz="quarter" idx="12"/>
          </p:nvPr>
        </p:nvSpPr>
        <p:spPr/>
        <p:txBody>
          <a:bodyPr/>
          <a:lstStyle>
            <a:lvl1pPr>
              <a:defRPr/>
            </a:lvl1pPr>
          </a:lstStyle>
          <a:p>
            <a:pPr>
              <a:defRPr/>
            </a:pPr>
            <a:fld id="{EFE0BCFB-C1AB-40E3-B813-C8C8AB109316}" type="slidenum">
              <a:rPr lang="hu-HU"/>
              <a:pPr>
                <a:defRPr/>
              </a:pPr>
              <a:t>‹#›</a:t>
            </a:fld>
            <a:endParaRPr lang="hu-HU"/>
          </a:p>
        </p:txBody>
      </p:sp>
    </p:spTree>
    <p:extLst>
      <p:ext uri="{BB962C8B-B14F-4D97-AF65-F5344CB8AC3E}">
        <p14:creationId xmlns:p14="http://schemas.microsoft.com/office/powerpoint/2010/main" val="221765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373258AE-102D-4189-B06F-F6AF6D13B352}" type="datetime1">
              <a:rPr lang="hu-HU"/>
              <a:pPr>
                <a:defRPr/>
              </a:pPr>
              <a:t>2012.06.10.</a:t>
            </a:fld>
            <a:endParaRPr lang="hu-HU"/>
          </a:p>
        </p:txBody>
      </p:sp>
      <p:sp>
        <p:nvSpPr>
          <p:cNvPr id="8"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9" name="Dia számának helye 5"/>
          <p:cNvSpPr>
            <a:spLocks noGrp="1"/>
          </p:cNvSpPr>
          <p:nvPr>
            <p:ph type="sldNum" sz="quarter" idx="12"/>
          </p:nvPr>
        </p:nvSpPr>
        <p:spPr/>
        <p:txBody>
          <a:bodyPr/>
          <a:lstStyle>
            <a:lvl1pPr>
              <a:defRPr/>
            </a:lvl1pPr>
          </a:lstStyle>
          <a:p>
            <a:pPr>
              <a:defRPr/>
            </a:pPr>
            <a:fld id="{96BA8B37-32B5-49F9-80BF-3B49992BA0DF}" type="slidenum">
              <a:rPr lang="hu-HU"/>
              <a:pPr>
                <a:defRPr/>
              </a:pPr>
              <a:t>‹#›</a:t>
            </a:fld>
            <a:endParaRPr lang="hu-HU"/>
          </a:p>
        </p:txBody>
      </p:sp>
    </p:spTree>
    <p:extLst>
      <p:ext uri="{BB962C8B-B14F-4D97-AF65-F5344CB8AC3E}">
        <p14:creationId xmlns:p14="http://schemas.microsoft.com/office/powerpoint/2010/main" val="34024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1CE841D4-EAB0-4829-9180-C1247052D8A2}" type="datetime1">
              <a:rPr lang="hu-HU"/>
              <a:pPr>
                <a:defRPr/>
              </a:pPr>
              <a:t>2012.06.10.</a:t>
            </a:fld>
            <a:endParaRPr lang="hu-HU"/>
          </a:p>
        </p:txBody>
      </p:sp>
      <p:sp>
        <p:nvSpPr>
          <p:cNvPr id="4"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5" name="Dia számának helye 5"/>
          <p:cNvSpPr>
            <a:spLocks noGrp="1"/>
          </p:cNvSpPr>
          <p:nvPr>
            <p:ph type="sldNum" sz="quarter" idx="12"/>
          </p:nvPr>
        </p:nvSpPr>
        <p:spPr/>
        <p:txBody>
          <a:bodyPr/>
          <a:lstStyle>
            <a:lvl1pPr>
              <a:defRPr/>
            </a:lvl1pPr>
          </a:lstStyle>
          <a:p>
            <a:pPr>
              <a:defRPr/>
            </a:pPr>
            <a:fld id="{CFFFD40C-AF96-474E-A193-41CBC793996A}" type="slidenum">
              <a:rPr lang="hu-HU"/>
              <a:pPr>
                <a:defRPr/>
              </a:pPr>
              <a:t>‹#›</a:t>
            </a:fld>
            <a:endParaRPr lang="hu-HU"/>
          </a:p>
        </p:txBody>
      </p:sp>
    </p:spTree>
    <p:extLst>
      <p:ext uri="{BB962C8B-B14F-4D97-AF65-F5344CB8AC3E}">
        <p14:creationId xmlns:p14="http://schemas.microsoft.com/office/powerpoint/2010/main" val="422554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638ADD31-4652-4E3F-869F-B78F45114240}" type="datetime1">
              <a:rPr lang="hu-HU"/>
              <a:pPr>
                <a:defRPr/>
              </a:pPr>
              <a:t>2012.06.10.</a:t>
            </a:fld>
            <a:endParaRPr lang="hu-HU"/>
          </a:p>
        </p:txBody>
      </p:sp>
      <p:sp>
        <p:nvSpPr>
          <p:cNvPr id="3"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4" name="Dia számának helye 5"/>
          <p:cNvSpPr>
            <a:spLocks noGrp="1"/>
          </p:cNvSpPr>
          <p:nvPr>
            <p:ph type="sldNum" sz="quarter" idx="12"/>
          </p:nvPr>
        </p:nvSpPr>
        <p:spPr/>
        <p:txBody>
          <a:bodyPr/>
          <a:lstStyle>
            <a:lvl1pPr>
              <a:defRPr/>
            </a:lvl1pPr>
          </a:lstStyle>
          <a:p>
            <a:pPr>
              <a:defRPr/>
            </a:pPr>
            <a:fld id="{E5099CD3-D0DE-48EF-AF03-F23317FC0C54}" type="slidenum">
              <a:rPr lang="hu-HU"/>
              <a:pPr>
                <a:defRPr/>
              </a:pPr>
              <a:t>‹#›</a:t>
            </a:fld>
            <a:endParaRPr lang="hu-HU"/>
          </a:p>
        </p:txBody>
      </p:sp>
    </p:spTree>
    <p:extLst>
      <p:ext uri="{BB962C8B-B14F-4D97-AF65-F5344CB8AC3E}">
        <p14:creationId xmlns:p14="http://schemas.microsoft.com/office/powerpoint/2010/main" val="32030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0EFFC434-C41C-440C-AC75-C47214A32764}" type="datetime1">
              <a:rPr lang="hu-HU"/>
              <a:pPr>
                <a:defRPr/>
              </a:pPr>
              <a:t>2012.06.10.</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7" name="Dia számának helye 5"/>
          <p:cNvSpPr>
            <a:spLocks noGrp="1"/>
          </p:cNvSpPr>
          <p:nvPr>
            <p:ph type="sldNum" sz="quarter" idx="12"/>
          </p:nvPr>
        </p:nvSpPr>
        <p:spPr/>
        <p:txBody>
          <a:bodyPr/>
          <a:lstStyle>
            <a:lvl1pPr>
              <a:defRPr/>
            </a:lvl1pPr>
          </a:lstStyle>
          <a:p>
            <a:pPr>
              <a:defRPr/>
            </a:pPr>
            <a:fld id="{21B6D32B-14F1-4FE2-9CC6-24586CBF5C31}" type="slidenum">
              <a:rPr lang="hu-HU"/>
              <a:pPr>
                <a:defRPr/>
              </a:pPr>
              <a:t>‹#›</a:t>
            </a:fld>
            <a:endParaRPr lang="hu-HU"/>
          </a:p>
        </p:txBody>
      </p:sp>
    </p:spTree>
    <p:extLst>
      <p:ext uri="{BB962C8B-B14F-4D97-AF65-F5344CB8AC3E}">
        <p14:creationId xmlns:p14="http://schemas.microsoft.com/office/powerpoint/2010/main" val="275629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36DD4327-A81F-4616-88B0-EE1755143EFB}" type="datetime1">
              <a:rPr lang="hu-HU"/>
              <a:pPr>
                <a:defRPr/>
              </a:pPr>
              <a:t>2012.06.10.</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  </a:t>
            </a:r>
            <a:endParaRPr lang="hu-HU"/>
          </a:p>
        </p:txBody>
      </p:sp>
      <p:sp>
        <p:nvSpPr>
          <p:cNvPr id="7" name="Dia számának helye 5"/>
          <p:cNvSpPr>
            <a:spLocks noGrp="1"/>
          </p:cNvSpPr>
          <p:nvPr>
            <p:ph type="sldNum" sz="quarter" idx="12"/>
          </p:nvPr>
        </p:nvSpPr>
        <p:spPr/>
        <p:txBody>
          <a:bodyPr/>
          <a:lstStyle>
            <a:lvl1pPr>
              <a:defRPr/>
            </a:lvl1pPr>
          </a:lstStyle>
          <a:p>
            <a:pPr>
              <a:defRPr/>
            </a:pPr>
            <a:fld id="{74772244-2EC4-41C7-B1BE-2980932AB847}" type="slidenum">
              <a:rPr lang="hu-HU"/>
              <a:pPr>
                <a:defRPr/>
              </a:pPr>
              <a:t>‹#›</a:t>
            </a:fld>
            <a:endParaRPr lang="hu-HU"/>
          </a:p>
        </p:txBody>
      </p:sp>
    </p:spTree>
    <p:extLst>
      <p:ext uri="{BB962C8B-B14F-4D97-AF65-F5344CB8AC3E}">
        <p14:creationId xmlns:p14="http://schemas.microsoft.com/office/powerpoint/2010/main" val="161802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09AF4BD-15DC-4846-B732-7FB802ED72E5}" type="datetime1">
              <a:rPr lang="hu-HU"/>
              <a:pPr>
                <a:defRPr/>
              </a:pPr>
              <a:t>2012.06.10.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s-ES"/>
              <a:t>M Ficsor, Tirana, June 14-15, 2012  </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1ABBC67-D229-4B7E-A9B2-713C810552A8}"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ugcprinciples.co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41438"/>
            <a:ext cx="7772400" cy="2259012"/>
          </a:xfrm>
          <a:solidFill>
            <a:schemeClr val="accent3">
              <a:lumMod val="60000"/>
              <a:lumOff val="40000"/>
            </a:schemeClr>
          </a:solidFill>
          <a:ln>
            <a:solidFill>
              <a:schemeClr val="accent3">
                <a:lumMod val="50000"/>
              </a:schemeClr>
            </a:solidFill>
          </a:ln>
        </p:spPr>
        <p:txBody>
          <a:bodyPr>
            <a:normAutofit fontScale="90000"/>
          </a:bodyPr>
          <a:lstStyle/>
          <a:p>
            <a:pPr>
              <a:defRPr/>
            </a:pPr>
            <a:r>
              <a:rPr lang="hu-HU" altLang="zh-CN" sz="2400" b="1" dirty="0" smtClean="0">
                <a:effectLst>
                  <a:outerShdw blurRad="38100" dist="38100" dir="2700000" algn="tl">
                    <a:srgbClr val="000000">
                      <a:alpha val="43137"/>
                    </a:srgbClr>
                  </a:outerShdw>
                </a:effectLst>
                <a:latin typeface="Arial" pitchFamily="34" charset="0"/>
              </a:rPr>
              <a:t>NATIONAL WORKSHOP ON </a:t>
            </a:r>
            <a:r>
              <a:rPr lang="en-US" altLang="zh-CN" sz="2400" b="1" dirty="0" smtClean="0">
                <a:effectLst>
                  <a:outerShdw blurRad="38100" dist="38100" dir="2700000" algn="tl">
                    <a:srgbClr val="000000">
                      <a:alpha val="43137"/>
                    </a:srgbClr>
                  </a:outerShdw>
                </a:effectLst>
                <a:latin typeface="Arial" pitchFamily="34" charset="0"/>
              </a:rPr>
              <a:t>ENFORCEMENT OF INTELLECTUAL PROPERTY RIGHTS FOR JUDGES</a:t>
            </a:r>
            <a:r>
              <a:rPr lang="hu-HU" altLang="zh-CN" sz="2400" dirty="0" smtClean="0">
                <a:effectLst>
                  <a:outerShdw blurRad="38100" dist="38100" dir="2700000" algn="tl">
                    <a:srgbClr val="000000">
                      <a:alpha val="43137"/>
                    </a:srgbClr>
                  </a:outerShdw>
                </a:effectLst>
                <a:latin typeface="Arial" pitchFamily="34" charset="0"/>
              </a:rPr>
              <a:t/>
            </a:r>
            <a:br>
              <a:rPr lang="hu-HU" altLang="zh-CN" sz="2400" dirty="0" smtClean="0">
                <a:effectLst>
                  <a:outerShdw blurRad="38100" dist="38100" dir="2700000" algn="tl">
                    <a:srgbClr val="000000">
                      <a:alpha val="43137"/>
                    </a:srgbClr>
                  </a:outerShdw>
                </a:effectLst>
                <a:latin typeface="Arial" pitchFamily="34" charset="0"/>
              </a:rPr>
            </a:br>
            <a:r>
              <a:rPr lang="en-US" altLang="zh-CN" sz="2000" dirty="0" smtClean="0">
                <a:latin typeface="Arial" pitchFamily="34" charset="0"/>
              </a:rPr>
              <a:t>organized by</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the World Intellectual Property Organization (WIPO)</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in cooperation with</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the Albanian Copyright Office (ACO)</a:t>
            </a:r>
            <a:r>
              <a:rPr lang="hu-HU" altLang="zh-CN" sz="2000" dirty="0" smtClean="0">
                <a:latin typeface="Arial" pitchFamily="34" charset="0"/>
              </a:rPr>
              <a:t/>
            </a:r>
            <a:br>
              <a:rPr lang="hu-HU" altLang="zh-CN" sz="2000" dirty="0" smtClean="0">
                <a:latin typeface="Arial" pitchFamily="34" charset="0"/>
              </a:rPr>
            </a:br>
            <a:r>
              <a:rPr lang="en-US" altLang="zh-CN" sz="2400" b="1" dirty="0" smtClean="0">
                <a:latin typeface="Arial" pitchFamily="34" charset="0"/>
              </a:rPr>
              <a:t>Tirana, June 14 and 15, 2012</a:t>
            </a:r>
            <a:endParaRPr lang="en-US" sz="2000" dirty="0"/>
          </a:p>
        </p:txBody>
      </p:sp>
      <p:sp>
        <p:nvSpPr>
          <p:cNvPr id="3" name="Alcím 2"/>
          <p:cNvSpPr>
            <a:spLocks noGrp="1"/>
          </p:cNvSpPr>
          <p:nvPr>
            <p:ph type="subTitle" idx="1"/>
          </p:nvPr>
        </p:nvSpPr>
        <p:spPr>
          <a:solidFill>
            <a:schemeClr val="accent2">
              <a:lumMod val="40000"/>
              <a:lumOff val="60000"/>
            </a:schemeClr>
          </a:solidFill>
          <a:ln>
            <a:solidFill>
              <a:schemeClr val="accent2">
                <a:lumMod val="50000"/>
              </a:schemeClr>
            </a:solidFill>
          </a:ln>
        </p:spPr>
        <p:txBody>
          <a:bodyPr>
            <a:normAutofit fontScale="25000" lnSpcReduction="20000"/>
          </a:bodyPr>
          <a:lstStyle/>
          <a:p>
            <a:pPr>
              <a:spcBef>
                <a:spcPts val="0"/>
              </a:spcBef>
              <a:defRPr/>
            </a:pPr>
            <a:endParaRPr lang="hu-HU" sz="1800" b="1" dirty="0" smtClean="0">
              <a:solidFill>
                <a:schemeClr val="tx1"/>
              </a:solidFill>
            </a:endParaRPr>
          </a:p>
          <a:p>
            <a:pPr>
              <a:spcBef>
                <a:spcPts val="0"/>
              </a:spcBef>
              <a:defRPr/>
            </a:pPr>
            <a:r>
              <a:rPr lang="en-US" sz="8000" b="1" dirty="0">
                <a:solidFill>
                  <a:schemeClr val="tx1"/>
                </a:solidFill>
                <a:effectLst>
                  <a:outerShdw blurRad="38100" dist="38100" dir="2700000" algn="tl">
                    <a:srgbClr val="000000">
                      <a:alpha val="43137"/>
                    </a:srgbClr>
                  </a:outerShdw>
                </a:effectLst>
              </a:rPr>
              <a:t>Specific </a:t>
            </a:r>
            <a:r>
              <a:rPr lang="hu-HU" sz="8000" b="1" dirty="0" err="1" smtClean="0">
                <a:solidFill>
                  <a:schemeClr val="tx1"/>
                </a:solidFill>
                <a:effectLst>
                  <a:outerShdw blurRad="38100" dist="38100" dir="2700000" algn="tl">
                    <a:srgbClr val="000000">
                      <a:alpha val="43137"/>
                    </a:srgbClr>
                  </a:outerShdw>
                </a:effectLst>
              </a:rPr>
              <a:t>Aspects</a:t>
            </a:r>
            <a:r>
              <a:rPr lang="hu-HU" sz="8000" b="1" dirty="0" smtClean="0">
                <a:solidFill>
                  <a:schemeClr val="tx1"/>
                </a:solidFill>
                <a:effectLst>
                  <a:outerShdw blurRad="38100" dist="38100" dir="2700000" algn="tl">
                    <a:srgbClr val="000000">
                      <a:alpha val="43137"/>
                    </a:srgbClr>
                  </a:outerShdw>
                </a:effectLst>
              </a:rPr>
              <a:t> of </a:t>
            </a:r>
            <a:r>
              <a:rPr lang="en-US" sz="8000" b="1" dirty="0" smtClean="0">
                <a:solidFill>
                  <a:schemeClr val="tx1"/>
                </a:solidFill>
                <a:effectLst>
                  <a:outerShdw blurRad="38100" dist="38100" dir="2700000" algn="tl">
                    <a:srgbClr val="000000">
                      <a:alpha val="43137"/>
                    </a:srgbClr>
                  </a:outerShdw>
                </a:effectLst>
              </a:rPr>
              <a:t>Copyright Enforcement</a:t>
            </a:r>
            <a:r>
              <a:rPr lang="hu-HU" sz="8000" b="1" dirty="0" smtClean="0">
                <a:solidFill>
                  <a:schemeClr val="tx1"/>
                </a:solidFill>
                <a:effectLst>
                  <a:outerShdw blurRad="38100" dist="38100" dir="2700000" algn="tl">
                    <a:srgbClr val="000000">
                      <a:alpha val="43137"/>
                    </a:srgbClr>
                  </a:outerShdw>
                </a:effectLst>
              </a:rPr>
              <a:t> </a:t>
            </a:r>
            <a:r>
              <a:rPr lang="hu-HU" sz="8000" b="1" dirty="0" err="1" smtClean="0">
                <a:solidFill>
                  <a:schemeClr val="tx1"/>
                </a:solidFill>
                <a:effectLst>
                  <a:outerShdw blurRad="38100" dist="38100" dir="2700000" algn="tl">
                    <a:srgbClr val="000000">
                      <a:alpha val="43137"/>
                    </a:srgbClr>
                  </a:outerShdw>
                </a:effectLst>
              </a:rPr>
              <a:t>in</a:t>
            </a:r>
            <a:r>
              <a:rPr lang="hu-HU" sz="8000" b="1" dirty="0" smtClean="0">
                <a:solidFill>
                  <a:schemeClr val="tx1"/>
                </a:solidFill>
                <a:effectLst>
                  <a:outerShdw blurRad="38100" dist="38100" dir="2700000" algn="tl">
                    <a:srgbClr val="000000">
                      <a:alpha val="43137"/>
                    </a:srgbClr>
                  </a:outerShdw>
                </a:effectLst>
              </a:rPr>
              <a:t> </a:t>
            </a:r>
            <a:r>
              <a:rPr lang="hu-HU" sz="8000" b="1" dirty="0" err="1" smtClean="0">
                <a:solidFill>
                  <a:schemeClr val="tx1"/>
                </a:solidFill>
                <a:effectLst>
                  <a:outerShdw blurRad="38100" dist="38100" dir="2700000" algn="tl">
                    <a:srgbClr val="000000">
                      <a:alpha val="43137"/>
                    </a:srgbClr>
                  </a:outerShdw>
                </a:effectLst>
              </a:rPr>
              <a:t>the</a:t>
            </a:r>
            <a:r>
              <a:rPr lang="hu-HU" sz="8000" b="1" dirty="0" smtClean="0">
                <a:solidFill>
                  <a:schemeClr val="tx1"/>
                </a:solidFill>
                <a:effectLst>
                  <a:outerShdw blurRad="38100" dist="38100" dir="2700000" algn="tl">
                    <a:srgbClr val="000000">
                      <a:alpha val="43137"/>
                    </a:srgbClr>
                  </a:outerShdw>
                </a:effectLst>
              </a:rPr>
              <a:t> Digital Online </a:t>
            </a:r>
            <a:r>
              <a:rPr lang="hu-HU" sz="8000" b="1" dirty="0" err="1" smtClean="0">
                <a:solidFill>
                  <a:schemeClr val="tx1"/>
                </a:solidFill>
                <a:effectLst>
                  <a:outerShdw blurRad="38100" dist="38100" dir="2700000" algn="tl">
                    <a:srgbClr val="000000">
                      <a:alpha val="43137"/>
                    </a:srgbClr>
                  </a:outerShdw>
                </a:effectLst>
              </a:rPr>
              <a:t>Environment</a:t>
            </a:r>
            <a:r>
              <a:rPr lang="en-US" sz="8000" b="1" dirty="0" smtClean="0">
                <a:solidFill>
                  <a:schemeClr val="tx1"/>
                </a:solidFill>
                <a:effectLst>
                  <a:outerShdw blurRad="38100" dist="38100" dir="2700000" algn="tl">
                    <a:srgbClr val="000000">
                      <a:alpha val="43137"/>
                    </a:srgbClr>
                  </a:outerShdw>
                </a:effectLst>
              </a:rPr>
              <a:t> </a:t>
            </a:r>
            <a:endParaRPr lang="hu-HU" sz="8000" dirty="0">
              <a:solidFill>
                <a:schemeClr val="tx1"/>
              </a:solidFill>
              <a:effectLst>
                <a:outerShdw blurRad="38100" dist="38100" dir="2700000" algn="tl">
                  <a:srgbClr val="000000">
                    <a:alpha val="43137"/>
                  </a:srgbClr>
                </a:outerShdw>
              </a:effectLst>
            </a:endParaRPr>
          </a:p>
          <a:p>
            <a:pPr>
              <a:spcBef>
                <a:spcPts val="0"/>
              </a:spcBef>
              <a:defRPr/>
            </a:pPr>
            <a:endParaRPr lang="hu-HU" sz="8000" b="1" dirty="0">
              <a:solidFill>
                <a:schemeClr val="tx1"/>
              </a:solidFill>
            </a:endParaRPr>
          </a:p>
          <a:p>
            <a:pPr>
              <a:spcBef>
                <a:spcPts val="0"/>
              </a:spcBef>
              <a:defRPr/>
            </a:pPr>
            <a:endParaRPr lang="hu-HU" sz="8000" b="1" dirty="0" smtClean="0">
              <a:solidFill>
                <a:schemeClr val="tx1"/>
              </a:solidFill>
            </a:endParaRPr>
          </a:p>
          <a:p>
            <a:pPr>
              <a:spcBef>
                <a:spcPts val="0"/>
              </a:spcBef>
              <a:defRPr/>
            </a:pPr>
            <a:r>
              <a:rPr lang="hu-HU" sz="7200" b="1" dirty="0" smtClean="0">
                <a:solidFill>
                  <a:schemeClr val="tx1"/>
                </a:solidFill>
              </a:rPr>
              <a:t>Dr</a:t>
            </a:r>
            <a:r>
              <a:rPr lang="hu-HU" sz="7200" b="1" dirty="0">
                <a:solidFill>
                  <a:schemeClr val="tx1"/>
                </a:solidFill>
              </a:rPr>
              <a:t>. Mihály Ficsor</a:t>
            </a:r>
          </a:p>
          <a:p>
            <a:pPr>
              <a:spcBef>
                <a:spcPts val="0"/>
              </a:spcBef>
              <a:defRPr/>
            </a:pPr>
            <a:r>
              <a:rPr lang="hu-HU" sz="7200" b="1" dirty="0" err="1">
                <a:solidFill>
                  <a:schemeClr val="tx1"/>
                </a:solidFill>
              </a:rPr>
              <a:t>Chairman</a:t>
            </a:r>
            <a:r>
              <a:rPr lang="hu-HU" sz="7200" b="1" dirty="0">
                <a:solidFill>
                  <a:schemeClr val="tx1"/>
                </a:solidFill>
              </a:rPr>
              <a:t>, </a:t>
            </a:r>
            <a:r>
              <a:rPr lang="hu-HU" sz="7200" b="1" dirty="0" err="1">
                <a:solidFill>
                  <a:schemeClr val="tx1"/>
                </a:solidFill>
              </a:rPr>
              <a:t>Central</a:t>
            </a:r>
            <a:r>
              <a:rPr lang="hu-HU" sz="7200" b="1" dirty="0">
                <a:solidFill>
                  <a:schemeClr val="tx1"/>
                </a:solidFill>
              </a:rPr>
              <a:t> and </a:t>
            </a:r>
            <a:r>
              <a:rPr lang="hu-HU" sz="7200" b="1" dirty="0" err="1">
                <a:solidFill>
                  <a:schemeClr val="tx1"/>
                </a:solidFill>
              </a:rPr>
              <a:t>Eastern</a:t>
            </a:r>
            <a:r>
              <a:rPr lang="hu-HU" sz="7200" b="1" dirty="0">
                <a:solidFill>
                  <a:schemeClr val="tx1"/>
                </a:solidFill>
              </a:rPr>
              <a:t> European</a:t>
            </a:r>
          </a:p>
          <a:p>
            <a:pPr>
              <a:spcBef>
                <a:spcPts val="0"/>
              </a:spcBef>
              <a:defRPr/>
            </a:pPr>
            <a:r>
              <a:rPr lang="hu-HU" sz="7200" b="1" dirty="0">
                <a:solidFill>
                  <a:schemeClr val="tx1"/>
                </a:solidFill>
              </a:rPr>
              <a:t>Copyright </a:t>
            </a:r>
            <a:r>
              <a:rPr lang="hu-HU" sz="7200" b="1" dirty="0" err="1">
                <a:solidFill>
                  <a:schemeClr val="tx1"/>
                </a:solidFill>
              </a:rPr>
              <a:t>Alliance</a:t>
            </a:r>
            <a:r>
              <a:rPr lang="hu-HU" sz="7200" b="1" dirty="0">
                <a:solidFill>
                  <a:schemeClr val="tx1"/>
                </a:solidFill>
              </a:rPr>
              <a:t> (CEECA) </a:t>
            </a:r>
          </a:p>
          <a:p>
            <a:pPr>
              <a:defRPr/>
            </a:pP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a:solidFill>
            <a:schemeClr val="accent5">
              <a:lumMod val="40000"/>
              <a:lumOff val="60000"/>
            </a:schemeClr>
          </a:solidFill>
          <a:ln>
            <a:solidFill>
              <a:schemeClr val="accent1">
                <a:lumMod val="50000"/>
              </a:schemeClr>
            </a:solidFill>
          </a:ln>
        </p:spPr>
        <p:txBody>
          <a:bodyPr rtlCol="0">
            <a:normAutofit/>
          </a:bodyPr>
          <a:lstStyle/>
          <a:p>
            <a:pPr eaLnBrk="1" fontAlgn="auto" hangingPunct="1">
              <a:spcAft>
                <a:spcPts val="0"/>
              </a:spcAft>
              <a:defRPr/>
            </a:pPr>
            <a:r>
              <a:rPr lang="en-US" sz="2600" b="1" dirty="0" smtClean="0"/>
              <a:t>The „digital agenda:” clarification</a:t>
            </a:r>
            <a:r>
              <a:rPr lang="hu-HU" sz="2600" b="1" dirty="0" smtClean="0"/>
              <a:t>,</a:t>
            </a:r>
            <a:r>
              <a:rPr lang="en-US" sz="2600" b="1" dirty="0" smtClean="0"/>
              <a:t> adaptation </a:t>
            </a:r>
            <a:r>
              <a:rPr lang="hu-HU" sz="2600" b="1" dirty="0" smtClean="0"/>
              <a:t>and</a:t>
            </a:r>
            <a:r>
              <a:rPr lang="en-US" sz="2600" b="1" dirty="0" smtClean="0"/>
              <a:t> new means of exercise and enforcement</a:t>
            </a:r>
          </a:p>
        </p:txBody>
      </p:sp>
      <p:sp>
        <p:nvSpPr>
          <p:cNvPr id="11267" name="Szövegdoboz 2"/>
          <p:cNvSpPr txBox="1">
            <a:spLocks noChangeArrowheads="1"/>
          </p:cNvSpPr>
          <p:nvPr/>
        </p:nvSpPr>
        <p:spPr bwMode="auto">
          <a:xfrm>
            <a:off x="539750" y="1643063"/>
            <a:ext cx="813593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eaLnBrk="1" hangingPunct="1"/>
            <a:r>
              <a:rPr lang="en-US" b="1"/>
              <a:t>The so-called „plus” elements included in the WIPO Treaties  on the basis of the „digital agenda:”</a:t>
            </a:r>
          </a:p>
          <a:p>
            <a:pPr eaLnBrk="1" hangingPunct="1">
              <a:buFont typeface="Wingdings" pitchFamily="2" charset="2"/>
              <a:buChar char="Ø"/>
            </a:pPr>
            <a:r>
              <a:rPr lang="en-US"/>
              <a:t> </a:t>
            </a:r>
            <a:r>
              <a:rPr lang="hu-HU"/>
              <a:t> </a:t>
            </a:r>
            <a:r>
              <a:rPr lang="en-US" b="1"/>
              <a:t>clarification of the application of the </a:t>
            </a:r>
            <a:r>
              <a:rPr lang="en-US" b="1" i="1"/>
              <a:t>right of reproduction</a:t>
            </a:r>
            <a:r>
              <a:rPr lang="en-US" b="1"/>
              <a:t> </a:t>
            </a:r>
            <a:r>
              <a:rPr lang="en-US"/>
              <a:t>in the digital environment, in particular as regards the </a:t>
            </a:r>
            <a:r>
              <a:rPr lang="en-US" b="1"/>
              <a:t>storage </a:t>
            </a:r>
            <a:r>
              <a:rPr lang="en-US"/>
              <a:t>of works, performances and phonograms</a:t>
            </a:r>
            <a:r>
              <a:rPr lang="en-US" b="1"/>
              <a:t> in electronic memories;</a:t>
            </a:r>
          </a:p>
          <a:p>
            <a:pPr eaLnBrk="1" hangingPunct="1">
              <a:buFont typeface="Wingdings" pitchFamily="2" charset="2"/>
              <a:buChar char="Ø"/>
            </a:pPr>
            <a:r>
              <a:rPr lang="hu-HU"/>
              <a:t> </a:t>
            </a:r>
            <a:r>
              <a:rPr lang="en-US"/>
              <a:t> </a:t>
            </a:r>
            <a:r>
              <a:rPr lang="en-US" b="1"/>
              <a:t>recognition/clarification of the existence </a:t>
            </a:r>
            <a:r>
              <a:rPr lang="en-US"/>
              <a:t>– as an inevitable corollary to the right or reproduction </a:t>
            </a:r>
            <a:r>
              <a:rPr lang="en-US" b="1"/>
              <a:t>– of an exclusive </a:t>
            </a:r>
            <a:r>
              <a:rPr lang="en-US" b="1" i="1"/>
              <a:t>right of first distribution</a:t>
            </a:r>
            <a:r>
              <a:rPr lang="en-US" b="1"/>
              <a:t> </a:t>
            </a:r>
            <a:r>
              <a:rPr lang="en-US"/>
              <a:t>of copies of works, fixed performances and phonograms;  </a:t>
            </a:r>
          </a:p>
          <a:p>
            <a:pPr eaLnBrk="1" hangingPunct="1">
              <a:buFont typeface="Wingdings" pitchFamily="2" charset="2"/>
              <a:buChar char="Ø"/>
            </a:pPr>
            <a:r>
              <a:rPr lang="hu-HU" b="1"/>
              <a:t>  </a:t>
            </a:r>
            <a:r>
              <a:rPr lang="en-US" b="1"/>
              <a:t>through a combination and adaptation of existing rights, recognition of the </a:t>
            </a:r>
            <a:r>
              <a:rPr lang="en-US" b="1" i="1"/>
              <a:t>exclusive right of (interactive) making available</a:t>
            </a:r>
            <a:r>
              <a:rPr lang="en-US" b="1"/>
              <a:t> </a:t>
            </a:r>
            <a:r>
              <a:rPr lang="en-US"/>
              <a:t>of works, fixed performances and phonograms; </a:t>
            </a:r>
          </a:p>
          <a:p>
            <a:pPr eaLnBrk="1" hangingPunct="1">
              <a:buFont typeface="Wingdings" pitchFamily="2" charset="2"/>
              <a:buChar char="Ø"/>
            </a:pPr>
            <a:r>
              <a:rPr lang="hu-HU"/>
              <a:t> </a:t>
            </a:r>
            <a:r>
              <a:rPr lang="en-US"/>
              <a:t> </a:t>
            </a:r>
            <a:r>
              <a:rPr lang="en-US" b="1"/>
              <a:t>clarification of the application of </a:t>
            </a:r>
            <a:r>
              <a:rPr lang="en-US" b="1" i="1"/>
              <a:t>exceptions and limitations</a:t>
            </a:r>
            <a:r>
              <a:rPr lang="en-US" b="1"/>
              <a:t> </a:t>
            </a:r>
            <a:r>
              <a:rPr lang="en-US"/>
              <a:t>in the new environment;  </a:t>
            </a:r>
          </a:p>
          <a:p>
            <a:pPr eaLnBrk="1" hangingPunct="1">
              <a:buFont typeface="Wingdings" pitchFamily="2" charset="2"/>
              <a:buChar char="Ø"/>
            </a:pPr>
            <a:r>
              <a:rPr lang="hu-HU"/>
              <a:t> </a:t>
            </a:r>
            <a:r>
              <a:rPr lang="en-US"/>
              <a:t> obligations regarding the </a:t>
            </a:r>
            <a:r>
              <a:rPr lang="en-US" b="1"/>
              <a:t>protection of </a:t>
            </a:r>
            <a:r>
              <a:rPr lang="en-US" b="1" i="1"/>
              <a:t>technological measures and rights management information</a:t>
            </a:r>
            <a:r>
              <a:rPr lang="en-US"/>
              <a:t>, </a:t>
            </a:r>
            <a:r>
              <a:rPr lang="en-US" b="1"/>
              <a:t>as means of exercising and enforcing rights</a:t>
            </a:r>
            <a:r>
              <a:rPr lang="hu-HU"/>
              <a:t>.</a:t>
            </a:r>
          </a:p>
        </p:txBody>
      </p:sp>
      <p:sp>
        <p:nvSpPr>
          <p:cNvPr id="5" name="Dia számának helye 4"/>
          <p:cNvSpPr>
            <a:spLocks noGrp="1"/>
          </p:cNvSpPr>
          <p:nvPr>
            <p:ph type="sldNum" sz="quarter" idx="12"/>
          </p:nvPr>
        </p:nvSpPr>
        <p:spPr/>
        <p:txBody>
          <a:bodyPr/>
          <a:lstStyle/>
          <a:p>
            <a:pPr>
              <a:defRPr/>
            </a:pPr>
            <a:fld id="{AFA574FC-E5F6-4313-8B12-F577F267802F}" type="slidenum">
              <a:rPr lang="hu-HU"/>
              <a:pPr>
                <a:defRPr/>
              </a:pPr>
              <a:t>10</a:t>
            </a:fld>
            <a:endParaRPr lang="hu-HU"/>
          </a:p>
        </p:txBody>
      </p:sp>
      <p:sp>
        <p:nvSpPr>
          <p:cNvPr id="2" name="Élőláb helye 1"/>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(1)</a:t>
            </a:r>
            <a:endParaRPr lang="hu-HU" sz="3200" b="1" dirty="0"/>
          </a:p>
        </p:txBody>
      </p:sp>
      <p:sp>
        <p:nvSpPr>
          <p:cNvPr id="11267" name="Tartalom helye 2"/>
          <p:cNvSpPr>
            <a:spLocks noGrp="1"/>
          </p:cNvSpPr>
          <p:nvPr>
            <p:ph idx="1"/>
          </p:nvPr>
        </p:nvSpPr>
        <p:spPr>
          <a:xfrm>
            <a:off x="323850" y="1600200"/>
            <a:ext cx="8496300" cy="4708525"/>
          </a:xfrm>
        </p:spPr>
        <p:txBody>
          <a:bodyPr/>
          <a:lstStyle/>
          <a:p>
            <a:pPr marL="0" indent="0" eaLnBrk="1" hangingPunct="1">
              <a:buFont typeface="Arial" pitchFamily="34" charset="0"/>
              <a:buNone/>
              <a:defRPr/>
            </a:pPr>
            <a:r>
              <a:rPr lang="en-US" sz="1800" b="1" dirty="0" smtClean="0"/>
              <a:t>Uploading</a:t>
            </a:r>
            <a:r>
              <a:rPr lang="en-US" sz="1800" dirty="0" smtClean="0"/>
              <a:t>: </a:t>
            </a:r>
            <a:r>
              <a:rPr lang="en-US" sz="1800" b="1" u="sng" dirty="0" smtClean="0"/>
              <a:t>exclusive right of reproduction</a:t>
            </a:r>
            <a:r>
              <a:rPr lang="en-US" sz="1800" u="sng" dirty="0" smtClean="0"/>
              <a:t>. </a:t>
            </a:r>
          </a:p>
          <a:p>
            <a:pPr eaLnBrk="1" hangingPunct="1">
              <a:buFont typeface="Wingdings" pitchFamily="2" charset="2"/>
              <a:buChar char="Ø"/>
              <a:defRPr/>
            </a:pPr>
            <a:r>
              <a:rPr lang="en-US" sz="1800" b="1" dirty="0" smtClean="0"/>
              <a:t>Berne Article 9</a:t>
            </a:r>
            <a:r>
              <a:rPr lang="en-US" sz="1800" dirty="0" smtClean="0"/>
              <a:t>; </a:t>
            </a:r>
          </a:p>
          <a:p>
            <a:pPr eaLnBrk="1" hangingPunct="1">
              <a:buFont typeface="Wingdings" pitchFamily="2" charset="2"/>
              <a:buChar char="Ø"/>
              <a:defRPr/>
            </a:pPr>
            <a:r>
              <a:rPr lang="en-US" sz="1800" b="1" dirty="0" smtClean="0"/>
              <a:t>TRIPS Article 9(1)</a:t>
            </a:r>
            <a:r>
              <a:rPr lang="en-US" sz="1800" b="1" dirty="0" smtClean="0">
                <a:sym typeface="Symbol" pitchFamily="18" charset="2"/>
              </a:rPr>
              <a:t> </a:t>
            </a:r>
            <a:r>
              <a:rPr lang="en-US" sz="1800" dirty="0" smtClean="0">
                <a:sym typeface="Symbol" pitchFamily="18" charset="2"/>
              </a:rPr>
              <a:t> Berne Article 9;</a:t>
            </a:r>
            <a:r>
              <a:rPr lang="en-US" sz="1800" dirty="0" smtClean="0"/>
              <a:t> </a:t>
            </a:r>
            <a:r>
              <a:rPr lang="en-US" sz="1800" b="1" dirty="0" smtClean="0"/>
              <a:t>TRIPS Article 14(1), (2) and (3)</a:t>
            </a:r>
            <a:r>
              <a:rPr lang="en-US" sz="1800" dirty="0" smtClean="0"/>
              <a:t>;  </a:t>
            </a:r>
          </a:p>
          <a:p>
            <a:pPr eaLnBrk="1" hangingPunct="1">
              <a:buFont typeface="Wingdings" pitchFamily="2" charset="2"/>
              <a:buChar char="Ø"/>
              <a:defRPr/>
            </a:pPr>
            <a:r>
              <a:rPr lang="en-US" sz="1800" b="1" dirty="0" smtClean="0"/>
              <a:t>WCT Article 1(4) </a:t>
            </a:r>
            <a:r>
              <a:rPr lang="en-US" sz="1800" dirty="0" smtClean="0">
                <a:sym typeface="Symbol" pitchFamily="18" charset="2"/>
              </a:rPr>
              <a:t> Berne Article 9, </a:t>
            </a:r>
            <a:r>
              <a:rPr lang="en-US" sz="1800" b="1" dirty="0" smtClean="0">
                <a:sym typeface="Symbol" pitchFamily="18" charset="2"/>
              </a:rPr>
              <a:t>agreed statement</a:t>
            </a:r>
            <a:r>
              <a:rPr lang="en-US" sz="1800" dirty="0" smtClean="0">
                <a:sym typeface="Symbol" pitchFamily="18" charset="2"/>
              </a:rPr>
              <a:t>: electronic storage is also reproduction; </a:t>
            </a:r>
          </a:p>
          <a:p>
            <a:pPr eaLnBrk="1" hangingPunct="1">
              <a:buFont typeface="Wingdings" pitchFamily="2" charset="2"/>
              <a:buChar char="Ø"/>
              <a:defRPr/>
            </a:pPr>
            <a:r>
              <a:rPr lang="en-US" sz="1800" b="1" dirty="0" smtClean="0">
                <a:sym typeface="Symbol" pitchFamily="18" charset="2"/>
              </a:rPr>
              <a:t>WPPT Articles  7 and 11</a:t>
            </a:r>
            <a:r>
              <a:rPr lang="en-US" sz="1800" dirty="0" smtClean="0">
                <a:sym typeface="Symbol" pitchFamily="18" charset="2"/>
              </a:rPr>
              <a:t>; </a:t>
            </a:r>
            <a:r>
              <a:rPr lang="en-US" sz="1800" b="1" dirty="0" smtClean="0">
                <a:sym typeface="Symbol" pitchFamily="18" charset="2"/>
              </a:rPr>
              <a:t>agreed statement </a:t>
            </a:r>
            <a:r>
              <a:rPr lang="en-US" sz="1800" dirty="0" smtClean="0">
                <a:sym typeface="Symbol" pitchFamily="18" charset="2"/>
              </a:rPr>
              <a:t>as in the case of the WCT;</a:t>
            </a:r>
          </a:p>
          <a:p>
            <a:pPr eaLnBrk="1" hangingPunct="1">
              <a:buFont typeface="Wingdings" pitchFamily="2" charset="2"/>
              <a:buChar char="Ø"/>
              <a:defRPr/>
            </a:pPr>
            <a:r>
              <a:rPr lang="en-US" sz="1800" b="1" dirty="0" smtClean="0">
                <a:sym typeface="Symbol" pitchFamily="18" charset="2"/>
              </a:rPr>
              <a:t>Information Society (Copyright) Directive Article 2</a:t>
            </a:r>
            <a:r>
              <a:rPr lang="hu-HU" sz="1800" b="1" dirty="0" smtClean="0">
                <a:sym typeface="Symbol" pitchFamily="18" charset="2"/>
              </a:rPr>
              <a:t> </a:t>
            </a:r>
            <a:r>
              <a:rPr lang="hu-HU" sz="1800" dirty="0" smtClean="0">
                <a:sym typeface="Symbol" pitchFamily="18" charset="2"/>
              </a:rPr>
              <a:t>(</a:t>
            </a:r>
            <a:r>
              <a:rPr lang="hu-HU" sz="1800" dirty="0" err="1" smtClean="0">
                <a:sym typeface="Symbol" pitchFamily="18" charset="2"/>
              </a:rPr>
              <a:t>emphasis</a:t>
            </a:r>
            <a:r>
              <a:rPr lang="hu-HU" sz="1800" dirty="0" smtClean="0">
                <a:sym typeface="Symbol" pitchFamily="18" charset="2"/>
              </a:rPr>
              <a:t> </a:t>
            </a:r>
            <a:r>
              <a:rPr lang="hu-HU" sz="1800" dirty="0" err="1" smtClean="0">
                <a:sym typeface="Symbol" pitchFamily="18" charset="2"/>
              </a:rPr>
              <a:t>added</a:t>
            </a:r>
            <a:r>
              <a:rPr lang="hu-HU" sz="1800" dirty="0" smtClean="0">
                <a:sym typeface="Symbol" pitchFamily="18" charset="2"/>
              </a:rPr>
              <a:t>)</a:t>
            </a:r>
            <a:r>
              <a:rPr lang="en-US" sz="1800" dirty="0" smtClean="0">
                <a:sym typeface="Symbol" pitchFamily="18" charset="2"/>
              </a:rPr>
              <a:t>.</a:t>
            </a:r>
            <a:endParaRPr lang="hu-HU" sz="1800" dirty="0" smtClean="0">
              <a:sym typeface="Symbol" pitchFamily="18" charset="2"/>
            </a:endParaRPr>
          </a:p>
          <a:p>
            <a:pPr marL="0" indent="0">
              <a:buFont typeface="Arial" pitchFamily="34" charset="0"/>
              <a:buNone/>
              <a:defRPr/>
            </a:pPr>
            <a:r>
              <a:rPr lang="en-US" sz="1800" b="1" dirty="0"/>
              <a:t>Article </a:t>
            </a:r>
            <a:r>
              <a:rPr lang="en-US" sz="1800" b="1" dirty="0" smtClean="0"/>
              <a:t>2</a:t>
            </a:r>
            <a:r>
              <a:rPr lang="hu-HU" sz="1800" dirty="0" smtClean="0"/>
              <a:t>: „</a:t>
            </a:r>
            <a:r>
              <a:rPr lang="en-US" sz="1800" dirty="0" smtClean="0"/>
              <a:t>Member </a:t>
            </a:r>
            <a:r>
              <a:rPr lang="en-US" sz="1800" dirty="0"/>
              <a:t>States shall provide for the </a:t>
            </a:r>
            <a:r>
              <a:rPr lang="en-US" sz="1800" b="1" dirty="0"/>
              <a:t>exclusive right to </a:t>
            </a:r>
            <a:r>
              <a:rPr lang="en-US" sz="1800" b="1" dirty="0" err="1"/>
              <a:t>authorise</a:t>
            </a:r>
            <a:r>
              <a:rPr lang="en-US" sz="1800" b="1" dirty="0"/>
              <a:t> or prohibit direct or indirect, temporary or permanent reproduction by any means and in any form, in whole or in part</a:t>
            </a:r>
            <a:r>
              <a:rPr lang="en-US" sz="1800" dirty="0" smtClean="0"/>
              <a:t>:</a:t>
            </a:r>
            <a:r>
              <a:rPr lang="hu-HU" sz="1800" dirty="0" smtClean="0"/>
              <a:t> </a:t>
            </a:r>
            <a:r>
              <a:rPr lang="en-US" sz="1800" dirty="0" smtClean="0"/>
              <a:t>(</a:t>
            </a:r>
            <a:r>
              <a:rPr lang="en-US" sz="1800" dirty="0"/>
              <a:t>a) for </a:t>
            </a:r>
            <a:r>
              <a:rPr lang="en-US" sz="1800" b="1" dirty="0"/>
              <a:t>authors</a:t>
            </a:r>
            <a:r>
              <a:rPr lang="en-US" sz="1800" dirty="0"/>
              <a:t>, of their </a:t>
            </a:r>
            <a:r>
              <a:rPr lang="en-US" sz="1800" dirty="0" smtClean="0"/>
              <a:t>works</a:t>
            </a:r>
            <a:r>
              <a:rPr lang="hu-HU" sz="1800" dirty="0" smtClean="0"/>
              <a:t>; (b) </a:t>
            </a:r>
            <a:r>
              <a:rPr lang="en-US" sz="1800" dirty="0" smtClean="0"/>
              <a:t>for </a:t>
            </a:r>
            <a:r>
              <a:rPr lang="en-US" sz="1800" b="1" dirty="0"/>
              <a:t>performers</a:t>
            </a:r>
            <a:r>
              <a:rPr lang="en-US" sz="1800" dirty="0"/>
              <a:t>, of fixations of their performances</a:t>
            </a:r>
            <a:r>
              <a:rPr lang="en-US" sz="1800" dirty="0" smtClean="0"/>
              <a:t>;</a:t>
            </a:r>
            <a:r>
              <a:rPr lang="hu-HU" sz="1800" dirty="0" smtClean="0"/>
              <a:t> (c) </a:t>
            </a:r>
            <a:r>
              <a:rPr lang="en-US" sz="1800" dirty="0" smtClean="0"/>
              <a:t>for </a:t>
            </a:r>
            <a:r>
              <a:rPr lang="en-US" sz="1800" b="1" dirty="0"/>
              <a:t>phonogram producers</a:t>
            </a:r>
            <a:r>
              <a:rPr lang="en-US" sz="1800" dirty="0"/>
              <a:t>, of their phonograms</a:t>
            </a:r>
            <a:r>
              <a:rPr lang="en-US" sz="1800" dirty="0" smtClean="0"/>
              <a:t>;</a:t>
            </a:r>
            <a:r>
              <a:rPr lang="hu-HU" sz="1800" dirty="0" smtClean="0"/>
              <a:t> (d</a:t>
            </a:r>
            <a:r>
              <a:rPr lang="en-US" sz="1800" dirty="0" smtClean="0"/>
              <a:t>) </a:t>
            </a:r>
            <a:r>
              <a:rPr lang="en-US" sz="1800" dirty="0"/>
              <a:t>for the </a:t>
            </a:r>
            <a:r>
              <a:rPr lang="en-US" sz="1800" b="1" dirty="0"/>
              <a:t>producers of the first fixations of films</a:t>
            </a:r>
            <a:r>
              <a:rPr lang="en-US" sz="1800" dirty="0"/>
              <a:t>, in respect of the original and copies of their films</a:t>
            </a:r>
            <a:r>
              <a:rPr lang="en-US" sz="1800" dirty="0" smtClean="0"/>
              <a:t>;</a:t>
            </a:r>
            <a:r>
              <a:rPr lang="hu-HU" sz="1800" dirty="0" smtClean="0"/>
              <a:t> </a:t>
            </a:r>
            <a:r>
              <a:rPr lang="en-US" sz="1800" dirty="0" smtClean="0"/>
              <a:t>(</a:t>
            </a:r>
            <a:r>
              <a:rPr lang="hu-HU" sz="1800" dirty="0" smtClean="0"/>
              <a:t>e</a:t>
            </a:r>
            <a:r>
              <a:rPr lang="en-US" sz="1800" dirty="0" smtClean="0"/>
              <a:t>) </a:t>
            </a:r>
            <a:r>
              <a:rPr lang="en-US" sz="1800" dirty="0"/>
              <a:t>for </a:t>
            </a:r>
            <a:r>
              <a:rPr lang="en-US" sz="1800" b="1" dirty="0"/>
              <a:t>broadcasting </a:t>
            </a:r>
            <a:r>
              <a:rPr lang="en-US" sz="1800" b="1" dirty="0" err="1"/>
              <a:t>organisations</a:t>
            </a:r>
            <a:r>
              <a:rPr lang="en-US" sz="1800" dirty="0"/>
              <a:t>, of fixations of their broadcasts, whether these broadcasts are transmitted by wire or over the air, including by cable or satellite</a:t>
            </a:r>
            <a:r>
              <a:rPr lang="en-US" sz="1800" dirty="0" smtClean="0"/>
              <a:t>.</a:t>
            </a:r>
            <a:r>
              <a:rPr lang="hu-HU" sz="1800" dirty="0" smtClean="0"/>
              <a:t>”</a:t>
            </a:r>
            <a:endParaRPr lang="hu-HU" sz="1800" dirty="0"/>
          </a:p>
          <a:p>
            <a:pPr marL="0" indent="0">
              <a:buFont typeface="Arial" pitchFamily="34" charset="0"/>
              <a:buNone/>
              <a:defRPr/>
            </a:pPr>
            <a:endParaRPr lang="hu-HU" sz="1600" dirty="0" smtClean="0">
              <a:sym typeface="Symbol" pitchFamily="18" charset="2"/>
            </a:endParaRPr>
          </a:p>
          <a:p>
            <a:pPr marL="457200" lvl="1" indent="0" eaLnBrk="1" hangingPunct="1">
              <a:buFont typeface="Arial" pitchFamily="34" charset="0"/>
              <a:buNone/>
              <a:defRPr/>
            </a:pPr>
            <a:r>
              <a:rPr lang="hu-HU" sz="1600" dirty="0" smtClean="0">
                <a:sym typeface="Symbol" pitchFamily="18" charset="2"/>
              </a:rPr>
              <a:t> </a:t>
            </a:r>
            <a:r>
              <a:rPr lang="en-US" sz="1600" dirty="0" smtClean="0">
                <a:sym typeface="Symbol" pitchFamily="18" charset="2"/>
              </a:rPr>
              <a:t>  </a:t>
            </a:r>
          </a:p>
        </p:txBody>
      </p:sp>
      <p:sp>
        <p:nvSpPr>
          <p:cNvPr id="4" name="Dia számának helye 3"/>
          <p:cNvSpPr>
            <a:spLocks noGrp="1"/>
          </p:cNvSpPr>
          <p:nvPr>
            <p:ph type="sldNum" sz="quarter" idx="12"/>
          </p:nvPr>
        </p:nvSpPr>
        <p:spPr/>
        <p:txBody>
          <a:bodyPr/>
          <a:lstStyle/>
          <a:p>
            <a:pPr>
              <a:defRPr/>
            </a:pPr>
            <a:fld id="{1A33189D-1238-4AB7-B484-E9792B821679}" type="slidenum">
              <a:rPr lang="hu-HU"/>
              <a:pPr>
                <a:defRPr/>
              </a:pPr>
              <a:t>11</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(2)</a:t>
            </a:r>
            <a:endParaRPr lang="en-US" sz="3200" dirty="0" smtClean="0"/>
          </a:p>
        </p:txBody>
      </p:sp>
      <p:sp>
        <p:nvSpPr>
          <p:cNvPr id="3" name="Tartalom helye 2"/>
          <p:cNvSpPr>
            <a:spLocks noGrp="1"/>
          </p:cNvSpPr>
          <p:nvPr>
            <p:ph idx="1"/>
          </p:nvPr>
        </p:nvSpPr>
        <p:spPr>
          <a:xfrm>
            <a:off x="468313" y="1628775"/>
            <a:ext cx="8229600" cy="4525963"/>
          </a:xfrm>
        </p:spPr>
        <p:txBody>
          <a:bodyPr/>
          <a:lstStyle/>
          <a:p>
            <a:pPr marL="0" indent="0" eaLnBrk="1" hangingPunct="1">
              <a:buFont typeface="Arial" pitchFamily="34" charset="0"/>
              <a:buNone/>
              <a:defRPr/>
            </a:pPr>
            <a:r>
              <a:rPr lang="hu-HU" sz="2000" b="1" dirty="0" smtClean="0">
                <a:sym typeface="Symbol" pitchFamily="18" charset="2"/>
              </a:rPr>
              <a:t>The </a:t>
            </a:r>
            <a:r>
              <a:rPr lang="hu-HU" sz="2000" b="1" dirty="0" err="1" smtClean="0">
                <a:sym typeface="Symbol" pitchFamily="18" charset="2"/>
              </a:rPr>
              <a:t>new</a:t>
            </a:r>
            <a:r>
              <a:rPr lang="hu-HU" sz="2000" b="1" dirty="0" smtClean="0">
                <a:sym typeface="Symbol" pitchFamily="18" charset="2"/>
              </a:rPr>
              <a:t> </a:t>
            </a:r>
            <a:r>
              <a:rPr lang="hu-HU" sz="2000" b="1" dirty="0" err="1" smtClean="0">
                <a:sym typeface="Symbol" pitchFamily="18" charset="2"/>
              </a:rPr>
              <a:t>Albanian</a:t>
            </a:r>
            <a:r>
              <a:rPr lang="hu-HU" sz="2000" b="1" dirty="0" smtClean="0">
                <a:sym typeface="Symbol" pitchFamily="18" charset="2"/>
              </a:rPr>
              <a:t> </a:t>
            </a:r>
            <a:r>
              <a:rPr lang="hu-HU" sz="2000" b="1" dirty="0">
                <a:sym typeface="Symbol" pitchFamily="18" charset="2"/>
              </a:rPr>
              <a:t>Copyright </a:t>
            </a:r>
            <a:r>
              <a:rPr lang="hu-HU" sz="2000" b="1" dirty="0" smtClean="0">
                <a:sym typeface="Symbol" pitchFamily="18" charset="2"/>
              </a:rPr>
              <a:t>Law </a:t>
            </a:r>
            <a:r>
              <a:rPr lang="hu-HU" sz="2000" b="1" dirty="0" err="1" smtClean="0">
                <a:sym typeface="Symbol" pitchFamily="18" charset="2"/>
              </a:rPr>
              <a:t>on</a:t>
            </a:r>
            <a:r>
              <a:rPr lang="hu-HU" sz="2000" b="1" dirty="0" smtClean="0">
                <a:sym typeface="Symbol" pitchFamily="18" charset="2"/>
              </a:rPr>
              <a:t> </a:t>
            </a:r>
            <a:r>
              <a:rPr lang="hu-HU" sz="2000" b="1" dirty="0" err="1" smtClean="0">
                <a:sym typeface="Symbol" pitchFamily="18" charset="2"/>
              </a:rPr>
              <a:t>the</a:t>
            </a:r>
            <a:r>
              <a:rPr lang="hu-HU" sz="2000" b="1" dirty="0" smtClean="0">
                <a:sym typeface="Symbol" pitchFamily="18" charset="2"/>
              </a:rPr>
              <a:t> </a:t>
            </a:r>
            <a:r>
              <a:rPr lang="hu-HU" sz="2000" b="1" u="sng" dirty="0" smtClean="0">
                <a:sym typeface="Symbol" pitchFamily="18" charset="2"/>
              </a:rPr>
              <a:t>right of </a:t>
            </a:r>
            <a:r>
              <a:rPr lang="hu-HU" sz="2000" b="1" u="sng" dirty="0" err="1" smtClean="0">
                <a:sym typeface="Symbol" pitchFamily="18" charset="2"/>
              </a:rPr>
              <a:t>reproduction</a:t>
            </a:r>
            <a:r>
              <a:rPr lang="hu-HU" sz="2000" b="1" dirty="0" smtClean="0">
                <a:sym typeface="Symbol" pitchFamily="18" charset="2"/>
              </a:rPr>
              <a:t>: </a:t>
            </a:r>
          </a:p>
          <a:p>
            <a:pPr marL="0" indent="0">
              <a:buFont typeface="Arial" pitchFamily="34" charset="0"/>
              <a:buNone/>
              <a:defRPr/>
            </a:pPr>
            <a:r>
              <a:rPr lang="hu-HU" sz="2000" b="1" dirty="0" err="1" smtClean="0"/>
              <a:t>Article</a:t>
            </a:r>
            <a:r>
              <a:rPr lang="hu-HU" sz="2000" b="1" dirty="0" smtClean="0"/>
              <a:t> 24. </a:t>
            </a:r>
            <a:r>
              <a:rPr lang="hu-HU" sz="2000" b="1" dirty="0" err="1" smtClean="0"/>
              <a:t>Exclusive</a:t>
            </a:r>
            <a:r>
              <a:rPr lang="hu-HU" sz="2000" b="1" dirty="0" smtClean="0"/>
              <a:t> </a:t>
            </a:r>
            <a:r>
              <a:rPr lang="hu-HU" sz="2000" b="1" dirty="0" err="1" smtClean="0"/>
              <a:t>rights</a:t>
            </a:r>
            <a:r>
              <a:rPr lang="hu-HU" sz="2000" b="1" dirty="0" smtClean="0"/>
              <a:t> (of </a:t>
            </a:r>
            <a:r>
              <a:rPr lang="hu-HU" sz="2000" b="1" dirty="0" err="1" smtClean="0"/>
              <a:t>authors</a:t>
            </a:r>
            <a:r>
              <a:rPr lang="hu-HU" sz="2000" b="1" dirty="0" smtClean="0"/>
              <a:t>)</a:t>
            </a:r>
          </a:p>
          <a:p>
            <a:pPr marL="0" indent="0">
              <a:buFont typeface="Arial" pitchFamily="34" charset="0"/>
              <a:buNone/>
              <a:defRPr/>
            </a:pPr>
            <a:r>
              <a:rPr lang="hu-HU" sz="2000" dirty="0" smtClean="0"/>
              <a:t>(</a:t>
            </a:r>
            <a:r>
              <a:rPr lang="en-US" sz="2000" dirty="0" smtClean="0"/>
              <a:t>1</a:t>
            </a:r>
            <a:r>
              <a:rPr lang="en-US" sz="2000" dirty="0"/>
              <a:t>) Unless otherwise provided in this law, </a:t>
            </a:r>
            <a:r>
              <a:rPr lang="en-US" sz="2000" b="1" dirty="0"/>
              <a:t>the author shall have </a:t>
            </a:r>
            <a:r>
              <a:rPr lang="en-US" sz="2000" dirty="0"/>
              <a:t>the following </a:t>
            </a:r>
            <a:r>
              <a:rPr lang="en-US" sz="2000" b="1" dirty="0"/>
              <a:t>exclusive rights to authorize or prohibit </a:t>
            </a:r>
            <a:r>
              <a:rPr lang="en-US" sz="2000" dirty="0"/>
              <a:t>the use of his work:</a:t>
            </a:r>
            <a:endParaRPr lang="hu-HU" sz="2000" dirty="0"/>
          </a:p>
          <a:p>
            <a:pPr marL="0" indent="0">
              <a:buFont typeface="Arial" pitchFamily="34" charset="0"/>
              <a:buNone/>
              <a:defRPr/>
            </a:pPr>
            <a:r>
              <a:rPr lang="en-US" sz="2000" dirty="0" smtClean="0"/>
              <a:t>(</a:t>
            </a:r>
            <a:r>
              <a:rPr lang="en-US" sz="2000" dirty="0"/>
              <a:t>a) </a:t>
            </a:r>
            <a:r>
              <a:rPr lang="en-US" sz="2000" b="1" dirty="0"/>
              <a:t>right of reproduction</a:t>
            </a:r>
            <a:r>
              <a:rPr lang="en-US" sz="2000" b="1" dirty="0" smtClean="0"/>
              <a:t>,</a:t>
            </a:r>
            <a:r>
              <a:rPr lang="hu-HU" sz="2000" b="1" dirty="0" smtClean="0"/>
              <a:t>..</a:t>
            </a:r>
            <a:endParaRPr lang="hu-HU" sz="2000" b="1" dirty="0"/>
          </a:p>
          <a:p>
            <a:pPr marL="0" indent="0">
              <a:buFont typeface="Arial" pitchFamily="34" charset="0"/>
              <a:buNone/>
              <a:defRPr/>
            </a:pPr>
            <a:r>
              <a:rPr lang="en-US" sz="2000" dirty="0" smtClean="0"/>
              <a:t>(</a:t>
            </a:r>
            <a:r>
              <a:rPr lang="en-US" sz="2000" dirty="0"/>
              <a:t>3) In the application of this Law, </a:t>
            </a:r>
            <a:endParaRPr lang="hu-HU" sz="2000" dirty="0"/>
          </a:p>
          <a:p>
            <a:pPr marL="0" indent="0">
              <a:buFont typeface="Arial" pitchFamily="34" charset="0"/>
              <a:buNone/>
              <a:defRPr/>
            </a:pPr>
            <a:r>
              <a:rPr lang="en-US" sz="2000" dirty="0" smtClean="0"/>
              <a:t>(</a:t>
            </a:r>
            <a:r>
              <a:rPr lang="en-US" sz="2000" dirty="0"/>
              <a:t>a) </a:t>
            </a:r>
            <a:r>
              <a:rPr lang="en-US" sz="2000" b="1" dirty="0"/>
              <a:t>“reproduction” means the making of one or more </a:t>
            </a:r>
            <a:r>
              <a:rPr lang="en-US" sz="2000" dirty="0"/>
              <a:t>copies of a work or object of related rights either directly or indirectly, and </a:t>
            </a:r>
            <a:r>
              <a:rPr lang="en-US" sz="2000" b="1" dirty="0"/>
              <a:t>either temporarily or permanently, in any form whatsoever</a:t>
            </a:r>
            <a:r>
              <a:rPr lang="en-US" sz="2000" dirty="0"/>
              <a:t>, including an audio or video recording, </a:t>
            </a:r>
            <a:r>
              <a:rPr lang="en-US" sz="2000" b="1" dirty="0"/>
              <a:t>and the temporary or permanent storage of a work or object of related rights in an electronic medium</a:t>
            </a:r>
            <a:r>
              <a:rPr lang="en-US" sz="2000" dirty="0"/>
              <a:t>;</a:t>
            </a:r>
            <a:endParaRPr lang="hu-HU" sz="2000" dirty="0"/>
          </a:p>
          <a:p>
            <a:pPr>
              <a:defRPr/>
            </a:pPr>
            <a:endParaRPr lang="en-US" dirty="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368BF26F-1C5A-4E8C-AA10-999E99DD011F}" type="slidenum">
              <a:rPr lang="hu-HU" smtClean="0"/>
              <a:pPr>
                <a:defRPr/>
              </a:pPr>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(3)</a:t>
            </a:r>
            <a:endParaRPr lang="en-US" sz="3200" dirty="0"/>
          </a:p>
        </p:txBody>
      </p:sp>
      <p:sp>
        <p:nvSpPr>
          <p:cNvPr id="3" name="Tartalom helye 2"/>
          <p:cNvSpPr>
            <a:spLocks noGrp="1"/>
          </p:cNvSpPr>
          <p:nvPr>
            <p:ph idx="1"/>
          </p:nvPr>
        </p:nvSpPr>
        <p:spPr/>
        <p:txBody>
          <a:bodyPr/>
          <a:lstStyle/>
          <a:p>
            <a:pPr marL="0" indent="0">
              <a:buFont typeface="Arial" pitchFamily="34" charset="0"/>
              <a:buNone/>
              <a:defRPr/>
            </a:pPr>
            <a:r>
              <a:rPr lang="en-US" sz="2000" b="1" dirty="0" smtClean="0">
                <a:sym typeface="Symbol" pitchFamily="18" charset="2"/>
              </a:rPr>
              <a:t>The new Albanian Copyright Law on the </a:t>
            </a:r>
            <a:r>
              <a:rPr lang="en-US" sz="2000" b="1" u="sng" dirty="0" smtClean="0">
                <a:sym typeface="Symbol" pitchFamily="18" charset="2"/>
              </a:rPr>
              <a:t>right of reproduction</a:t>
            </a:r>
            <a:r>
              <a:rPr lang="en-US" sz="2000" b="1" dirty="0" smtClean="0">
                <a:sym typeface="Symbol" pitchFamily="18" charset="2"/>
              </a:rPr>
              <a:t>: </a:t>
            </a:r>
          </a:p>
          <a:p>
            <a:pPr>
              <a:defRPr/>
            </a:pPr>
            <a:r>
              <a:rPr lang="en-US" sz="2000" b="1" dirty="0" smtClean="0"/>
              <a:t>Article 53(1) on the rights of p</a:t>
            </a:r>
            <a:r>
              <a:rPr lang="hu-HU" sz="2000" b="1" dirty="0" smtClean="0"/>
              <a:t>e</a:t>
            </a:r>
            <a:r>
              <a:rPr lang="en-US" sz="2000" b="1" dirty="0" err="1" smtClean="0"/>
              <a:t>rformers</a:t>
            </a:r>
            <a:r>
              <a:rPr lang="en-US" sz="2000" b="1" dirty="0" smtClean="0"/>
              <a:t>: </a:t>
            </a:r>
            <a:r>
              <a:rPr lang="en-US" sz="2000" dirty="0" smtClean="0"/>
              <a:t>exclusive right of authorization or prohibition of</a:t>
            </a:r>
            <a:r>
              <a:rPr lang="en-US" sz="2000" b="1" dirty="0" smtClean="0"/>
              <a:t> (a) </a:t>
            </a:r>
            <a:r>
              <a:rPr lang="en-US" sz="2000" dirty="0" smtClean="0"/>
              <a:t>the</a:t>
            </a:r>
            <a:r>
              <a:rPr lang="en-US" sz="2000" b="1" dirty="0" smtClean="0"/>
              <a:t> fixation </a:t>
            </a:r>
            <a:r>
              <a:rPr lang="en-US" sz="2000" dirty="0" smtClean="0"/>
              <a:t>of their performances; </a:t>
            </a:r>
            <a:r>
              <a:rPr lang="en-US" sz="2000" b="1" dirty="0" smtClean="0"/>
              <a:t>(b) </a:t>
            </a:r>
            <a:r>
              <a:rPr lang="en-US" sz="2000" dirty="0" smtClean="0"/>
              <a:t>the</a:t>
            </a:r>
            <a:r>
              <a:rPr lang="en-US" sz="2000" b="1" dirty="0" smtClean="0"/>
              <a:t> reproduction </a:t>
            </a:r>
            <a:r>
              <a:rPr lang="en-US" sz="2000" dirty="0" smtClean="0"/>
              <a:t>of the fixation of their performances;</a:t>
            </a:r>
          </a:p>
          <a:p>
            <a:pPr>
              <a:defRPr/>
            </a:pPr>
            <a:r>
              <a:rPr lang="en-US" sz="2000" b="1" dirty="0" smtClean="0"/>
              <a:t>Article 57(1) on the rights of producers of phonograms: </a:t>
            </a:r>
            <a:r>
              <a:rPr lang="en-US" sz="2000" dirty="0" smtClean="0"/>
              <a:t>exclusive right of authorization or prohibition of </a:t>
            </a:r>
            <a:r>
              <a:rPr lang="en-US" sz="2000" b="1" dirty="0" smtClean="0"/>
              <a:t>(a) </a:t>
            </a:r>
            <a:r>
              <a:rPr lang="en-US" sz="2000" dirty="0" smtClean="0"/>
              <a:t>the</a:t>
            </a:r>
            <a:r>
              <a:rPr lang="en-US" sz="2000" b="1" dirty="0" smtClean="0"/>
              <a:t> reproduction </a:t>
            </a:r>
            <a:r>
              <a:rPr lang="en-US" sz="2000" dirty="0" smtClean="0"/>
              <a:t>of their phonograms; </a:t>
            </a:r>
          </a:p>
          <a:p>
            <a:pPr>
              <a:defRPr/>
            </a:pPr>
            <a:r>
              <a:rPr lang="en-US" sz="2000" b="1" dirty="0" smtClean="0"/>
              <a:t>Article 59(1) on the rights of the producers of first fixation of films: </a:t>
            </a:r>
            <a:r>
              <a:rPr lang="en-US" sz="2000" dirty="0" smtClean="0"/>
              <a:t>exclusive right of authorization or prohibition of </a:t>
            </a:r>
            <a:r>
              <a:rPr lang="en-US" sz="2000" b="1" dirty="0" smtClean="0"/>
              <a:t>(a) </a:t>
            </a:r>
            <a:r>
              <a:rPr lang="en-US" sz="2000" dirty="0" smtClean="0"/>
              <a:t>the </a:t>
            </a:r>
            <a:r>
              <a:rPr lang="en-US" sz="2000" b="1" dirty="0" smtClean="0"/>
              <a:t>reproduction </a:t>
            </a:r>
            <a:r>
              <a:rPr lang="en-US" sz="2000" dirty="0" smtClean="0"/>
              <a:t>of their films;  </a:t>
            </a:r>
          </a:p>
          <a:p>
            <a:pPr>
              <a:defRPr/>
            </a:pPr>
            <a:r>
              <a:rPr lang="en-US" sz="2000" b="1" dirty="0" smtClean="0"/>
              <a:t>Articles 61(1) on the rights of broadcasting organizations: </a:t>
            </a:r>
            <a:r>
              <a:rPr lang="en-US" sz="2000" dirty="0" smtClean="0"/>
              <a:t>exclusive right of authorization or prohibition of </a:t>
            </a:r>
            <a:r>
              <a:rPr lang="en-US" sz="2000" b="1" dirty="0" smtClean="0"/>
              <a:t>(a) </a:t>
            </a:r>
            <a:r>
              <a:rPr lang="en-US" sz="2000" dirty="0" smtClean="0"/>
              <a:t>the</a:t>
            </a:r>
            <a:r>
              <a:rPr lang="en-US" sz="2000" b="1" dirty="0" smtClean="0"/>
              <a:t> fixation </a:t>
            </a:r>
            <a:r>
              <a:rPr lang="en-US" sz="2000" dirty="0" smtClean="0"/>
              <a:t>of their broadcasts; </a:t>
            </a:r>
            <a:r>
              <a:rPr lang="en-US" sz="2000" b="1" dirty="0" smtClean="0"/>
              <a:t>(b) </a:t>
            </a:r>
            <a:r>
              <a:rPr lang="en-US" sz="2000" dirty="0" smtClean="0"/>
              <a:t>the</a:t>
            </a:r>
            <a:r>
              <a:rPr lang="en-US" sz="2000" b="1" dirty="0" smtClean="0"/>
              <a:t> reproduction </a:t>
            </a:r>
            <a:r>
              <a:rPr lang="en-US" sz="2000" dirty="0" smtClean="0"/>
              <a:t>of the fixation of their broadcasts.</a:t>
            </a:r>
          </a:p>
          <a:p>
            <a:pPr marL="0" indent="0">
              <a:buFont typeface="Arial" pitchFamily="34" charset="0"/>
              <a:buNone/>
              <a:defRPr/>
            </a:pPr>
            <a:r>
              <a:rPr lang="hu-HU" sz="2000" dirty="0" smtClean="0"/>
              <a:t> </a:t>
            </a:r>
            <a:endParaRPr lang="en-US" sz="2000" dirty="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AD610E67-F090-4F4A-89B3-F3E4F62AB7C0}" type="slidenum">
              <a:rPr lang="hu-HU" smtClean="0"/>
              <a:pPr>
                <a:defRPr/>
              </a:pPr>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(4)</a:t>
            </a:r>
            <a:endParaRPr lang="hu-HU" sz="3200" b="1" dirty="0"/>
          </a:p>
        </p:txBody>
      </p:sp>
      <p:sp>
        <p:nvSpPr>
          <p:cNvPr id="12291" name="Tartalom helye 2"/>
          <p:cNvSpPr>
            <a:spLocks noGrp="1"/>
          </p:cNvSpPr>
          <p:nvPr>
            <p:ph idx="1"/>
          </p:nvPr>
        </p:nvSpPr>
        <p:spPr>
          <a:xfrm>
            <a:off x="457200" y="1700213"/>
            <a:ext cx="8229600" cy="4425950"/>
          </a:xfrm>
        </p:spPr>
        <p:txBody>
          <a:bodyPr/>
          <a:lstStyle/>
          <a:p>
            <a:pPr marL="0" indent="0" eaLnBrk="1" hangingPunct="1">
              <a:buFont typeface="Arial" pitchFamily="34" charset="0"/>
              <a:buNone/>
              <a:defRPr/>
            </a:pPr>
            <a:r>
              <a:rPr lang="en-US" sz="1600" b="1" dirty="0" smtClean="0"/>
              <a:t>Uploading</a:t>
            </a:r>
            <a:r>
              <a:rPr lang="en-US" sz="1600" dirty="0" smtClean="0"/>
              <a:t>: </a:t>
            </a:r>
            <a:r>
              <a:rPr lang="en-US" sz="1600" b="1" dirty="0" smtClean="0"/>
              <a:t>exclusive right of reproduction</a:t>
            </a:r>
            <a:r>
              <a:rPr lang="en-US" sz="1600" dirty="0" smtClean="0"/>
              <a:t>. </a:t>
            </a:r>
            <a:r>
              <a:rPr lang="hu-HU" sz="1600" b="1" dirty="0" smtClean="0"/>
              <a:t>I</a:t>
            </a:r>
            <a:r>
              <a:rPr lang="en-US" sz="1600" b="1" dirty="0" smtClean="0"/>
              <a:t>n case of </a:t>
            </a:r>
            <a:r>
              <a:rPr lang="en-US" sz="1600" b="1" u="sng" dirty="0" smtClean="0"/>
              <a:t>(interactive) making available to the public</a:t>
            </a:r>
            <a:r>
              <a:rPr lang="en-US" sz="1600" b="1" dirty="0" smtClean="0"/>
              <a:t>, the act of uploading </a:t>
            </a:r>
            <a:r>
              <a:rPr lang="hu-HU" sz="1600" b="1" dirty="0" smtClean="0"/>
              <a:t>is</a:t>
            </a:r>
            <a:r>
              <a:rPr lang="en-US" sz="1600" b="1" dirty="0" smtClean="0"/>
              <a:t> „dissolved” in the </a:t>
            </a:r>
            <a:r>
              <a:rPr lang="en-US" sz="1600" b="1" u="sng" dirty="0" smtClean="0"/>
              <a:t>exclusive right of making available to the public: </a:t>
            </a:r>
          </a:p>
          <a:p>
            <a:pPr eaLnBrk="1" hangingPunct="1">
              <a:buFont typeface="Wingdings" pitchFamily="2" charset="2"/>
              <a:buChar char="Ø"/>
              <a:defRPr/>
            </a:pPr>
            <a:r>
              <a:rPr lang="en-US" sz="1600" b="1" dirty="0" smtClean="0"/>
              <a:t>WCT Article 8 </a:t>
            </a:r>
            <a:r>
              <a:rPr lang="en-US" sz="1600" dirty="0" smtClean="0"/>
              <a:t>(as part of the general exclusive right of communication to the public); </a:t>
            </a:r>
            <a:endParaRPr lang="hu-HU" sz="1600" dirty="0" smtClean="0"/>
          </a:p>
          <a:p>
            <a:pPr eaLnBrk="1" hangingPunct="1">
              <a:buFont typeface="Wingdings" pitchFamily="2" charset="2"/>
              <a:buChar char="Ø"/>
              <a:defRPr/>
            </a:pPr>
            <a:r>
              <a:rPr lang="en-US" sz="1600" b="1" dirty="0"/>
              <a:t>WPPT Articles 10 and 14 </a:t>
            </a:r>
            <a:r>
              <a:rPr lang="en-US" sz="1600" dirty="0"/>
              <a:t>(separate from the right to single equitable remuneration for non-interactive communication to the public under WPPT Article 15</a:t>
            </a:r>
            <a:r>
              <a:rPr lang="en-US" sz="1600" dirty="0" smtClean="0"/>
              <a:t>); </a:t>
            </a:r>
          </a:p>
          <a:p>
            <a:pPr eaLnBrk="1" hangingPunct="1">
              <a:buFont typeface="Wingdings" pitchFamily="2" charset="2"/>
              <a:buChar char="Ø"/>
              <a:defRPr/>
            </a:pPr>
            <a:r>
              <a:rPr lang="en-US" sz="1600" b="1" dirty="0" smtClean="0"/>
              <a:t>Information Society (Copyright) Article 3</a:t>
            </a:r>
            <a:r>
              <a:rPr lang="hu-HU" sz="1600" b="1" dirty="0" smtClean="0"/>
              <a:t> </a:t>
            </a:r>
            <a:r>
              <a:rPr lang="hu-HU" sz="1600" dirty="0" smtClean="0"/>
              <a:t>(</a:t>
            </a:r>
            <a:r>
              <a:rPr lang="hu-HU" sz="1600" dirty="0" err="1" smtClean="0"/>
              <a:t>emphasis</a:t>
            </a:r>
            <a:r>
              <a:rPr lang="hu-HU" sz="1600" dirty="0" smtClean="0"/>
              <a:t> </a:t>
            </a:r>
            <a:r>
              <a:rPr lang="hu-HU" sz="1600" dirty="0" err="1" smtClean="0"/>
              <a:t>added</a:t>
            </a:r>
            <a:r>
              <a:rPr lang="hu-HU" sz="1600" dirty="0" smtClean="0"/>
              <a:t>): </a:t>
            </a:r>
            <a:r>
              <a:rPr lang="en-US" sz="1600" b="1" dirty="0" smtClean="0"/>
              <a:t>     </a:t>
            </a:r>
            <a:endParaRPr lang="hu-HU" sz="1600" b="1" dirty="0" smtClean="0"/>
          </a:p>
          <a:p>
            <a:pPr marL="0" indent="0">
              <a:buFont typeface="Arial" pitchFamily="34" charset="0"/>
              <a:buNone/>
              <a:defRPr/>
            </a:pPr>
            <a:r>
              <a:rPr lang="hu-HU" sz="1600" dirty="0" smtClean="0"/>
              <a:t>„1. </a:t>
            </a:r>
            <a:r>
              <a:rPr lang="en-US" sz="1600" dirty="0" smtClean="0"/>
              <a:t>Member </a:t>
            </a:r>
            <a:r>
              <a:rPr lang="en-US" sz="1600" dirty="0"/>
              <a:t>States shall provide </a:t>
            </a:r>
            <a:r>
              <a:rPr lang="en-US" sz="1600" b="1" dirty="0"/>
              <a:t>authors</a:t>
            </a:r>
            <a:r>
              <a:rPr lang="en-US" sz="1600" dirty="0"/>
              <a:t> with the </a:t>
            </a:r>
            <a:r>
              <a:rPr lang="en-US" sz="1600" b="1" dirty="0"/>
              <a:t>exclusive right to </a:t>
            </a:r>
            <a:r>
              <a:rPr lang="en-US" sz="1600" b="1" dirty="0" err="1"/>
              <a:t>authorise</a:t>
            </a:r>
            <a:r>
              <a:rPr lang="en-US" sz="1600" b="1" dirty="0"/>
              <a:t> or prohibit any communication to the public </a:t>
            </a:r>
            <a:r>
              <a:rPr lang="en-US" sz="1600" dirty="0"/>
              <a:t>of their works, by wire or wireless means</a:t>
            </a:r>
            <a:r>
              <a:rPr lang="en-US" sz="1600" b="1" dirty="0"/>
              <a:t>, including the making available to the public of their works in such a way that members of the public may access them from a place and at a time individually chosen by them</a:t>
            </a:r>
            <a:r>
              <a:rPr lang="en-US" sz="1600" b="1" dirty="0" smtClean="0"/>
              <a:t>.</a:t>
            </a:r>
            <a:endParaRPr lang="hu-HU" sz="1600" b="1" dirty="0" smtClean="0"/>
          </a:p>
          <a:p>
            <a:pPr marL="0" indent="0">
              <a:buFont typeface="Arial" pitchFamily="34" charset="0"/>
              <a:buNone/>
              <a:defRPr/>
            </a:pPr>
            <a:r>
              <a:rPr lang="en-US" sz="1600" dirty="0"/>
              <a:t>2. Member States shall provide for the </a:t>
            </a:r>
            <a:r>
              <a:rPr lang="en-US" sz="1600" b="1" dirty="0"/>
              <a:t>exclusive right to </a:t>
            </a:r>
            <a:r>
              <a:rPr lang="en-US" sz="1600" b="1" dirty="0" err="1"/>
              <a:t>authorise</a:t>
            </a:r>
            <a:r>
              <a:rPr lang="en-US" sz="1600" b="1" dirty="0"/>
              <a:t> or prohibit the making available to the public</a:t>
            </a:r>
            <a:r>
              <a:rPr lang="en-US" sz="1600" dirty="0"/>
              <a:t>, </a:t>
            </a:r>
            <a:r>
              <a:rPr lang="en-US" sz="1600" b="1" dirty="0"/>
              <a:t>by wire or wireless means, in such a way that members of the public may access them from a place and at a time individually chosen by them</a:t>
            </a:r>
            <a:r>
              <a:rPr lang="en-US" sz="1600" dirty="0" smtClean="0"/>
              <a:t>:</a:t>
            </a:r>
            <a:r>
              <a:rPr lang="hu-HU" sz="1600" dirty="0" smtClean="0"/>
              <a:t> </a:t>
            </a:r>
            <a:r>
              <a:rPr lang="en-US" sz="1600" dirty="0" smtClean="0"/>
              <a:t>(</a:t>
            </a:r>
            <a:r>
              <a:rPr lang="en-US" sz="1600" dirty="0"/>
              <a:t>a) for </a:t>
            </a:r>
            <a:r>
              <a:rPr lang="en-US" sz="1600" b="1" dirty="0"/>
              <a:t>performers</a:t>
            </a:r>
            <a:r>
              <a:rPr lang="en-US" sz="1600" dirty="0" smtClean="0"/>
              <a:t>,</a:t>
            </a:r>
            <a:r>
              <a:rPr lang="hu-HU" sz="1600" dirty="0" smtClean="0"/>
              <a:t>…</a:t>
            </a:r>
            <a:r>
              <a:rPr lang="en-US" sz="1600" dirty="0" smtClean="0"/>
              <a:t>(</a:t>
            </a:r>
            <a:r>
              <a:rPr lang="en-US" sz="1600" dirty="0"/>
              <a:t>b) for </a:t>
            </a:r>
            <a:r>
              <a:rPr lang="en-US" sz="1600" b="1" dirty="0"/>
              <a:t>phonogram </a:t>
            </a:r>
            <a:r>
              <a:rPr lang="en-US" sz="1600" b="1" dirty="0" smtClean="0"/>
              <a:t>producers</a:t>
            </a:r>
            <a:r>
              <a:rPr lang="hu-HU" sz="1600" dirty="0" smtClean="0"/>
              <a:t>…(c</a:t>
            </a:r>
            <a:r>
              <a:rPr lang="en-US" sz="1600" dirty="0" smtClean="0"/>
              <a:t>) </a:t>
            </a:r>
            <a:r>
              <a:rPr lang="en-US" sz="1600" dirty="0"/>
              <a:t>for the </a:t>
            </a:r>
            <a:r>
              <a:rPr lang="en-US" sz="1600" b="1" dirty="0"/>
              <a:t>producers of the first fixations of films</a:t>
            </a:r>
            <a:r>
              <a:rPr lang="en-US" sz="1600" dirty="0" smtClean="0"/>
              <a:t>,</a:t>
            </a:r>
            <a:r>
              <a:rPr lang="hu-HU" sz="1600" dirty="0" smtClean="0"/>
              <a:t> (d) </a:t>
            </a:r>
            <a:r>
              <a:rPr lang="hu-HU" sz="1600" b="1" dirty="0" err="1" smtClean="0"/>
              <a:t>broadcasting</a:t>
            </a:r>
            <a:r>
              <a:rPr lang="hu-HU" sz="1600" b="1" dirty="0" smtClean="0"/>
              <a:t> </a:t>
            </a:r>
            <a:r>
              <a:rPr lang="hu-HU" sz="1600" b="1" dirty="0" err="1" smtClean="0"/>
              <a:t>orgnizations</a:t>
            </a:r>
            <a:r>
              <a:rPr lang="hu-HU" sz="1600" dirty="0" smtClean="0"/>
              <a:t>…”</a:t>
            </a:r>
            <a:endParaRPr lang="en-US" sz="1600" b="1" dirty="0" smtClean="0"/>
          </a:p>
        </p:txBody>
      </p:sp>
      <p:sp>
        <p:nvSpPr>
          <p:cNvPr id="4" name="Dia számának helye 3"/>
          <p:cNvSpPr>
            <a:spLocks noGrp="1"/>
          </p:cNvSpPr>
          <p:nvPr>
            <p:ph type="sldNum" sz="quarter" idx="12"/>
          </p:nvPr>
        </p:nvSpPr>
        <p:spPr/>
        <p:txBody>
          <a:bodyPr/>
          <a:lstStyle/>
          <a:p>
            <a:pPr>
              <a:defRPr/>
            </a:pPr>
            <a:fld id="{888EB9A9-A8B3-4A58-A683-5A51CE2FAD45}" type="slidenum">
              <a:rPr lang="hu-HU"/>
              <a:pPr>
                <a:defRPr/>
              </a:pPr>
              <a:t>14</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(5)</a:t>
            </a:r>
            <a:endParaRPr lang="en-US" sz="3200" dirty="0" smtClean="0"/>
          </a:p>
        </p:txBody>
      </p:sp>
      <p:sp>
        <p:nvSpPr>
          <p:cNvPr id="16387" name="Tartalom helye 2"/>
          <p:cNvSpPr>
            <a:spLocks noGrp="1"/>
          </p:cNvSpPr>
          <p:nvPr>
            <p:ph idx="1"/>
          </p:nvPr>
        </p:nvSpPr>
        <p:spPr>
          <a:xfrm>
            <a:off x="457200" y="1700213"/>
            <a:ext cx="8362950" cy="4425950"/>
          </a:xfrm>
        </p:spPr>
        <p:txBody>
          <a:bodyPr/>
          <a:lstStyle/>
          <a:p>
            <a:pPr marL="0" indent="0">
              <a:buFont typeface="Arial" pitchFamily="34" charset="0"/>
              <a:buNone/>
              <a:defRPr/>
            </a:pPr>
            <a:r>
              <a:rPr lang="en-US" sz="1700" b="1" dirty="0" smtClean="0"/>
              <a:t>The new Copyright Law of Albania on the right of (interactive) making available to the public:</a:t>
            </a:r>
          </a:p>
          <a:p>
            <a:pPr>
              <a:defRPr/>
            </a:pPr>
            <a:r>
              <a:rPr lang="en-US" sz="1800" b="1" dirty="0" smtClean="0"/>
              <a:t>Article 24. Exclusive rights (of authors)</a:t>
            </a:r>
          </a:p>
          <a:p>
            <a:pPr marL="400050" lvl="1" indent="0">
              <a:buFont typeface="Arial" pitchFamily="34" charset="0"/>
              <a:buNone/>
              <a:defRPr/>
            </a:pPr>
            <a:r>
              <a:rPr lang="hu-HU" sz="1800" dirty="0" smtClean="0"/>
              <a:t>(</a:t>
            </a:r>
            <a:r>
              <a:rPr lang="en-US" sz="1800" dirty="0" smtClean="0"/>
              <a:t>1) Unless otherwise provided in this law, </a:t>
            </a:r>
            <a:r>
              <a:rPr lang="en-US" sz="1800" b="1" dirty="0" smtClean="0"/>
              <a:t>the author shall have </a:t>
            </a:r>
            <a:r>
              <a:rPr lang="en-US" sz="1800" dirty="0" smtClean="0"/>
              <a:t>the following </a:t>
            </a:r>
            <a:r>
              <a:rPr lang="en-US" sz="1800" b="1" dirty="0" smtClean="0"/>
              <a:t>exclusive rights to authorize or prohibit </a:t>
            </a:r>
            <a:r>
              <a:rPr lang="en-US" sz="1800" dirty="0" smtClean="0"/>
              <a:t>the use of his work:</a:t>
            </a:r>
            <a:r>
              <a:rPr lang="hu-HU" sz="1800" dirty="0" smtClean="0"/>
              <a:t>..</a:t>
            </a:r>
          </a:p>
          <a:p>
            <a:pPr marL="400050" lvl="1" indent="0">
              <a:buFont typeface="Arial" pitchFamily="34" charset="0"/>
              <a:buNone/>
              <a:defRPr/>
            </a:pPr>
            <a:r>
              <a:rPr lang="en-US" sz="1800" dirty="0" smtClean="0"/>
              <a:t>(</a:t>
            </a:r>
            <a:r>
              <a:rPr lang="hu-HU" sz="1800" dirty="0" smtClean="0"/>
              <a:t>j</a:t>
            </a:r>
            <a:r>
              <a:rPr lang="en-US" sz="1800" dirty="0" smtClean="0"/>
              <a:t>) </a:t>
            </a:r>
            <a:r>
              <a:rPr lang="en-US" sz="1800" b="1" dirty="0" smtClean="0"/>
              <a:t>right of </a:t>
            </a:r>
            <a:r>
              <a:rPr lang="hu-HU" sz="1800" b="1" dirty="0" smtClean="0"/>
              <a:t>of </a:t>
            </a:r>
            <a:r>
              <a:rPr lang="en-US" sz="1800" b="1" dirty="0" smtClean="0"/>
              <a:t>interactive making available to the public</a:t>
            </a:r>
            <a:r>
              <a:rPr lang="en-US" sz="1800" dirty="0" smtClean="0"/>
              <a:t>;…</a:t>
            </a:r>
          </a:p>
          <a:p>
            <a:pPr marL="400050" lvl="1" indent="0">
              <a:buFont typeface="Arial" pitchFamily="34" charset="0"/>
              <a:buNone/>
              <a:defRPr/>
            </a:pPr>
            <a:r>
              <a:rPr lang="en-US" sz="1800" dirty="0" smtClean="0"/>
              <a:t>(3) In the application of this Law,</a:t>
            </a:r>
            <a:r>
              <a:rPr lang="hu-HU" sz="1800" dirty="0" smtClean="0"/>
              <a:t>…</a:t>
            </a:r>
          </a:p>
          <a:p>
            <a:pPr marL="400050" lvl="1" indent="0">
              <a:buFont typeface="Arial" pitchFamily="34" charset="0"/>
              <a:buNone/>
              <a:defRPr/>
            </a:pPr>
            <a:r>
              <a:rPr lang="en-US" sz="1800" dirty="0" smtClean="0"/>
              <a:t>(i) </a:t>
            </a:r>
            <a:r>
              <a:rPr lang="en-US" sz="1800" b="1" dirty="0" smtClean="0"/>
              <a:t>“</a:t>
            </a:r>
            <a:r>
              <a:rPr lang="en-US" sz="1800" b="1" dirty="0"/>
              <a:t>interactive making available to the public’’ </a:t>
            </a:r>
            <a:r>
              <a:rPr lang="en-US" sz="1800" dirty="0"/>
              <a:t>means the making available to the public of works or objects of related rights, </a:t>
            </a:r>
            <a:r>
              <a:rPr lang="en-US" sz="1800" b="1" dirty="0"/>
              <a:t>by wire or wireless means, in such a way that the members of the public may access them from a place and a time individually chosen by them</a:t>
            </a:r>
            <a:r>
              <a:rPr lang="en-US" sz="1800" b="1" dirty="0" smtClean="0"/>
              <a:t>;</a:t>
            </a:r>
            <a:endParaRPr lang="hu-HU" sz="1800" b="1" dirty="0" smtClean="0"/>
          </a:p>
          <a:p>
            <a:pPr>
              <a:defRPr/>
            </a:pPr>
            <a:r>
              <a:rPr lang="en-US" sz="1800" b="1" dirty="0" smtClean="0"/>
              <a:t>Article 53(1) </a:t>
            </a:r>
            <a:r>
              <a:rPr lang="en-US" sz="1800" dirty="0" smtClean="0"/>
              <a:t>for</a:t>
            </a:r>
            <a:r>
              <a:rPr lang="en-US" sz="1800" b="1" dirty="0" smtClean="0"/>
              <a:t> performers; Article 57(1) </a:t>
            </a:r>
            <a:r>
              <a:rPr lang="en-US" sz="1800" dirty="0" smtClean="0"/>
              <a:t>for</a:t>
            </a:r>
            <a:r>
              <a:rPr lang="en-US" sz="1800" b="1" dirty="0" smtClean="0"/>
              <a:t> producers of phonograms; Article 59(1) </a:t>
            </a:r>
            <a:r>
              <a:rPr lang="en-US" sz="1800" dirty="0" smtClean="0"/>
              <a:t>for</a:t>
            </a:r>
            <a:r>
              <a:rPr lang="en-US" sz="1800" b="1" dirty="0" smtClean="0"/>
              <a:t> producers of first fixations of films; and Article 61(1) </a:t>
            </a:r>
            <a:r>
              <a:rPr lang="en-US" sz="1800" dirty="0" smtClean="0"/>
              <a:t>for </a:t>
            </a:r>
            <a:r>
              <a:rPr lang="en-US" sz="1800" b="1" dirty="0" smtClean="0"/>
              <a:t>broadcasters </a:t>
            </a:r>
            <a:r>
              <a:rPr lang="en-US" sz="1800" dirty="0" smtClean="0"/>
              <a:t>provide for an exclusive right of making available to the public.   </a:t>
            </a:r>
          </a:p>
          <a:p>
            <a:pPr marL="0" indent="0">
              <a:buFont typeface="Arial" pitchFamily="34" charset="0"/>
              <a:buNone/>
              <a:defRPr/>
            </a:pPr>
            <a:r>
              <a:rPr lang="en-US" sz="1800" dirty="0"/>
              <a:t> </a:t>
            </a:r>
            <a:endParaRPr lang="hu-HU" sz="1800" dirty="0"/>
          </a:p>
          <a:p>
            <a:pPr marL="0" indent="0">
              <a:buFont typeface="Arial" pitchFamily="34" charset="0"/>
              <a:buNone/>
              <a:defRPr/>
            </a:pPr>
            <a:endParaRPr lang="hu-HU" sz="1800" dirty="0" smtClean="0"/>
          </a:p>
          <a:p>
            <a:pPr marL="0" indent="0">
              <a:buFont typeface="Arial" pitchFamily="34" charset="0"/>
              <a:buNone/>
              <a:defRPr/>
            </a:pPr>
            <a:endParaRPr lang="hu-HU" sz="1800" dirty="0" smtClean="0"/>
          </a:p>
          <a:p>
            <a:pPr marL="0" indent="0">
              <a:buFont typeface="Arial" pitchFamily="34" charset="0"/>
              <a:buNone/>
              <a:defRPr/>
            </a:pPr>
            <a:r>
              <a:rPr lang="en-US" sz="1800" dirty="0" smtClean="0"/>
              <a:t> </a:t>
            </a:r>
            <a:endParaRPr lang="hu-HU" sz="1800" dirty="0" smtClean="0"/>
          </a:p>
          <a:p>
            <a:pPr marL="0" indent="0">
              <a:buFont typeface="Arial" pitchFamily="34" charset="0"/>
              <a:buNone/>
              <a:defRPr/>
            </a:pPr>
            <a:endParaRPr lang="en-US" sz="1800" b="1" dirty="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3CEF5E1B-67F3-458F-A984-86E8708FB3C1}" type="slidenum">
              <a:rPr lang="hu-HU" smtClean="0"/>
              <a:pPr>
                <a:defRPr/>
              </a:pPr>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(5)</a:t>
            </a:r>
            <a:endParaRPr lang="hu-HU" sz="3200" dirty="0"/>
          </a:p>
        </p:txBody>
      </p:sp>
      <p:sp>
        <p:nvSpPr>
          <p:cNvPr id="3" name="Tartalom helye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None/>
              <a:defRPr/>
            </a:pPr>
            <a:r>
              <a:rPr lang="hu-HU" sz="2400" b="1" dirty="0" smtClean="0"/>
              <a:t>     </a:t>
            </a:r>
            <a:r>
              <a:rPr lang="en-US" sz="2000" b="1" dirty="0" smtClean="0"/>
              <a:t>Downloading: right of reproduction</a:t>
            </a:r>
          </a:p>
          <a:p>
            <a:pPr lvl="1" eaLnBrk="1" fontAlgn="auto" hangingPunct="1">
              <a:spcAft>
                <a:spcPts val="0"/>
              </a:spcAft>
              <a:buFont typeface="Wingdings" pitchFamily="2" charset="2"/>
              <a:buChar char="Ø"/>
              <a:defRPr/>
            </a:pPr>
            <a:r>
              <a:rPr lang="en-US" sz="2000" dirty="0" smtClean="0"/>
              <a:t>in case of downloading </a:t>
            </a:r>
            <a:r>
              <a:rPr lang="en-US" sz="2000" b="1" dirty="0" smtClean="0"/>
              <a:t>by natural persons for private, non-commercial purposes: right to remuneration </a:t>
            </a:r>
            <a:r>
              <a:rPr lang="en-US" sz="2000" dirty="0" smtClean="0"/>
              <a:t>(Information Society (Copyright) Directive Article 5(2)(b): „fair compensation”) </a:t>
            </a:r>
            <a:r>
              <a:rPr lang="en-US" sz="2000" b="1" dirty="0" smtClean="0"/>
              <a:t>based on a „levy” system and exercised through mandatory collective management; </a:t>
            </a:r>
          </a:p>
          <a:p>
            <a:pPr lvl="1" eaLnBrk="1" fontAlgn="auto" hangingPunct="1">
              <a:spcAft>
                <a:spcPts val="0"/>
              </a:spcAft>
              <a:buFont typeface="Wingdings" pitchFamily="2" charset="2"/>
              <a:buChar char="Ø"/>
              <a:defRPr/>
            </a:pPr>
            <a:r>
              <a:rPr lang="en-US" sz="2000" b="1" dirty="0" smtClean="0"/>
              <a:t> </a:t>
            </a:r>
            <a:r>
              <a:rPr lang="en-US" sz="2000" dirty="0" smtClean="0"/>
              <a:t>free reproduction against the payment of a „levy” </a:t>
            </a:r>
            <a:r>
              <a:rPr lang="en-US" sz="2000" b="1" dirty="0" smtClean="0"/>
              <a:t>does not extend to reproduction from [obviously] illegal sources: </a:t>
            </a:r>
            <a:r>
              <a:rPr lang="en-US" sz="2000" dirty="0" smtClean="0"/>
              <a:t>clarified by legislation (such is in Germany, Nordic countries, Spain) or in other way (such as by the </a:t>
            </a:r>
            <a:r>
              <a:rPr lang="en-US" sz="2000" i="1" dirty="0" err="1" smtClean="0"/>
              <a:t>Conseil</a:t>
            </a:r>
            <a:r>
              <a:rPr lang="en-US" sz="2000" i="1" dirty="0" smtClean="0"/>
              <a:t> </a:t>
            </a:r>
            <a:r>
              <a:rPr lang="en-US" sz="2000" i="1" dirty="0" err="1" smtClean="0"/>
              <a:t>d’État</a:t>
            </a:r>
            <a:r>
              <a:rPr lang="en-US" sz="2000" i="1" dirty="0" smtClean="0"/>
              <a:t> </a:t>
            </a:r>
            <a:r>
              <a:rPr lang="en-US" sz="2000" dirty="0" smtClean="0"/>
              <a:t>in France or by the Copyright Council in Hungary);</a:t>
            </a:r>
          </a:p>
          <a:p>
            <a:pPr lvl="1" eaLnBrk="1" fontAlgn="auto" hangingPunct="1">
              <a:spcAft>
                <a:spcPts val="0"/>
              </a:spcAft>
              <a:buFont typeface="Wingdings" pitchFamily="2" charset="2"/>
              <a:buChar char="Ø"/>
              <a:defRPr/>
            </a:pPr>
            <a:r>
              <a:rPr lang="en-US" sz="2000" dirty="0" smtClean="0"/>
              <a:t>for the right to remuneration,</a:t>
            </a:r>
            <a:r>
              <a:rPr lang="en-US" sz="2000" b="1" dirty="0" smtClean="0"/>
              <a:t> the application and non-application of technological protection measures should be taken into account, </a:t>
            </a:r>
            <a:r>
              <a:rPr lang="en-US" sz="2000" dirty="0" smtClean="0"/>
              <a:t>and the objective of making private copies, in general, </a:t>
            </a:r>
            <a:r>
              <a:rPr lang="en-US" sz="2000" b="1" dirty="0" smtClean="0"/>
              <a:t>does not eliminate the prohibition of the circumvention of such measures </a:t>
            </a:r>
            <a:r>
              <a:rPr lang="en-US" sz="2000" dirty="0" smtClean="0"/>
              <a:t>(Information Society (Copyright) Directive Article 6).              </a:t>
            </a:r>
            <a:endParaRPr lang="en-US" sz="2000" dirty="0"/>
          </a:p>
        </p:txBody>
      </p:sp>
      <p:sp>
        <p:nvSpPr>
          <p:cNvPr id="4" name="Dia számának helye 3"/>
          <p:cNvSpPr>
            <a:spLocks noGrp="1"/>
          </p:cNvSpPr>
          <p:nvPr>
            <p:ph type="sldNum" sz="quarter" idx="12"/>
          </p:nvPr>
        </p:nvSpPr>
        <p:spPr/>
        <p:txBody>
          <a:bodyPr/>
          <a:lstStyle/>
          <a:p>
            <a:pPr>
              <a:defRPr/>
            </a:pPr>
            <a:fld id="{CBB6A64E-D221-4D15-86DA-94B1922A4E4A}" type="slidenum">
              <a:rPr lang="hu-HU"/>
              <a:pPr>
                <a:defRPr/>
              </a:pPr>
              <a:t>16</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71500" y="274638"/>
            <a:ext cx="8115300" cy="1011237"/>
          </a:xfrm>
          <a:solidFill>
            <a:schemeClr val="accent6">
              <a:lumMod val="60000"/>
              <a:lumOff val="40000"/>
            </a:schemeClr>
          </a:solidFill>
          <a:ln>
            <a:solidFill>
              <a:schemeClr val="accent6">
                <a:lumMod val="50000"/>
              </a:schemeClr>
            </a:solidFill>
          </a:ln>
        </p:spPr>
        <p:txBody>
          <a:bodyPr rtlCol="0">
            <a:noAutofit/>
          </a:bodyPr>
          <a:lstStyle/>
          <a:p>
            <a:pPr eaLnBrk="1" fontAlgn="auto" hangingPunct="1">
              <a:spcAft>
                <a:spcPts val="0"/>
              </a:spcAft>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the</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(6)</a:t>
            </a:r>
            <a:endParaRPr lang="hu-HU" sz="3200" dirty="0"/>
          </a:p>
        </p:txBody>
      </p:sp>
      <p:sp>
        <p:nvSpPr>
          <p:cNvPr id="18435" name="Tartalom helye 2"/>
          <p:cNvSpPr>
            <a:spLocks noGrp="1"/>
          </p:cNvSpPr>
          <p:nvPr>
            <p:ph idx="1"/>
          </p:nvPr>
        </p:nvSpPr>
        <p:spPr>
          <a:xfrm>
            <a:off x="285750" y="1357313"/>
            <a:ext cx="8572500" cy="4929187"/>
          </a:xfrm>
        </p:spPr>
        <p:txBody>
          <a:bodyPr/>
          <a:lstStyle/>
          <a:p>
            <a:pPr eaLnBrk="1" hangingPunct="1">
              <a:buFont typeface="Wingdings" pitchFamily="2" charset="2"/>
              <a:buChar char="§"/>
            </a:pPr>
            <a:r>
              <a:rPr lang="en-US" sz="1800" b="1" smtClean="0"/>
              <a:t>„File sharing” in p2p systems</a:t>
            </a:r>
            <a:r>
              <a:rPr lang="en-US" sz="1800" smtClean="0"/>
              <a:t>: misleading expression; what truly happens is (interactive) </a:t>
            </a:r>
            <a:r>
              <a:rPr lang="en-US" sz="1800" b="1" smtClean="0"/>
              <a:t>making available to the public</a:t>
            </a:r>
            <a:r>
              <a:rPr lang="en-US" sz="1800" smtClean="0"/>
              <a:t>.</a:t>
            </a:r>
          </a:p>
          <a:p>
            <a:pPr eaLnBrk="1" hangingPunct="1">
              <a:buFont typeface="Wingdings" pitchFamily="2" charset="2"/>
              <a:buChar char="§"/>
            </a:pPr>
            <a:r>
              <a:rPr lang="en-US" sz="1800" b="1" smtClean="0"/>
              <a:t>„User-generated content (UGC)”: </a:t>
            </a:r>
            <a:r>
              <a:rPr lang="en-US" sz="1800" smtClean="0"/>
              <a:t>an expression covering </a:t>
            </a:r>
            <a:r>
              <a:rPr lang="en-US" sz="1800" b="1" smtClean="0"/>
              <a:t>different things:</a:t>
            </a:r>
          </a:p>
          <a:p>
            <a:pPr lvl="1" eaLnBrk="1" hangingPunct="1">
              <a:buFont typeface="Wingdings" pitchFamily="2" charset="2"/>
              <a:buChar char="Ø"/>
            </a:pPr>
            <a:r>
              <a:rPr lang="en-US" sz="1600" smtClean="0"/>
              <a:t>in case  of </a:t>
            </a:r>
            <a:r>
              <a:rPr lang="en-US" sz="1600" b="1" smtClean="0"/>
              <a:t>user-created works </a:t>
            </a:r>
            <a:r>
              <a:rPr lang="en-US" sz="1600" smtClean="0"/>
              <a:t>, the same rules apply as in the case of any other works;</a:t>
            </a:r>
          </a:p>
          <a:p>
            <a:pPr lvl="1" eaLnBrk="1" hangingPunct="1">
              <a:buFont typeface="Wingdings" pitchFamily="2" charset="2"/>
              <a:buChar char="Ø"/>
            </a:pPr>
            <a:r>
              <a:rPr lang="en-US" sz="1600" smtClean="0"/>
              <a:t>if, however, a user includes  a work </a:t>
            </a:r>
            <a:r>
              <a:rPr lang="en-US" sz="1600" b="1" smtClean="0"/>
              <a:t>without authorization </a:t>
            </a:r>
            <a:r>
              <a:rPr lang="en-US" sz="1600" smtClean="0"/>
              <a:t>into a UGC system (such as the YouTube) without authorization, it is an </a:t>
            </a:r>
            <a:r>
              <a:rPr lang="en-US" sz="1600" b="1" smtClean="0"/>
              <a:t>infringement of the right of </a:t>
            </a:r>
            <a:r>
              <a:rPr lang="en-US" sz="1600" smtClean="0"/>
              <a:t>(interactive) </a:t>
            </a:r>
            <a:r>
              <a:rPr lang="en-US" sz="1600" b="1" smtClean="0"/>
              <a:t>making available to the public.</a:t>
            </a:r>
          </a:p>
          <a:p>
            <a:pPr eaLnBrk="1" hangingPunct="1">
              <a:buFont typeface="Wingdings" pitchFamily="2" charset="2"/>
              <a:buChar char="§"/>
            </a:pPr>
            <a:r>
              <a:rPr lang="en-US" sz="1800" b="1" smtClean="0"/>
              <a:t>„Creative commons” (CC) and „free-software” licenses </a:t>
            </a:r>
            <a:r>
              <a:rPr lang="en-US" sz="1800" smtClean="0"/>
              <a:t>allowing free uses on the Internet:</a:t>
            </a:r>
          </a:p>
          <a:p>
            <a:pPr lvl="1" eaLnBrk="1" hangingPunct="1">
              <a:buFont typeface="Wingdings" pitchFamily="2" charset="2"/>
              <a:buChar char="Ø"/>
            </a:pPr>
            <a:r>
              <a:rPr lang="en-US" sz="1600" b="1" smtClean="0"/>
              <a:t>useful system </a:t>
            </a:r>
            <a:r>
              <a:rPr lang="en-US" sz="1600" smtClean="0"/>
              <a:t>for those who do not want to exercise their economic rights (or some of them), since it offers a uniform way of indicating this;</a:t>
            </a:r>
          </a:p>
          <a:p>
            <a:pPr lvl="1" eaLnBrk="1" hangingPunct="1">
              <a:buFont typeface="Wingdings" pitchFamily="2" charset="2"/>
              <a:buChar char="Ø"/>
            </a:pPr>
            <a:r>
              <a:rPr lang="en-US" sz="1600" smtClean="0"/>
              <a:t>it is </a:t>
            </a:r>
            <a:r>
              <a:rPr lang="en-US" sz="1600" b="1" smtClean="0"/>
              <a:t>based on copyright;</a:t>
            </a:r>
            <a:r>
              <a:rPr lang="en-US" sz="1600" smtClean="0"/>
              <a:t> if somebody does not use a CC work allowing similar subsequent free uses, it is a violation of the licensing conditions;</a:t>
            </a:r>
          </a:p>
          <a:p>
            <a:pPr lvl="1" eaLnBrk="1" hangingPunct="1">
              <a:buFont typeface="Wingdings" pitchFamily="2" charset="2"/>
              <a:buChar char="Ø"/>
            </a:pPr>
            <a:r>
              <a:rPr lang="en-US" sz="1600" smtClean="0"/>
              <a:t>it is </a:t>
            </a:r>
            <a:r>
              <a:rPr lang="en-US" sz="1600" b="1" smtClean="0"/>
              <a:t>not a „revolutionary” alternative to the economic exploitation of copyright and related rights</a:t>
            </a:r>
            <a:r>
              <a:rPr lang="en-US" sz="1600" smtClean="0"/>
              <a:t>; it is only </a:t>
            </a:r>
            <a:r>
              <a:rPr lang="en-US" sz="1600" b="1" smtClean="0"/>
              <a:t>suitable  for those who may afford not exercising their rights</a:t>
            </a:r>
            <a:r>
              <a:rPr lang="en-US" sz="1600" smtClean="0"/>
              <a:t>, because they have other sources of living (academics, professors, „accidental  authors,”  „vanity publishers,” free-time „bloggers,” etc.)            </a:t>
            </a:r>
          </a:p>
        </p:txBody>
      </p:sp>
      <p:sp>
        <p:nvSpPr>
          <p:cNvPr id="4" name="Dia számának helye 3"/>
          <p:cNvSpPr>
            <a:spLocks noGrp="1"/>
          </p:cNvSpPr>
          <p:nvPr>
            <p:ph type="sldNum" sz="quarter" idx="12"/>
          </p:nvPr>
        </p:nvSpPr>
        <p:spPr/>
        <p:txBody>
          <a:bodyPr/>
          <a:lstStyle/>
          <a:p>
            <a:pPr>
              <a:defRPr/>
            </a:pPr>
            <a:fld id="{B67B14E2-7E87-4F11-B57C-1538210D0C03}" type="slidenum">
              <a:rPr lang="hu-HU"/>
              <a:pPr>
                <a:defRPr/>
              </a:pPr>
              <a:t>17</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Rights</a:t>
            </a:r>
            <a:r>
              <a:rPr lang="hu-HU" sz="3200" b="1" dirty="0" smtClean="0"/>
              <a:t> </a:t>
            </a:r>
            <a:r>
              <a:rPr lang="hu-HU" sz="3200" b="1" dirty="0" err="1" smtClean="0"/>
              <a:t>applicable</a:t>
            </a:r>
            <a:r>
              <a:rPr lang="hu-HU" sz="3200" b="1" dirty="0" smtClean="0"/>
              <a:t> </a:t>
            </a:r>
            <a:r>
              <a:rPr lang="hu-HU" sz="3200" b="1" dirty="0" err="1" smtClean="0"/>
              <a:t>for</a:t>
            </a:r>
            <a:r>
              <a:rPr lang="hu-HU" sz="3200" b="1" dirty="0" smtClean="0"/>
              <a:t> </a:t>
            </a:r>
            <a:r>
              <a:rPr lang="hu-HU" sz="3200" b="1" dirty="0" err="1" smtClean="0"/>
              <a:t>the</a:t>
            </a:r>
            <a:r>
              <a:rPr lang="hu-HU" sz="3200" b="1" dirty="0" smtClean="0"/>
              <a:t> </a:t>
            </a:r>
            <a:r>
              <a:rPr lang="hu-HU" sz="3200" b="1" dirty="0" err="1" smtClean="0"/>
              <a:t>acts</a:t>
            </a:r>
            <a:r>
              <a:rPr lang="hu-HU" sz="3200" b="1" dirty="0" smtClean="0"/>
              <a:t> </a:t>
            </a:r>
            <a:br>
              <a:rPr lang="hu-HU" sz="3200" b="1" dirty="0" smtClean="0"/>
            </a:br>
            <a:r>
              <a:rPr lang="hu-HU" sz="3200" b="1" dirty="0" err="1" smtClean="0"/>
              <a:t>performed</a:t>
            </a:r>
            <a:r>
              <a:rPr lang="hu-HU" sz="3200" b="1" dirty="0" smtClean="0"/>
              <a:t> </a:t>
            </a:r>
            <a:r>
              <a:rPr lang="hu-HU" sz="3200" b="1" dirty="0" err="1" smtClean="0"/>
              <a:t>on</a:t>
            </a:r>
            <a:r>
              <a:rPr lang="hu-HU" sz="3200" b="1" dirty="0" smtClean="0"/>
              <a:t> </a:t>
            </a:r>
            <a:r>
              <a:rPr lang="hu-HU" sz="3200" b="1" dirty="0" err="1" smtClean="0"/>
              <a:t>the</a:t>
            </a:r>
            <a:r>
              <a:rPr lang="hu-HU" sz="3200" b="1" dirty="0" smtClean="0"/>
              <a:t> Internet  (7)</a:t>
            </a:r>
            <a:endParaRPr lang="hu-HU" sz="3200" dirty="0"/>
          </a:p>
        </p:txBody>
      </p:sp>
      <p:sp>
        <p:nvSpPr>
          <p:cNvPr id="19459" name="Tartalom helye 2"/>
          <p:cNvSpPr>
            <a:spLocks noGrp="1"/>
          </p:cNvSpPr>
          <p:nvPr>
            <p:ph idx="1"/>
          </p:nvPr>
        </p:nvSpPr>
        <p:spPr>
          <a:xfrm>
            <a:off x="468313" y="1700213"/>
            <a:ext cx="8218487" cy="4425950"/>
          </a:xfrm>
        </p:spPr>
        <p:txBody>
          <a:bodyPr/>
          <a:lstStyle/>
          <a:p>
            <a:pPr eaLnBrk="1" hangingPunct="1">
              <a:buFont typeface="Arial" pitchFamily="34" charset="0"/>
              <a:buNone/>
            </a:pPr>
            <a:r>
              <a:rPr lang="hu-HU" sz="2400" b="1" smtClean="0"/>
              <a:t>    </a:t>
            </a:r>
            <a:r>
              <a:rPr lang="en-US" sz="1800" b="1" smtClean="0"/>
              <a:t>Non-interactive webcasting, simulcasting (streaming):</a:t>
            </a:r>
          </a:p>
          <a:p>
            <a:pPr eaLnBrk="1" hangingPunct="1">
              <a:buFont typeface="Wingdings" pitchFamily="2" charset="2"/>
              <a:buChar char="Ø"/>
            </a:pPr>
            <a:r>
              <a:rPr lang="en-US" sz="1800" b="1" smtClean="0"/>
              <a:t>in case of copyright</a:t>
            </a:r>
            <a:r>
              <a:rPr lang="en-US" sz="1800" smtClean="0"/>
              <a:t>, the „</a:t>
            </a:r>
            <a:r>
              <a:rPr lang="en-US" sz="1800" b="1" smtClean="0"/>
              <a:t>traditional” rights of communication to the public </a:t>
            </a:r>
            <a:r>
              <a:rPr lang="en-US" sz="1800" smtClean="0"/>
              <a:t>apply</a:t>
            </a:r>
            <a:r>
              <a:rPr lang="hu-HU" sz="1800" smtClean="0"/>
              <a:t> (Articles 11(1)(ii), 11</a:t>
            </a:r>
            <a:r>
              <a:rPr lang="hu-HU" sz="1800" i="1" smtClean="0"/>
              <a:t>ter</a:t>
            </a:r>
            <a:r>
              <a:rPr lang="hu-HU" sz="1800" smtClean="0"/>
              <a:t>(1)(ii), 14(1)(ii) and 14</a:t>
            </a:r>
            <a:r>
              <a:rPr lang="hu-HU" sz="1800" i="1" smtClean="0"/>
              <a:t>bis</a:t>
            </a:r>
            <a:r>
              <a:rPr lang="hu-HU" sz="1800" smtClean="0"/>
              <a:t>(2) of the </a:t>
            </a:r>
            <a:r>
              <a:rPr lang="hu-HU" sz="1800" b="1" smtClean="0"/>
              <a:t>Berne Convention</a:t>
            </a:r>
            <a:r>
              <a:rPr lang="hu-HU" sz="1800" smtClean="0"/>
              <a:t>, Article 8 of the </a:t>
            </a:r>
            <a:r>
              <a:rPr lang="hu-HU" sz="1800" b="1" smtClean="0"/>
              <a:t>WCT,</a:t>
            </a:r>
            <a:r>
              <a:rPr lang="hu-HU" sz="1800" smtClean="0"/>
              <a:t> Article 3(1) of the </a:t>
            </a:r>
            <a:r>
              <a:rPr lang="hu-HU" sz="1800" b="1" smtClean="0"/>
              <a:t>Information Society (Copyright Directive)</a:t>
            </a:r>
            <a:r>
              <a:rPr lang="hu-HU" sz="1800" smtClean="0"/>
              <a:t>; Articles 4 and 15(2) of the </a:t>
            </a:r>
            <a:r>
              <a:rPr lang="hu-HU" sz="1800" b="1" smtClean="0"/>
              <a:t>Azerbaijani Copyright Law</a:t>
            </a:r>
            <a:r>
              <a:rPr lang="en-US" sz="1800" smtClean="0"/>
              <a:t>; </a:t>
            </a:r>
            <a:r>
              <a:rPr lang="en-US" sz="1800" b="1" smtClean="0"/>
              <a:t>as regards authors’ rights </a:t>
            </a:r>
            <a:r>
              <a:rPr lang="en-US" sz="1800" smtClean="0"/>
              <a:t>– depending on   whether original communication or retransmission is involved – in accordance with the international and E.U. norms, </a:t>
            </a:r>
            <a:r>
              <a:rPr lang="en-US" sz="1800" b="1" smtClean="0"/>
              <a:t>in the form of voluntary, „extended” or mandatory collective management</a:t>
            </a:r>
            <a:r>
              <a:rPr lang="en-US" sz="1800" smtClean="0"/>
              <a:t>;</a:t>
            </a:r>
          </a:p>
          <a:p>
            <a:pPr eaLnBrk="1" hangingPunct="1">
              <a:buFont typeface="Wingdings" pitchFamily="2" charset="2"/>
              <a:buChar char="Ø"/>
            </a:pPr>
            <a:r>
              <a:rPr lang="en-US" sz="1800" b="1" smtClean="0"/>
              <a:t>in the case of performers and producers of phonograms</a:t>
            </a:r>
            <a:r>
              <a:rPr lang="en-US" sz="1800" smtClean="0"/>
              <a:t>, the </a:t>
            </a:r>
            <a:r>
              <a:rPr lang="en-US" sz="1800" b="1" smtClean="0"/>
              <a:t>right to single equitable remuneration </a:t>
            </a:r>
            <a:r>
              <a:rPr lang="en-US" sz="1800" smtClean="0"/>
              <a:t>applies </a:t>
            </a:r>
            <a:r>
              <a:rPr lang="hu-HU" sz="1800" smtClean="0"/>
              <a:t>(Articles 12 and 16(1)(a) of the </a:t>
            </a:r>
            <a:r>
              <a:rPr lang="hu-HU" sz="1800" b="1" smtClean="0"/>
              <a:t>Rome Convention</a:t>
            </a:r>
            <a:r>
              <a:rPr lang="hu-HU" sz="1800" smtClean="0"/>
              <a:t>, Article 15 of the </a:t>
            </a:r>
            <a:r>
              <a:rPr lang="hu-HU" sz="1800" b="1" smtClean="0"/>
              <a:t>WPPT</a:t>
            </a:r>
            <a:r>
              <a:rPr lang="hu-HU" sz="1800" smtClean="0"/>
              <a:t>, Article  8(2) of the 1993 </a:t>
            </a:r>
            <a:r>
              <a:rPr lang="hu-HU" sz="1800" b="1" smtClean="0"/>
              <a:t>Rental, Lending and Related Rights Directive</a:t>
            </a:r>
            <a:r>
              <a:rPr lang="hu-HU" sz="1800" smtClean="0"/>
              <a:t>  of the EU, Article 37 of the </a:t>
            </a:r>
            <a:r>
              <a:rPr lang="hu-HU" sz="1800" b="1" smtClean="0"/>
              <a:t>Azerbaijani Copyright Law</a:t>
            </a:r>
            <a:r>
              <a:rPr lang="hu-HU" sz="1800" smtClean="0"/>
              <a:t>) </a:t>
            </a:r>
            <a:r>
              <a:rPr lang="en-US" sz="1800" smtClean="0"/>
              <a:t>normally with </a:t>
            </a:r>
            <a:r>
              <a:rPr lang="en-US" sz="1800" b="1" smtClean="0"/>
              <a:t>mandatory collective management</a:t>
            </a:r>
            <a:r>
              <a:rPr lang="en-US" sz="1800" smtClean="0"/>
              <a:t>.           </a:t>
            </a:r>
            <a:r>
              <a:rPr lang="en-US" sz="1800" b="1" smtClean="0"/>
              <a:t>   </a:t>
            </a:r>
            <a:r>
              <a:rPr lang="en-US" sz="1800" smtClean="0"/>
              <a:t> </a:t>
            </a:r>
          </a:p>
        </p:txBody>
      </p:sp>
      <p:sp>
        <p:nvSpPr>
          <p:cNvPr id="4" name="Dia számának helye 3"/>
          <p:cNvSpPr>
            <a:spLocks noGrp="1"/>
          </p:cNvSpPr>
          <p:nvPr>
            <p:ph type="sldNum" sz="quarter" idx="12"/>
          </p:nvPr>
        </p:nvSpPr>
        <p:spPr/>
        <p:txBody>
          <a:bodyPr/>
          <a:lstStyle/>
          <a:p>
            <a:pPr>
              <a:defRPr/>
            </a:pPr>
            <a:fld id="{C4C6AAD9-2CE7-4408-A9E7-C6DD9C79B5E7}" type="slidenum">
              <a:rPr lang="hu-HU"/>
              <a:pPr>
                <a:defRPr/>
              </a:pPr>
              <a:t>18</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  </a:t>
            </a:r>
            <a:endParaRPr lang="hu-HU"/>
          </a:p>
        </p:txBody>
      </p:sp>
      <p:sp>
        <p:nvSpPr>
          <p:cNvPr id="3" name="Dia számának helye 2"/>
          <p:cNvSpPr>
            <a:spLocks noGrp="1"/>
          </p:cNvSpPr>
          <p:nvPr>
            <p:ph type="sldNum" sz="quarter" idx="12"/>
          </p:nvPr>
        </p:nvSpPr>
        <p:spPr/>
        <p:txBody>
          <a:bodyPr/>
          <a:lstStyle/>
          <a:p>
            <a:pPr>
              <a:defRPr/>
            </a:pPr>
            <a:fld id="{EF0019CB-9EA7-4129-80E8-4114896591EA}" type="slidenum">
              <a:rPr lang="hu-HU" smtClean="0"/>
              <a:pPr>
                <a:defRPr/>
              </a:pPr>
              <a:t>19</a:t>
            </a:fld>
            <a:endParaRPr lang="hu-HU"/>
          </a:p>
        </p:txBody>
      </p:sp>
      <p:sp>
        <p:nvSpPr>
          <p:cNvPr id="20484" name="Szövegdoboz 5"/>
          <p:cNvSpPr txBox="1">
            <a:spLocks noChangeArrowheads="1"/>
          </p:cNvSpPr>
          <p:nvPr/>
        </p:nvSpPr>
        <p:spPr bwMode="auto">
          <a:xfrm>
            <a:off x="468313" y="1628775"/>
            <a:ext cx="8135937"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algn="ctr" eaLnBrk="1" hangingPunct="1">
              <a:defRPr/>
            </a:pPr>
            <a:endParaRPr lang="hu-HU" sz="4000" b="1" dirty="0" smtClean="0">
              <a:solidFill>
                <a:srgbClr val="C00000"/>
              </a:solidFill>
            </a:endParaRPr>
          </a:p>
          <a:p>
            <a:pPr algn="ctr" eaLnBrk="1" hangingPunct="1">
              <a:defRPr/>
            </a:pPr>
            <a:r>
              <a:rPr lang="hu-HU" sz="4000" b="1" dirty="0" smtClean="0">
                <a:solidFill>
                  <a:srgbClr val="C00000"/>
                </a:solidFill>
                <a:effectLst>
                  <a:outerShdw blurRad="38100" dist="38100" dir="2700000" algn="tl">
                    <a:srgbClr val="000000">
                      <a:alpha val="43137"/>
                    </a:srgbClr>
                  </a:outerShdw>
                </a:effectLst>
              </a:rPr>
              <a:t>II. ENFORCEMENT OF RIGHTS IN THE DIGITAL ONLINE ENVIRONMENT: INTRODUCTION</a:t>
            </a:r>
            <a:endParaRPr lang="en-US" sz="4000" b="1" dirty="0" smtClean="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  </a:t>
            </a:r>
            <a:endParaRPr lang="hu-HU"/>
          </a:p>
        </p:txBody>
      </p:sp>
      <p:sp>
        <p:nvSpPr>
          <p:cNvPr id="3" name="Dia számának helye 2"/>
          <p:cNvSpPr>
            <a:spLocks noGrp="1"/>
          </p:cNvSpPr>
          <p:nvPr>
            <p:ph type="sldNum" sz="quarter" idx="12"/>
          </p:nvPr>
        </p:nvSpPr>
        <p:spPr/>
        <p:txBody>
          <a:bodyPr/>
          <a:lstStyle/>
          <a:p>
            <a:pPr>
              <a:defRPr/>
            </a:pPr>
            <a:fld id="{3ABA7D44-7D9F-4327-96B7-860A8DADC477}" type="slidenum">
              <a:rPr lang="hu-HU" smtClean="0"/>
              <a:pPr>
                <a:defRPr/>
              </a:pPr>
              <a:t>2</a:t>
            </a:fld>
            <a:endParaRPr lang="hu-HU"/>
          </a:p>
        </p:txBody>
      </p:sp>
      <p:sp>
        <p:nvSpPr>
          <p:cNvPr id="3076" name="Szövegdoboz 3"/>
          <p:cNvSpPr txBox="1">
            <a:spLocks noChangeArrowheads="1"/>
          </p:cNvSpPr>
          <p:nvPr/>
        </p:nvSpPr>
        <p:spPr bwMode="auto">
          <a:xfrm>
            <a:off x="755650" y="2565400"/>
            <a:ext cx="77041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algn="ctr" eaLnBrk="1" hangingPunct="1">
              <a:defRPr/>
            </a:pPr>
            <a:r>
              <a:rPr lang="hu-HU" sz="4000" b="1" dirty="0" smtClean="0">
                <a:solidFill>
                  <a:srgbClr val="C00000"/>
                </a:solidFill>
                <a:effectLst>
                  <a:outerShdw blurRad="38100" dist="38100" dir="2700000" algn="tl">
                    <a:srgbClr val="000000">
                      <a:alpha val="43137"/>
                    </a:srgbClr>
                  </a:outerShdw>
                </a:effectLst>
              </a:rPr>
              <a:t>I. INTERNATIONAL, EU AND NATIONAL NORMS </a:t>
            </a:r>
            <a:endParaRPr lang="en-US" sz="4000" b="1" dirty="0" smtClean="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accent4">
                <a:lumMod val="50000"/>
              </a:schemeClr>
            </a:solidFill>
          </a:ln>
        </p:spPr>
        <p:txBody>
          <a:bodyPr rtlCol="0">
            <a:normAutofit/>
          </a:bodyPr>
          <a:lstStyle/>
          <a:p>
            <a:pPr eaLnBrk="1" fontAlgn="auto" hangingPunct="1">
              <a:spcAft>
                <a:spcPts val="0"/>
              </a:spcAft>
              <a:defRPr/>
            </a:pPr>
            <a:r>
              <a:rPr lang="hu-HU" sz="3600" b="1" dirty="0" smtClean="0"/>
              <a:t>„</a:t>
            </a:r>
            <a:r>
              <a:rPr lang="hu-HU" sz="3200" b="1" dirty="0" smtClean="0"/>
              <a:t>File </a:t>
            </a:r>
            <a:r>
              <a:rPr lang="hu-HU" sz="3200" b="1" dirty="0" err="1" smtClean="0"/>
              <a:t>sharing</a:t>
            </a:r>
            <a:r>
              <a:rPr lang="hu-HU" sz="3200" b="1" dirty="0" smtClean="0"/>
              <a:t>,” „UGC </a:t>
            </a:r>
            <a:r>
              <a:rPr lang="hu-HU" sz="3200" b="1" dirty="0" err="1" smtClean="0"/>
              <a:t>platforms</a:t>
            </a:r>
            <a:r>
              <a:rPr lang="hu-HU" sz="3200" b="1" dirty="0" smtClean="0"/>
              <a:t>,” etc. (1) </a:t>
            </a:r>
            <a:endParaRPr lang="hu-HU" sz="3200" dirty="0"/>
          </a:p>
        </p:txBody>
      </p:sp>
      <p:sp>
        <p:nvSpPr>
          <p:cNvPr id="3" name="Tartalom helye 2"/>
          <p:cNvSpPr>
            <a:spLocks noGrp="1"/>
          </p:cNvSpPr>
          <p:nvPr>
            <p:ph idx="1"/>
          </p:nvPr>
        </p:nvSpPr>
        <p:spPr/>
        <p:txBody>
          <a:bodyPr rtlCol="0">
            <a:normAutofit fontScale="70000" lnSpcReduction="20000"/>
          </a:bodyPr>
          <a:lstStyle/>
          <a:p>
            <a:pPr eaLnBrk="1" fontAlgn="auto" hangingPunct="1">
              <a:spcAft>
                <a:spcPts val="0"/>
              </a:spcAft>
              <a:buFont typeface="Wingdings" pitchFamily="2" charset="2"/>
              <a:buChar char="§"/>
              <a:defRPr/>
            </a:pPr>
            <a:endParaRPr lang="hu-HU" sz="2600" b="1" dirty="0" smtClean="0"/>
          </a:p>
          <a:p>
            <a:pPr eaLnBrk="1" fontAlgn="auto" hangingPunct="1">
              <a:spcAft>
                <a:spcPts val="0"/>
              </a:spcAft>
              <a:buFont typeface="Wingdings" pitchFamily="2" charset="2"/>
              <a:buChar char="§"/>
              <a:defRPr/>
            </a:pPr>
            <a:r>
              <a:rPr lang="en-US" sz="2600" b="1" dirty="0" smtClean="0"/>
              <a:t>„File sharing” in p2p systems: </a:t>
            </a:r>
            <a:r>
              <a:rPr lang="en-US" sz="2600" dirty="0" smtClean="0"/>
              <a:t>misleading expression: </a:t>
            </a:r>
          </a:p>
          <a:p>
            <a:pPr lvl="1" eaLnBrk="1" fontAlgn="auto" hangingPunct="1">
              <a:spcAft>
                <a:spcPts val="0"/>
              </a:spcAft>
              <a:buFont typeface="Wingdings" pitchFamily="2" charset="2"/>
              <a:buChar char="Ø"/>
              <a:defRPr/>
            </a:pPr>
            <a:r>
              <a:rPr lang="en-US" sz="2600" dirty="0" smtClean="0"/>
              <a:t>what truly happens is (interactive) </a:t>
            </a:r>
            <a:r>
              <a:rPr lang="en-US" sz="2600" b="1" dirty="0" smtClean="0"/>
              <a:t>making available to the public</a:t>
            </a:r>
            <a:r>
              <a:rPr lang="en-US" sz="2600" dirty="0" smtClean="0"/>
              <a:t>.</a:t>
            </a:r>
          </a:p>
          <a:p>
            <a:pPr eaLnBrk="1" fontAlgn="auto" hangingPunct="1">
              <a:spcAft>
                <a:spcPts val="0"/>
              </a:spcAft>
              <a:buFont typeface="Wingdings" pitchFamily="2" charset="2"/>
              <a:buChar char="§"/>
              <a:defRPr/>
            </a:pPr>
            <a:r>
              <a:rPr lang="en-US" sz="2600" b="1" dirty="0" smtClean="0"/>
              <a:t>„User-generated content (UGC)</a:t>
            </a:r>
            <a:r>
              <a:rPr lang="hu-HU" sz="2600" b="1" dirty="0" smtClean="0"/>
              <a:t>:</a:t>
            </a:r>
            <a:r>
              <a:rPr lang="en-US" sz="2600" b="1" dirty="0" smtClean="0"/>
              <a:t>” </a:t>
            </a:r>
            <a:r>
              <a:rPr lang="en-US" sz="2600" dirty="0" smtClean="0"/>
              <a:t>an expression covering </a:t>
            </a:r>
            <a:r>
              <a:rPr lang="en-US" sz="2600" b="1" dirty="0" smtClean="0"/>
              <a:t>different things</a:t>
            </a:r>
            <a:r>
              <a:rPr lang="en-US" sz="2600" dirty="0" smtClean="0"/>
              <a:t>:</a:t>
            </a:r>
          </a:p>
          <a:p>
            <a:pPr lvl="1" eaLnBrk="1" fontAlgn="auto" hangingPunct="1">
              <a:spcAft>
                <a:spcPts val="0"/>
              </a:spcAft>
              <a:buFont typeface="Wingdings" pitchFamily="2" charset="2"/>
              <a:buChar char="Ø"/>
              <a:defRPr/>
            </a:pPr>
            <a:r>
              <a:rPr lang="en-US" sz="2600" dirty="0" smtClean="0"/>
              <a:t>in case  of </a:t>
            </a:r>
            <a:r>
              <a:rPr lang="en-US" sz="2600" b="1" dirty="0" smtClean="0"/>
              <a:t>user-created works</a:t>
            </a:r>
            <a:r>
              <a:rPr lang="en-US" sz="2600" dirty="0" smtClean="0"/>
              <a:t>, the same rules apply as in the case of any other works;</a:t>
            </a:r>
          </a:p>
          <a:p>
            <a:pPr lvl="1" eaLnBrk="1" fontAlgn="auto" hangingPunct="1">
              <a:spcAft>
                <a:spcPts val="0"/>
              </a:spcAft>
              <a:buFont typeface="Wingdings" pitchFamily="2" charset="2"/>
              <a:buChar char="Ø"/>
              <a:defRPr/>
            </a:pPr>
            <a:r>
              <a:rPr lang="en-US" sz="2600" dirty="0" smtClean="0"/>
              <a:t>if, however, a user includes  a work </a:t>
            </a:r>
            <a:r>
              <a:rPr lang="en-US" sz="2600" b="1" dirty="0" smtClean="0"/>
              <a:t>without authorization </a:t>
            </a:r>
            <a:r>
              <a:rPr lang="en-US" sz="2600" dirty="0" smtClean="0"/>
              <a:t>into a UGC system (such as the YouTube) without authorization, it is an </a:t>
            </a:r>
            <a:r>
              <a:rPr lang="en-US" sz="2600" b="1" dirty="0" smtClean="0"/>
              <a:t>infringement of the right of </a:t>
            </a:r>
            <a:r>
              <a:rPr lang="en-US" sz="2600" dirty="0" smtClean="0"/>
              <a:t>(interactive) </a:t>
            </a:r>
            <a:r>
              <a:rPr lang="en-US" sz="2600" b="1" dirty="0" smtClean="0"/>
              <a:t>making available to the public</a:t>
            </a:r>
            <a:r>
              <a:rPr lang="en-US" sz="2600" dirty="0" smtClean="0"/>
              <a:t>.</a:t>
            </a:r>
          </a:p>
          <a:p>
            <a:pPr eaLnBrk="1" fontAlgn="auto" hangingPunct="1">
              <a:spcAft>
                <a:spcPts val="0"/>
              </a:spcAft>
              <a:buFont typeface="Wingdings" pitchFamily="2" charset="2"/>
              <a:buChar char="§"/>
              <a:defRPr/>
            </a:pPr>
            <a:r>
              <a:rPr lang="en-US" sz="2600" b="1" dirty="0" smtClean="0"/>
              <a:t>Folkloristic misbelieves: </a:t>
            </a:r>
            <a:r>
              <a:rPr lang="en-US" sz="2600" dirty="0" smtClean="0"/>
              <a:t>if somebody infringes copyright </a:t>
            </a:r>
            <a:r>
              <a:rPr lang="en-US" sz="2600" b="1" dirty="0" smtClean="0"/>
              <a:t>without commercial purpose is not infringement</a:t>
            </a:r>
            <a:r>
              <a:rPr lang="en-US" sz="2600" dirty="0" smtClean="0"/>
              <a:t>.</a:t>
            </a:r>
          </a:p>
          <a:p>
            <a:pPr lvl="1" eaLnBrk="1" fontAlgn="auto" hangingPunct="1">
              <a:spcAft>
                <a:spcPts val="0"/>
              </a:spcAft>
              <a:buFont typeface="Wingdings" pitchFamily="2" charset="2"/>
              <a:buChar char="Ø"/>
              <a:defRPr/>
            </a:pPr>
            <a:r>
              <a:rPr lang="en-US" sz="2600" dirty="0" smtClean="0"/>
              <a:t>For owners of rights it is </a:t>
            </a:r>
            <a:r>
              <a:rPr lang="en-US" sz="2600" b="1" dirty="0" smtClean="0"/>
              <a:t>not truly relevant whether </a:t>
            </a:r>
            <a:r>
              <a:rPr lang="en-US" sz="2600" dirty="0" smtClean="0"/>
              <a:t>those who undermine their chance to enjoy and exploit their rights normally do so </a:t>
            </a:r>
            <a:r>
              <a:rPr lang="en-US" sz="2600" b="1" dirty="0" smtClean="0"/>
              <a:t>for commercial purposes or without any such purposes, rather just for some confused „ideological” reasons</a:t>
            </a:r>
            <a:r>
              <a:rPr lang="en-US" dirty="0" smtClean="0"/>
              <a:t>.    </a:t>
            </a:r>
            <a:endParaRPr lang="en-US" dirty="0"/>
          </a:p>
        </p:txBody>
      </p:sp>
      <p:sp>
        <p:nvSpPr>
          <p:cNvPr id="4" name="Dia számának helye 3"/>
          <p:cNvSpPr>
            <a:spLocks noGrp="1"/>
          </p:cNvSpPr>
          <p:nvPr>
            <p:ph type="sldNum" sz="quarter" idx="12"/>
          </p:nvPr>
        </p:nvSpPr>
        <p:spPr/>
        <p:txBody>
          <a:bodyPr/>
          <a:lstStyle/>
          <a:p>
            <a:pPr>
              <a:defRPr/>
            </a:pPr>
            <a:fld id="{DDE49E0E-41FE-4F0E-959C-2A6498DAA769}" type="slidenum">
              <a:rPr lang="hu-HU"/>
              <a:pPr>
                <a:defRPr/>
              </a:pPr>
              <a:t>20</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260350"/>
            <a:ext cx="8229600" cy="1143000"/>
          </a:xfrm>
          <a:solidFill>
            <a:schemeClr val="accent4">
              <a:lumMod val="40000"/>
              <a:lumOff val="60000"/>
            </a:schemeClr>
          </a:solidFill>
          <a:ln>
            <a:solidFill>
              <a:schemeClr val="accent4">
                <a:lumMod val="50000"/>
              </a:schemeClr>
            </a:solidFill>
          </a:ln>
        </p:spPr>
        <p:txBody>
          <a:bodyPr rtlCol="0">
            <a:normAutofit/>
          </a:bodyPr>
          <a:lstStyle/>
          <a:p>
            <a:pPr eaLnBrk="1" fontAlgn="auto" hangingPunct="1">
              <a:spcAft>
                <a:spcPts val="0"/>
              </a:spcAft>
              <a:defRPr/>
            </a:pPr>
            <a:r>
              <a:rPr lang="hu-HU" sz="3200" b="1" dirty="0" smtClean="0"/>
              <a:t>„File </a:t>
            </a:r>
            <a:r>
              <a:rPr lang="hu-HU" sz="3200" b="1" dirty="0" err="1" smtClean="0"/>
              <a:t>sharing</a:t>
            </a:r>
            <a:r>
              <a:rPr lang="hu-HU" sz="3200" b="1" dirty="0" smtClean="0"/>
              <a:t>,” „UGC </a:t>
            </a:r>
            <a:r>
              <a:rPr lang="hu-HU" sz="3200" b="1" dirty="0" err="1" smtClean="0"/>
              <a:t>platforms</a:t>
            </a:r>
            <a:r>
              <a:rPr lang="hu-HU" sz="3200" b="1" dirty="0" smtClean="0"/>
              <a:t>,” etc. (2) </a:t>
            </a:r>
            <a:endParaRPr lang="hu-HU" sz="3200" dirty="0"/>
          </a:p>
        </p:txBody>
      </p:sp>
      <p:sp>
        <p:nvSpPr>
          <p:cNvPr id="22531" name="Tartalom helye 2"/>
          <p:cNvSpPr>
            <a:spLocks noGrp="1"/>
          </p:cNvSpPr>
          <p:nvPr>
            <p:ph idx="1"/>
          </p:nvPr>
        </p:nvSpPr>
        <p:spPr>
          <a:xfrm>
            <a:off x="428625" y="1785938"/>
            <a:ext cx="8258175" cy="4340225"/>
          </a:xfrm>
        </p:spPr>
        <p:txBody>
          <a:bodyPr/>
          <a:lstStyle/>
          <a:p>
            <a:pPr eaLnBrk="1" hangingPunct="1">
              <a:buFont typeface="Arial" pitchFamily="34" charset="0"/>
              <a:buNone/>
            </a:pPr>
            <a:r>
              <a:rPr lang="hu-HU" sz="2200" b="1" smtClean="0"/>
              <a:t>     </a:t>
            </a:r>
            <a:r>
              <a:rPr lang="en-US" sz="2200" b="1" smtClean="0"/>
              <a:t> </a:t>
            </a:r>
            <a:endParaRPr lang="hu-HU" sz="2200" b="1" smtClean="0"/>
          </a:p>
          <a:p>
            <a:pPr eaLnBrk="1" hangingPunct="1">
              <a:buFont typeface="Arial" pitchFamily="34" charset="0"/>
              <a:buNone/>
            </a:pPr>
            <a:r>
              <a:rPr lang="hu-HU" sz="2200" b="1" smtClean="0"/>
              <a:t>    </a:t>
            </a:r>
            <a:r>
              <a:rPr lang="en-US" sz="2000" b="1" smtClean="0"/>
              <a:t>Special characteristics </a:t>
            </a:r>
            <a:r>
              <a:rPr lang="en-US" sz="2000" smtClean="0"/>
              <a:t>of use of works and objects of related rights through the Internet </a:t>
            </a:r>
            <a:r>
              <a:rPr lang="en-US" sz="2000" b="1" smtClean="0"/>
              <a:t>facilitating infringements and leading to less respect for copyright</a:t>
            </a:r>
            <a:r>
              <a:rPr lang="en-US" sz="2000" smtClean="0"/>
              <a:t>:</a:t>
            </a:r>
          </a:p>
          <a:p>
            <a:pPr lvl="1" eaLnBrk="1" hangingPunct="1">
              <a:buFont typeface="Wingdings" pitchFamily="2" charset="2"/>
              <a:buChar char="Ø"/>
            </a:pPr>
            <a:r>
              <a:rPr lang="en-US" sz="2000" b="1" smtClean="0"/>
              <a:t>minimum cost </a:t>
            </a:r>
            <a:r>
              <a:rPr lang="en-US" sz="2000" smtClean="0"/>
              <a:t>of reproduction and distribution</a:t>
            </a:r>
            <a:r>
              <a:rPr lang="hu-HU" sz="2000" smtClean="0"/>
              <a:t>;</a:t>
            </a:r>
            <a:r>
              <a:rPr lang="en-US" sz="2000" smtClean="0"/>
              <a:t>  </a:t>
            </a:r>
          </a:p>
          <a:p>
            <a:pPr lvl="1" eaLnBrk="1" hangingPunct="1">
              <a:buFont typeface="Wingdings" pitchFamily="2" charset="2"/>
              <a:buChar char="Ø"/>
            </a:pPr>
            <a:r>
              <a:rPr lang="en-US" sz="2000" b="1" smtClean="0"/>
              <a:t>low-cost,  perfect, efficient and easy-to-operate distribution network;</a:t>
            </a:r>
            <a:r>
              <a:rPr lang="en-US" sz="2000" smtClean="0"/>
              <a:t> </a:t>
            </a:r>
          </a:p>
          <a:p>
            <a:pPr lvl="1" eaLnBrk="1" hangingPunct="1">
              <a:buFont typeface="Wingdings" pitchFamily="2" charset="2"/>
              <a:buChar char="Ø"/>
            </a:pPr>
            <a:r>
              <a:rPr lang="en-US" sz="2000" b="1" smtClean="0"/>
              <a:t>abundant and easy availability </a:t>
            </a:r>
            <a:r>
              <a:rPr lang="en-US" sz="2000" smtClean="0"/>
              <a:t>of digitized works and objects of related rights;  </a:t>
            </a:r>
          </a:p>
          <a:p>
            <a:pPr lvl="1" eaLnBrk="1" hangingPunct="1">
              <a:buFont typeface="Wingdings" pitchFamily="2" charset="2"/>
              <a:buChar char="Ø"/>
            </a:pPr>
            <a:r>
              <a:rPr lang="en-US" sz="2000" smtClean="0"/>
              <a:t>possible</a:t>
            </a:r>
            <a:r>
              <a:rPr lang="en-US" sz="2000" b="1" smtClean="0"/>
              <a:t> absence of widespread legal distribution systems;  </a:t>
            </a:r>
            <a:r>
              <a:rPr lang="en-US" sz="2000" smtClean="0"/>
              <a:t> </a:t>
            </a:r>
          </a:p>
          <a:p>
            <a:pPr lvl="1" eaLnBrk="1" hangingPunct="1">
              <a:buFont typeface="Wingdings" pitchFamily="2" charset="2"/>
              <a:buChar char="Ø"/>
            </a:pPr>
            <a:r>
              <a:rPr lang="en-US" sz="2000" b="1" smtClean="0"/>
              <a:t>combination of the roles </a:t>
            </a:r>
            <a:r>
              <a:rPr lang="en-US" sz="2000" smtClean="0"/>
              <a:t>of suppliers and users;  </a:t>
            </a:r>
          </a:p>
          <a:p>
            <a:pPr lvl="1" eaLnBrk="1" hangingPunct="1">
              <a:buFont typeface="Arial" pitchFamily="34" charset="0"/>
              <a:buNone/>
            </a:pPr>
            <a:r>
              <a:rPr lang="en-US" sz="2000" smtClean="0"/>
              <a:t>                                                                                                            </a:t>
            </a:r>
            <a:endParaRPr lang="hu-HU" sz="2000" smtClean="0"/>
          </a:p>
        </p:txBody>
      </p:sp>
      <p:sp>
        <p:nvSpPr>
          <p:cNvPr id="4" name="Dia számának helye 3"/>
          <p:cNvSpPr>
            <a:spLocks noGrp="1"/>
          </p:cNvSpPr>
          <p:nvPr>
            <p:ph type="sldNum" sz="quarter" idx="12"/>
          </p:nvPr>
        </p:nvSpPr>
        <p:spPr/>
        <p:txBody>
          <a:bodyPr/>
          <a:lstStyle/>
          <a:p>
            <a:pPr>
              <a:defRPr/>
            </a:pPr>
            <a:fld id="{6B34BE55-30CA-4E1B-A847-BBCCA3E5CF5C}" type="slidenum">
              <a:rPr lang="hu-HU"/>
              <a:pPr>
                <a:defRPr/>
              </a:pPr>
              <a:t>21</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4">
              <a:lumMod val="40000"/>
              <a:lumOff val="60000"/>
            </a:schemeClr>
          </a:solidFill>
          <a:ln>
            <a:solidFill>
              <a:schemeClr val="accent4">
                <a:lumMod val="50000"/>
              </a:schemeClr>
            </a:solidFill>
          </a:ln>
        </p:spPr>
        <p:txBody>
          <a:bodyPr rtlCol="0">
            <a:normAutofit/>
          </a:bodyPr>
          <a:lstStyle/>
          <a:p>
            <a:pPr eaLnBrk="1" fontAlgn="auto" hangingPunct="1">
              <a:spcAft>
                <a:spcPts val="0"/>
              </a:spcAft>
              <a:defRPr/>
            </a:pPr>
            <a:r>
              <a:rPr lang="hu-HU" sz="3200" b="1" dirty="0" smtClean="0">
                <a:solidFill>
                  <a:schemeClr val="bg2">
                    <a:lumMod val="25000"/>
                  </a:schemeClr>
                </a:solidFill>
              </a:rPr>
              <a:t>„</a:t>
            </a:r>
            <a:r>
              <a:rPr lang="hu-HU" sz="3200" b="1" dirty="0" smtClean="0"/>
              <a:t>File </a:t>
            </a:r>
            <a:r>
              <a:rPr lang="hu-HU" sz="3200" b="1" dirty="0" err="1" smtClean="0"/>
              <a:t>sharing</a:t>
            </a:r>
            <a:r>
              <a:rPr lang="hu-HU" sz="3200" b="1" dirty="0" smtClean="0"/>
              <a:t>,” „UGC </a:t>
            </a:r>
            <a:r>
              <a:rPr lang="hu-HU" sz="3200" b="1" dirty="0" err="1" smtClean="0"/>
              <a:t>platforms</a:t>
            </a:r>
            <a:r>
              <a:rPr lang="hu-HU" sz="3200" b="1" dirty="0" smtClean="0"/>
              <a:t>,” etc. (3)</a:t>
            </a:r>
            <a:endParaRPr lang="hu-HU" sz="3200" dirty="0"/>
          </a:p>
        </p:txBody>
      </p:sp>
      <p:sp>
        <p:nvSpPr>
          <p:cNvPr id="3" name="Tartalom helye 2"/>
          <p:cNvSpPr>
            <a:spLocks noGrp="1"/>
          </p:cNvSpPr>
          <p:nvPr>
            <p:ph idx="1"/>
          </p:nvPr>
        </p:nvSpPr>
        <p:spPr>
          <a:xfrm>
            <a:off x="214313" y="1428750"/>
            <a:ext cx="8715375" cy="5000625"/>
          </a:xfrm>
        </p:spPr>
        <p:txBody>
          <a:bodyPr rtlCol="0">
            <a:normAutofit fontScale="550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Arial" pitchFamily="34" charset="0"/>
              <a:buNone/>
              <a:defRPr/>
            </a:pPr>
            <a:r>
              <a:rPr lang="hu-HU" b="1" dirty="0" smtClean="0"/>
              <a:t>     </a:t>
            </a:r>
            <a:r>
              <a:rPr lang="en-US" b="1" dirty="0" smtClean="0"/>
              <a:t>Special characteristics </a:t>
            </a:r>
            <a:r>
              <a:rPr lang="en-US" dirty="0" smtClean="0"/>
              <a:t>of use of works and objects of related rights through the Internet </a:t>
            </a:r>
            <a:r>
              <a:rPr lang="en-US" b="1" dirty="0" smtClean="0"/>
              <a:t>facilitating infringements and leading to less respect for copyright </a:t>
            </a:r>
            <a:r>
              <a:rPr lang="en-US" dirty="0" smtClean="0"/>
              <a:t>(continued):</a:t>
            </a:r>
          </a:p>
          <a:p>
            <a:pPr eaLnBrk="1" fontAlgn="auto" hangingPunct="1">
              <a:spcAft>
                <a:spcPts val="0"/>
              </a:spcAft>
              <a:buFont typeface="Wingdings" pitchFamily="2" charset="2"/>
              <a:buChar char="Ø"/>
              <a:defRPr/>
            </a:pPr>
            <a:r>
              <a:rPr lang="en-US" b="1" dirty="0" smtClean="0"/>
              <a:t>absence of social condemnation of infringements through the Internet</a:t>
            </a:r>
            <a:r>
              <a:rPr lang="en-US" dirty="0" smtClean="0"/>
              <a:t>; just the contrary, performing piratical activities through the Internet – mainly among younger people – </a:t>
            </a:r>
            <a:r>
              <a:rPr lang="en-US" b="1" dirty="0" smtClean="0"/>
              <a:t>has even positive social connotations </a:t>
            </a:r>
            <a:r>
              <a:rPr lang="en-US" dirty="0" smtClean="0"/>
              <a:t>(something that is fashionable, that reflects how clever and technically savvy somebody is, that is regarded as a form of expressing opposition to the “establishment,” and something that makes those involved to feel as romantic, brave and risk-taking rebels);  </a:t>
            </a:r>
          </a:p>
          <a:p>
            <a:pPr eaLnBrk="1" fontAlgn="auto" hangingPunct="1">
              <a:spcAft>
                <a:spcPts val="0"/>
              </a:spcAft>
              <a:buFont typeface="Wingdings" pitchFamily="2" charset="2"/>
              <a:buChar char="Ø"/>
              <a:defRPr/>
            </a:pPr>
            <a:r>
              <a:rPr lang="en-US" b="1" dirty="0" smtClean="0"/>
              <a:t>certain infringing activities through the Internet </a:t>
            </a:r>
            <a:r>
              <a:rPr lang="en-US" dirty="0" smtClean="0"/>
              <a:t>were not controlled when it still might have been possible, as a result of which </a:t>
            </a:r>
            <a:r>
              <a:rPr lang="en-US" b="1" dirty="0" smtClean="0"/>
              <a:t>they have become so much widespread that it is difficult legally and politically control them</a:t>
            </a:r>
            <a:r>
              <a:rPr lang="en-US" dirty="0" smtClean="0"/>
              <a:t>; </a:t>
            </a:r>
          </a:p>
          <a:p>
            <a:pPr eaLnBrk="1" fontAlgn="auto" hangingPunct="1">
              <a:spcAft>
                <a:spcPts val="0"/>
              </a:spcAft>
              <a:buFont typeface="Wingdings" pitchFamily="2" charset="2"/>
              <a:buChar char="Ø"/>
              <a:defRPr/>
            </a:pPr>
            <a:r>
              <a:rPr lang="en-US" b="1" dirty="0" smtClean="0"/>
              <a:t>due to the global, cross-border and ephemeral nature of digital infringements,</a:t>
            </a:r>
            <a:r>
              <a:rPr lang="en-US" dirty="0" smtClean="0"/>
              <a:t> it is </a:t>
            </a:r>
            <a:r>
              <a:rPr lang="en-US" b="1" dirty="0" smtClean="0"/>
              <a:t>difficult to detect and combat them</a:t>
            </a:r>
            <a:r>
              <a:rPr lang="en-US" dirty="0" smtClean="0"/>
              <a:t>; </a:t>
            </a:r>
          </a:p>
          <a:p>
            <a:pPr eaLnBrk="1" fontAlgn="auto" hangingPunct="1">
              <a:spcAft>
                <a:spcPts val="0"/>
              </a:spcAft>
              <a:buFont typeface="Wingdings" pitchFamily="2" charset="2"/>
              <a:buChar char="Ø"/>
              <a:defRPr/>
            </a:pPr>
            <a:r>
              <a:rPr lang="en-US" dirty="0" smtClean="0"/>
              <a:t>due to the great number of illegal “file sharers,” </a:t>
            </a:r>
            <a:r>
              <a:rPr lang="en-US" b="1" dirty="0" smtClean="0"/>
              <a:t>it is delicate political task to deal with the problem</a:t>
            </a:r>
            <a:r>
              <a:rPr lang="en-US" dirty="0" smtClean="0"/>
              <a:t>.</a:t>
            </a:r>
            <a:r>
              <a:rPr lang="en-US" b="1" dirty="0" smtClean="0"/>
              <a:t> </a:t>
            </a:r>
            <a:endParaRPr lang="en-US" dirty="0"/>
          </a:p>
        </p:txBody>
      </p:sp>
      <p:sp>
        <p:nvSpPr>
          <p:cNvPr id="4" name="Dia számának helye 3"/>
          <p:cNvSpPr>
            <a:spLocks noGrp="1"/>
          </p:cNvSpPr>
          <p:nvPr>
            <p:ph type="sldNum" sz="quarter" idx="12"/>
          </p:nvPr>
        </p:nvSpPr>
        <p:spPr/>
        <p:txBody>
          <a:bodyPr/>
          <a:lstStyle/>
          <a:p>
            <a:pPr>
              <a:defRPr/>
            </a:pPr>
            <a:fld id="{8A51091F-676F-4396-AE11-6EB15853E77E}" type="slidenum">
              <a:rPr lang="hu-HU"/>
              <a:pPr>
                <a:defRPr/>
              </a:pPr>
              <a:t>22</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  </a:t>
            </a:r>
            <a:endParaRPr lang="hu-HU"/>
          </a:p>
        </p:txBody>
      </p:sp>
      <p:sp>
        <p:nvSpPr>
          <p:cNvPr id="3" name="Dia számának helye 2"/>
          <p:cNvSpPr>
            <a:spLocks noGrp="1"/>
          </p:cNvSpPr>
          <p:nvPr>
            <p:ph type="sldNum" sz="quarter" idx="12"/>
          </p:nvPr>
        </p:nvSpPr>
        <p:spPr/>
        <p:txBody>
          <a:bodyPr/>
          <a:lstStyle/>
          <a:p>
            <a:pPr>
              <a:defRPr/>
            </a:pPr>
            <a:fld id="{DD5410D2-8E76-449D-BE3B-0AB395402FE7}" type="slidenum">
              <a:rPr lang="hu-HU" smtClean="0"/>
              <a:pPr>
                <a:defRPr/>
              </a:pPr>
              <a:t>23</a:t>
            </a:fld>
            <a:endParaRPr lang="hu-HU"/>
          </a:p>
        </p:txBody>
      </p:sp>
      <p:sp>
        <p:nvSpPr>
          <p:cNvPr id="28676" name="Szövegdoboz 3"/>
          <p:cNvSpPr txBox="1">
            <a:spLocks noChangeArrowheads="1"/>
          </p:cNvSpPr>
          <p:nvPr/>
        </p:nvSpPr>
        <p:spPr bwMode="auto">
          <a:xfrm>
            <a:off x="539750" y="1830388"/>
            <a:ext cx="80645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algn="ctr" eaLnBrk="1" hangingPunct="1">
              <a:defRPr/>
            </a:pPr>
            <a:r>
              <a:rPr lang="hu-HU" sz="4000" b="1" dirty="0" smtClean="0">
                <a:solidFill>
                  <a:srgbClr val="C00000"/>
                </a:solidFill>
                <a:effectLst>
                  <a:outerShdw blurRad="38100" dist="38100" dir="2700000" algn="tl">
                    <a:srgbClr val="000000">
                      <a:alpha val="43137"/>
                    </a:srgbClr>
                  </a:outerShdw>
                </a:effectLst>
              </a:rPr>
              <a:t>III. ENFORCEMENT OF RIGHTS IN THE DIGITAL ONLINE ENVIRONMENT: DIGITAL RIGHTS MANAGEMENT </a:t>
            </a:r>
            <a:endParaRPr lang="en-US" sz="4000" dirty="0" smtClean="0">
              <a:effectLst>
                <a:outerShdw blurRad="38100" dist="38100" dir="2700000" algn="tl">
                  <a:srgbClr val="000000">
                    <a:alpha val="43137"/>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5" y="285750"/>
            <a:ext cx="8229600" cy="1143000"/>
          </a:xfrm>
          <a:solidFill>
            <a:schemeClr val="accent3">
              <a:lumMod val="60000"/>
              <a:lumOff val="40000"/>
            </a:schemeClr>
          </a:solidFill>
          <a:ln>
            <a:solidFill>
              <a:schemeClr val="accent3">
                <a:lumMod val="50000"/>
              </a:schemeClr>
            </a:solidFill>
          </a:ln>
        </p:spPr>
        <p:txBody>
          <a:bodyPr rtlCol="0">
            <a:noAutofit/>
          </a:bodyPr>
          <a:lstStyle/>
          <a:p>
            <a:pPr eaLnBrk="1" fontAlgn="auto" hangingPunct="1">
              <a:spcAft>
                <a:spcPts val="0"/>
              </a:spcAft>
              <a:defRPr/>
            </a:pPr>
            <a:r>
              <a:rPr lang="en-US" sz="2800" b="1" dirty="0" smtClean="0"/>
              <a:t>„Answers to the machine:” application and protection of TPMs and RMI (DRM)</a:t>
            </a:r>
            <a:r>
              <a:rPr lang="hu-HU" sz="2800" b="1" dirty="0" smtClean="0"/>
              <a:t> (1)</a:t>
            </a:r>
            <a:r>
              <a:rPr lang="en-US" sz="2800" b="1" dirty="0" smtClean="0"/>
              <a:t>  </a:t>
            </a:r>
            <a:endParaRPr lang="en-US" sz="2800" dirty="0"/>
          </a:p>
        </p:txBody>
      </p:sp>
      <p:sp>
        <p:nvSpPr>
          <p:cNvPr id="3" name="Tartalom helye 2"/>
          <p:cNvSpPr>
            <a:spLocks noGrp="1"/>
          </p:cNvSpPr>
          <p:nvPr>
            <p:ph idx="1"/>
          </p:nvPr>
        </p:nvSpPr>
        <p:spPr/>
        <p:txBody>
          <a:bodyPr rtlCol="0">
            <a:normAutofit fontScale="25000" lnSpcReduction="20000"/>
          </a:bodyPr>
          <a:lstStyle/>
          <a:p>
            <a:pPr eaLnBrk="1" fontAlgn="auto" hangingPunct="1">
              <a:spcAft>
                <a:spcPts val="0"/>
              </a:spcAft>
              <a:buFont typeface="Wingdings" pitchFamily="2" charset="2"/>
              <a:buChar char="§"/>
              <a:defRPr/>
            </a:pPr>
            <a:endParaRPr lang="hu-HU" sz="3600" b="1" dirty="0" smtClean="0"/>
          </a:p>
          <a:p>
            <a:pPr eaLnBrk="1" fontAlgn="auto" hangingPunct="1">
              <a:spcAft>
                <a:spcPts val="0"/>
              </a:spcAft>
              <a:buFont typeface="Wingdings" pitchFamily="2" charset="2"/>
              <a:buChar char="§"/>
              <a:defRPr/>
            </a:pPr>
            <a:r>
              <a:rPr lang="en-US" sz="8000" b="1" dirty="0" smtClean="0"/>
              <a:t>Agreement at the 1996 Diplomatic Conference</a:t>
            </a:r>
            <a:r>
              <a:rPr lang="en-US" sz="8000" dirty="0" smtClean="0"/>
              <a:t>: there was a </a:t>
            </a:r>
            <a:r>
              <a:rPr lang="en-US" sz="8000" b="1" dirty="0" smtClean="0"/>
              <a:t>need for making it possible the application of, and adequately protecting, technological measures</a:t>
            </a:r>
            <a:r>
              <a:rPr lang="en-US" sz="8000" dirty="0" smtClean="0"/>
              <a:t> (</a:t>
            </a:r>
            <a:r>
              <a:rPr lang="en-US" sz="8000" b="1" dirty="0" smtClean="0"/>
              <a:t>TPMs</a:t>
            </a:r>
            <a:r>
              <a:rPr lang="en-US" sz="8000" dirty="0" smtClean="0"/>
              <a:t>,</a:t>
            </a:r>
            <a:r>
              <a:rPr lang="en-US" sz="8000" b="1" dirty="0" smtClean="0"/>
              <a:t> </a:t>
            </a:r>
            <a:r>
              <a:rPr lang="en-US" sz="8000" dirty="0" smtClean="0"/>
              <a:t>such as encryption systems) </a:t>
            </a:r>
            <a:r>
              <a:rPr lang="en-US" sz="8000" b="1" dirty="0" smtClean="0"/>
              <a:t>and rights management information </a:t>
            </a:r>
            <a:r>
              <a:rPr lang="en-US" sz="8000" dirty="0" smtClean="0"/>
              <a:t>(</a:t>
            </a:r>
            <a:r>
              <a:rPr lang="en-US" sz="8000" b="1" dirty="0" smtClean="0"/>
              <a:t>RMI</a:t>
            </a:r>
            <a:r>
              <a:rPr lang="en-US" sz="8000" dirty="0" smtClean="0"/>
              <a:t>,</a:t>
            </a:r>
            <a:r>
              <a:rPr lang="en-US" sz="8000" b="1" dirty="0" smtClean="0"/>
              <a:t> </a:t>
            </a:r>
            <a:r>
              <a:rPr lang="en-US" sz="8000" dirty="0" smtClean="0"/>
              <a:t>such as digital identifiers) – together: „digital rights management” (</a:t>
            </a:r>
            <a:r>
              <a:rPr lang="en-US" sz="8000" b="1" dirty="0" smtClean="0"/>
              <a:t>DRM</a:t>
            </a:r>
            <a:r>
              <a:rPr lang="en-US" sz="8000" dirty="0" smtClean="0"/>
              <a:t>) – in order that copyright and related rights might be exercised and enforced in the digital, networked environment.</a:t>
            </a:r>
          </a:p>
          <a:p>
            <a:pPr eaLnBrk="1" fontAlgn="auto" hangingPunct="1">
              <a:spcAft>
                <a:spcPts val="0"/>
              </a:spcAft>
              <a:buFont typeface="Wingdings" pitchFamily="2" charset="2"/>
              <a:buChar char="§"/>
              <a:defRPr/>
            </a:pPr>
            <a:r>
              <a:rPr lang="en-US" sz="8000" b="1" dirty="0" smtClean="0"/>
              <a:t> WCT Article 11  and WPPT Article 18</a:t>
            </a:r>
            <a:r>
              <a:rPr lang="en-US" sz="8000" dirty="0" smtClean="0"/>
              <a:t>:</a:t>
            </a:r>
          </a:p>
          <a:p>
            <a:pPr eaLnBrk="1" fontAlgn="auto" hangingPunct="1">
              <a:spcAft>
                <a:spcPts val="0"/>
              </a:spcAft>
              <a:buFont typeface="Arial" pitchFamily="34" charset="0"/>
              <a:buNone/>
              <a:defRPr/>
            </a:pPr>
            <a:r>
              <a:rPr lang="en-US" sz="8000" dirty="0" smtClean="0"/>
              <a:t>     „Contracting Parties </a:t>
            </a:r>
            <a:r>
              <a:rPr lang="en-US" sz="8000" b="1" dirty="0" smtClean="0"/>
              <a:t>shall provide adequate legal protection and effective legal remedies against the circumvention of effective technological measures </a:t>
            </a:r>
            <a:r>
              <a:rPr lang="en-US" sz="8000" dirty="0" smtClean="0"/>
              <a:t>that are used by [authors][performers or producers of phonograms] </a:t>
            </a:r>
            <a:r>
              <a:rPr lang="en-US" sz="8000" b="1" dirty="0" smtClean="0"/>
              <a:t>in connection with the exercise of their rights </a:t>
            </a:r>
            <a:r>
              <a:rPr lang="en-US" sz="8000" dirty="0" smtClean="0"/>
              <a:t>under [this Treaty or the Berne Convention][this Treaty] and </a:t>
            </a:r>
            <a:r>
              <a:rPr lang="en-US" sz="8000" b="1" dirty="0" smtClean="0"/>
              <a:t>that restrict acts</a:t>
            </a:r>
            <a:r>
              <a:rPr lang="en-US" sz="8000" dirty="0" smtClean="0"/>
              <a:t>, in respect of their [works][performances or phonograms] , </a:t>
            </a:r>
            <a:r>
              <a:rPr lang="en-US" sz="8000" b="1" dirty="0" smtClean="0"/>
              <a:t>which are not authorized</a:t>
            </a:r>
            <a:r>
              <a:rPr lang="en-US" sz="8000" dirty="0" smtClean="0"/>
              <a:t> by [the [authors][the performers or the producers of phonograms] </a:t>
            </a:r>
            <a:r>
              <a:rPr lang="en-US" sz="8000" b="1" dirty="0" smtClean="0"/>
              <a:t>concerned or permitted by law</a:t>
            </a:r>
            <a:r>
              <a:rPr lang="en-US" sz="8000" dirty="0" smtClean="0"/>
              <a:t>.” </a:t>
            </a:r>
          </a:p>
          <a:p>
            <a:pPr eaLnBrk="1" fontAlgn="auto" hangingPunct="1">
              <a:spcAft>
                <a:spcPts val="0"/>
              </a:spcAft>
              <a:buFont typeface="Arial" pitchFamily="34" charset="0"/>
              <a:buNone/>
              <a:defRPr/>
            </a:pPr>
            <a:endParaRPr lang="en-US" sz="8000" dirty="0" smtClean="0"/>
          </a:p>
          <a:p>
            <a:pPr eaLnBrk="1" fontAlgn="auto" hangingPunct="1">
              <a:spcAft>
                <a:spcPts val="0"/>
              </a:spcAft>
              <a:buFont typeface="Arial" pitchFamily="34" charset="0"/>
              <a:buNone/>
              <a:defRPr/>
            </a:pPr>
            <a:r>
              <a:rPr lang="en-US" sz="8000" dirty="0" smtClean="0"/>
              <a:t> </a:t>
            </a:r>
            <a:endParaRPr lang="en-US" sz="8000" dirty="0"/>
          </a:p>
        </p:txBody>
      </p:sp>
      <p:sp>
        <p:nvSpPr>
          <p:cNvPr id="4" name="Dia számának helye 3"/>
          <p:cNvSpPr>
            <a:spLocks noGrp="1"/>
          </p:cNvSpPr>
          <p:nvPr>
            <p:ph type="sldNum" sz="quarter" idx="12"/>
          </p:nvPr>
        </p:nvSpPr>
        <p:spPr/>
        <p:txBody>
          <a:bodyPr/>
          <a:lstStyle/>
          <a:p>
            <a:pPr>
              <a:defRPr/>
            </a:pPr>
            <a:fld id="{514C10B1-49F9-4B8E-9F81-270886A4E4BC}" type="slidenum">
              <a:rPr lang="hu-HU"/>
              <a:pPr>
                <a:defRPr/>
              </a:pPr>
              <a:t>24</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5" y="285750"/>
            <a:ext cx="8229600" cy="1143000"/>
          </a:xfrm>
          <a:solidFill>
            <a:schemeClr val="accent3">
              <a:lumMod val="60000"/>
              <a:lumOff val="40000"/>
            </a:schemeClr>
          </a:solidFill>
          <a:ln>
            <a:solidFill>
              <a:schemeClr val="accent3">
                <a:lumMod val="50000"/>
              </a:schemeClr>
            </a:solidFill>
          </a:ln>
        </p:spPr>
        <p:txBody>
          <a:bodyPr rtlCol="0">
            <a:noAutofit/>
          </a:bodyPr>
          <a:lstStyle/>
          <a:p>
            <a:pPr eaLnBrk="1" fontAlgn="auto" hangingPunct="1">
              <a:spcAft>
                <a:spcPts val="0"/>
              </a:spcAft>
              <a:defRPr/>
            </a:pPr>
            <a:r>
              <a:rPr lang="hu-HU" sz="2800" b="1" dirty="0" smtClean="0"/>
              <a:t>„</a:t>
            </a:r>
            <a:r>
              <a:rPr lang="hu-HU" sz="2800" b="1" dirty="0" err="1" smtClean="0"/>
              <a:t>Answers</a:t>
            </a:r>
            <a:r>
              <a:rPr lang="hu-HU" sz="2800" b="1" dirty="0" smtClean="0"/>
              <a:t>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machine</a:t>
            </a:r>
            <a:r>
              <a:rPr lang="hu-HU" sz="2800" b="1" dirty="0" smtClean="0"/>
              <a:t>:” </a:t>
            </a:r>
            <a:r>
              <a:rPr lang="hu-HU" sz="2800" b="1" dirty="0" err="1" smtClean="0"/>
              <a:t>application</a:t>
            </a:r>
            <a:r>
              <a:rPr lang="hu-HU" sz="2800" b="1" dirty="0" smtClean="0"/>
              <a:t> and </a:t>
            </a:r>
            <a:r>
              <a:rPr lang="hu-HU" sz="2800" b="1" dirty="0" err="1" smtClean="0"/>
              <a:t>protection</a:t>
            </a:r>
            <a:r>
              <a:rPr lang="hu-HU" sz="2800" b="1" dirty="0" smtClean="0"/>
              <a:t> of </a:t>
            </a:r>
            <a:r>
              <a:rPr lang="en-US" sz="2800" b="1" dirty="0" smtClean="0"/>
              <a:t>T</a:t>
            </a:r>
            <a:r>
              <a:rPr lang="hu-HU" sz="2800" b="1" dirty="0" err="1" smtClean="0"/>
              <a:t>PMs</a:t>
            </a:r>
            <a:r>
              <a:rPr lang="hu-HU" sz="2800" b="1" dirty="0" smtClean="0"/>
              <a:t> and RMI (DRM)</a:t>
            </a:r>
            <a:r>
              <a:rPr lang="en-US" sz="2800" b="1" dirty="0" smtClean="0"/>
              <a:t> </a:t>
            </a:r>
            <a:r>
              <a:rPr lang="hu-HU" sz="2800" b="1" dirty="0" smtClean="0"/>
              <a:t>(2)</a:t>
            </a:r>
            <a:r>
              <a:rPr lang="en-US" sz="2800" b="1" dirty="0" smtClean="0"/>
              <a:t>  </a:t>
            </a:r>
            <a:endParaRPr lang="hu-HU" sz="2800" dirty="0"/>
          </a:p>
        </p:txBody>
      </p:sp>
      <p:sp>
        <p:nvSpPr>
          <p:cNvPr id="3" name="Tartalom helye 2"/>
          <p:cNvSpPr>
            <a:spLocks noGrp="1"/>
          </p:cNvSpPr>
          <p:nvPr>
            <p:ph idx="1"/>
          </p:nvPr>
        </p:nvSpPr>
        <p:spPr>
          <a:xfrm>
            <a:off x="179388" y="1700213"/>
            <a:ext cx="8678862" cy="4681537"/>
          </a:xfrm>
        </p:spPr>
        <p:txBody>
          <a:bodyPr rtlCol="0">
            <a:normAutofit fontScale="25000" lnSpcReduction="20000"/>
          </a:bodyPr>
          <a:lstStyle/>
          <a:p>
            <a:pPr eaLnBrk="1" fontAlgn="auto" hangingPunct="1">
              <a:spcAft>
                <a:spcPts val="0"/>
              </a:spcAft>
              <a:buFont typeface="Arial" pitchFamily="34" charset="0"/>
              <a:buNone/>
              <a:defRPr/>
            </a:pPr>
            <a:r>
              <a:rPr lang="hu-HU" b="1" dirty="0" smtClean="0"/>
              <a:t>               </a:t>
            </a:r>
            <a:r>
              <a:rPr lang="hu-HU" sz="6800" b="1" dirty="0" smtClean="0"/>
              <a:t>WCT A</a:t>
            </a:r>
            <a:r>
              <a:rPr lang="en-US" sz="6800" b="1" dirty="0" err="1" smtClean="0"/>
              <a:t>rticle</a:t>
            </a:r>
            <a:r>
              <a:rPr lang="en-US" sz="6800" b="1" dirty="0" smtClean="0"/>
              <a:t> 12</a:t>
            </a:r>
            <a:r>
              <a:rPr lang="hu-HU" sz="6800" b="1" dirty="0" smtClean="0"/>
              <a:t> and  WPPT </a:t>
            </a:r>
            <a:r>
              <a:rPr lang="hu-HU" sz="6800" b="1" dirty="0" err="1" smtClean="0"/>
              <a:t>Article</a:t>
            </a:r>
            <a:r>
              <a:rPr lang="hu-HU" sz="6800" b="1" dirty="0" smtClean="0"/>
              <a:t> 19:</a:t>
            </a:r>
            <a:endParaRPr lang="hu-HU" sz="6800" dirty="0" smtClean="0"/>
          </a:p>
          <a:p>
            <a:pPr eaLnBrk="1" fontAlgn="auto" hangingPunct="1">
              <a:spcAft>
                <a:spcPts val="0"/>
              </a:spcAft>
              <a:buFont typeface="Arial" pitchFamily="34" charset="0"/>
              <a:buNone/>
              <a:defRPr/>
            </a:pPr>
            <a:r>
              <a:rPr lang="hu-HU" sz="6800" dirty="0" smtClean="0"/>
              <a:t>      </a:t>
            </a:r>
            <a:r>
              <a:rPr lang="en-US" sz="6800" dirty="0" smtClean="0"/>
              <a:t>„(1) Contracting Parties </a:t>
            </a:r>
            <a:r>
              <a:rPr lang="en-US" sz="6800" b="1" dirty="0" smtClean="0"/>
              <a:t>shall provide adequate and effective legal remedies </a:t>
            </a:r>
            <a:r>
              <a:rPr lang="en-US" sz="6800" dirty="0" smtClean="0"/>
              <a:t>against any person knowingly performing any of the following acts knowing, or with respect to civil remedies having reasonable grounds to know, that it will induce, enable, facilitate or conceal an infringement of any right covered by [this Treaty or the Berne Convention][this Treaty]:</a:t>
            </a:r>
          </a:p>
          <a:p>
            <a:pPr eaLnBrk="1" fontAlgn="auto" hangingPunct="1">
              <a:spcAft>
                <a:spcPts val="0"/>
              </a:spcAft>
              <a:buFont typeface="Arial" pitchFamily="34" charset="0"/>
              <a:buNone/>
              <a:defRPr/>
            </a:pPr>
            <a:r>
              <a:rPr lang="hu-HU" sz="6800" dirty="0" smtClean="0"/>
              <a:t>        </a:t>
            </a:r>
            <a:r>
              <a:rPr lang="en-US" sz="6800" dirty="0" smtClean="0"/>
              <a:t> (i)</a:t>
            </a:r>
            <a:r>
              <a:rPr lang="hu-HU" sz="6800" smtClean="0"/>
              <a:t> </a:t>
            </a:r>
            <a:r>
              <a:rPr lang="en-US" sz="6800" smtClean="0"/>
              <a:t>to </a:t>
            </a:r>
            <a:r>
              <a:rPr lang="en-US" sz="6800" b="1" dirty="0" smtClean="0"/>
              <a:t>remove or alter any electronic rights management information without authority</a:t>
            </a:r>
            <a:r>
              <a:rPr lang="en-US" sz="6800" dirty="0" smtClean="0"/>
              <a:t>;</a:t>
            </a:r>
          </a:p>
          <a:p>
            <a:pPr eaLnBrk="1" fontAlgn="auto" hangingPunct="1">
              <a:spcAft>
                <a:spcPts val="0"/>
              </a:spcAft>
              <a:buFont typeface="Arial" pitchFamily="34" charset="0"/>
              <a:buNone/>
              <a:defRPr/>
            </a:pPr>
            <a:r>
              <a:rPr lang="hu-HU" sz="6800" dirty="0" smtClean="0"/>
              <a:t>         </a:t>
            </a:r>
            <a:r>
              <a:rPr lang="en-US" sz="6800" dirty="0" smtClean="0"/>
              <a:t>(ii) to </a:t>
            </a:r>
            <a:r>
              <a:rPr lang="en-US" sz="6800" b="1" dirty="0" smtClean="0"/>
              <a:t>distribute, import for distribution, broadcast or communicate to the public, without authority, [</a:t>
            </a:r>
            <a:r>
              <a:rPr lang="en-US" sz="6800" dirty="0" smtClean="0"/>
              <a:t>works] or copies of [works][fixed performances or phonograms] </a:t>
            </a:r>
            <a:r>
              <a:rPr lang="en-US" sz="6800" b="1" dirty="0" smtClean="0"/>
              <a:t>knowing that electronic rights management information has been removed or altered without authority</a:t>
            </a:r>
            <a:r>
              <a:rPr lang="en-US" sz="6800" dirty="0" smtClean="0"/>
              <a:t>.  </a:t>
            </a:r>
          </a:p>
          <a:p>
            <a:pPr eaLnBrk="1" fontAlgn="auto" hangingPunct="1">
              <a:spcAft>
                <a:spcPts val="0"/>
              </a:spcAft>
              <a:buFont typeface="Arial" pitchFamily="34" charset="0"/>
              <a:buNone/>
              <a:defRPr/>
            </a:pPr>
            <a:r>
              <a:rPr lang="hu-HU" sz="6800" dirty="0" smtClean="0"/>
              <a:t>     „</a:t>
            </a:r>
            <a:r>
              <a:rPr lang="en-US" sz="6800" dirty="0" smtClean="0"/>
              <a:t>(2) As used in this Article, </a:t>
            </a:r>
            <a:r>
              <a:rPr lang="hu-HU" sz="6800" dirty="0" smtClean="0"/>
              <a:t>‘</a:t>
            </a:r>
            <a:r>
              <a:rPr lang="en-US" sz="6800" b="1" dirty="0" smtClean="0"/>
              <a:t>rights management information</a:t>
            </a:r>
            <a:r>
              <a:rPr lang="hu-HU" sz="6800" b="1" dirty="0" smtClean="0"/>
              <a:t>’</a:t>
            </a:r>
            <a:r>
              <a:rPr lang="en-US" sz="6800" dirty="0" smtClean="0"/>
              <a:t> means </a:t>
            </a:r>
            <a:r>
              <a:rPr lang="en-US" sz="6800" b="1" dirty="0" smtClean="0"/>
              <a:t>information which identifies</a:t>
            </a:r>
            <a:r>
              <a:rPr lang="en-US" sz="6800" dirty="0" smtClean="0"/>
              <a:t> the [work, the author of the work][the performer, the performance of the performer, the producer of the phonogram, the phonogram, the owner of any right in the [work][performance or phonogram], or </a:t>
            </a:r>
            <a:r>
              <a:rPr lang="en-US" sz="6800" b="1" dirty="0" smtClean="0"/>
              <a:t>information about the terms and conditions </a:t>
            </a:r>
            <a:r>
              <a:rPr lang="en-US" sz="6800" dirty="0" smtClean="0"/>
              <a:t>of use of the [work][performance or phonogram], and </a:t>
            </a:r>
            <a:r>
              <a:rPr lang="en-US" sz="6800" b="1" dirty="0" smtClean="0"/>
              <a:t>any numbers or codes that represents such information</a:t>
            </a:r>
            <a:r>
              <a:rPr lang="en-US" sz="6800" dirty="0" smtClean="0"/>
              <a:t>, </a:t>
            </a:r>
            <a:r>
              <a:rPr lang="en-US" sz="6800" b="1" dirty="0" smtClean="0"/>
              <a:t>when any of these items of information is attached to a copy </a:t>
            </a:r>
            <a:r>
              <a:rPr lang="en-US" sz="6800" dirty="0" smtClean="0"/>
              <a:t>of a [work][performance or phonogram] </a:t>
            </a:r>
            <a:r>
              <a:rPr lang="en-US" sz="6800" b="1" dirty="0" smtClean="0"/>
              <a:t>or appears in connection with the communication </a:t>
            </a:r>
            <a:r>
              <a:rPr lang="en-US" sz="6800" dirty="0" smtClean="0"/>
              <a:t>of [a work][a fixed performance or  a phonogram] </a:t>
            </a:r>
            <a:r>
              <a:rPr lang="en-US" sz="6800" b="1" dirty="0" smtClean="0"/>
              <a:t>to the public</a:t>
            </a:r>
            <a:r>
              <a:rPr lang="en-US" sz="6800" dirty="0" smtClean="0"/>
              <a:t>.”</a:t>
            </a:r>
            <a:endParaRPr lang="hu-HU" dirty="0"/>
          </a:p>
        </p:txBody>
      </p:sp>
      <p:sp>
        <p:nvSpPr>
          <p:cNvPr id="4" name="Dia számának helye 3"/>
          <p:cNvSpPr>
            <a:spLocks noGrp="1"/>
          </p:cNvSpPr>
          <p:nvPr>
            <p:ph type="sldNum" sz="quarter" idx="12"/>
          </p:nvPr>
        </p:nvSpPr>
        <p:spPr/>
        <p:txBody>
          <a:bodyPr/>
          <a:lstStyle/>
          <a:p>
            <a:pPr>
              <a:defRPr/>
            </a:pPr>
            <a:fld id="{C6D11E52-74AE-4B5F-8C32-39345A284D41}" type="slidenum">
              <a:rPr lang="hu-HU"/>
              <a:pPr>
                <a:defRPr/>
              </a:pPr>
              <a:t>25</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63" y="285750"/>
            <a:ext cx="8229600" cy="1143000"/>
          </a:xfrm>
          <a:solidFill>
            <a:schemeClr val="accent3">
              <a:lumMod val="60000"/>
              <a:lumOff val="4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hu-HU" sz="3200" b="1" dirty="0" smtClean="0">
                <a:solidFill>
                  <a:schemeClr val="accent3">
                    <a:lumMod val="50000"/>
                  </a:schemeClr>
                </a:solidFill>
              </a:rPr>
              <a:t/>
            </a:r>
            <a:br>
              <a:rPr lang="hu-HU" sz="3200" b="1" dirty="0" smtClean="0">
                <a:solidFill>
                  <a:schemeClr val="accent3">
                    <a:lumMod val="50000"/>
                  </a:schemeClr>
                </a:solidFill>
              </a:rPr>
            </a:br>
            <a:r>
              <a:rPr lang="hu-HU" sz="3600" b="1" dirty="0" smtClean="0"/>
              <a:t>„</a:t>
            </a:r>
            <a:r>
              <a:rPr lang="hu-HU" sz="3100" b="1" dirty="0" err="1" smtClean="0"/>
              <a:t>Answers</a:t>
            </a:r>
            <a:r>
              <a:rPr lang="hu-HU" sz="3100" b="1" dirty="0" smtClean="0"/>
              <a:t> </a:t>
            </a:r>
            <a:r>
              <a:rPr lang="hu-HU" sz="3100" b="1" dirty="0" err="1" smtClean="0"/>
              <a:t>to</a:t>
            </a:r>
            <a:r>
              <a:rPr lang="hu-HU" sz="3100" b="1" dirty="0" smtClean="0"/>
              <a:t> </a:t>
            </a:r>
            <a:r>
              <a:rPr lang="hu-HU" sz="3100" b="1" dirty="0" err="1" smtClean="0"/>
              <a:t>the</a:t>
            </a:r>
            <a:r>
              <a:rPr lang="hu-HU" sz="3100" b="1" dirty="0" smtClean="0"/>
              <a:t> </a:t>
            </a:r>
            <a:r>
              <a:rPr lang="hu-HU" sz="3100" b="1" dirty="0" err="1" smtClean="0"/>
              <a:t>machine</a:t>
            </a:r>
            <a:r>
              <a:rPr lang="hu-HU" sz="3100" b="1" dirty="0" smtClean="0"/>
              <a:t>:” </a:t>
            </a:r>
            <a:r>
              <a:rPr lang="hu-HU" sz="3100" b="1" dirty="0" err="1" smtClean="0"/>
              <a:t>application</a:t>
            </a:r>
            <a:r>
              <a:rPr lang="hu-HU" sz="3100" b="1" dirty="0" smtClean="0"/>
              <a:t> and </a:t>
            </a:r>
            <a:r>
              <a:rPr lang="hu-HU" sz="3100" b="1" dirty="0" err="1" smtClean="0"/>
              <a:t>protection</a:t>
            </a:r>
            <a:r>
              <a:rPr lang="hu-HU" sz="3100" b="1" dirty="0" smtClean="0"/>
              <a:t> of </a:t>
            </a:r>
            <a:r>
              <a:rPr lang="en-US" sz="3100" b="1" dirty="0" smtClean="0"/>
              <a:t>T</a:t>
            </a:r>
            <a:r>
              <a:rPr lang="hu-HU" sz="3100" b="1" dirty="0" err="1" smtClean="0"/>
              <a:t>PMs</a:t>
            </a:r>
            <a:r>
              <a:rPr lang="hu-HU" sz="3100" b="1" dirty="0" smtClean="0"/>
              <a:t> and RMI (DRM)</a:t>
            </a:r>
            <a:r>
              <a:rPr lang="en-US" sz="3100" b="1" dirty="0" smtClean="0"/>
              <a:t> </a:t>
            </a:r>
            <a:r>
              <a:rPr lang="hu-HU" sz="3100" b="1" dirty="0" smtClean="0"/>
              <a:t>(3)</a:t>
            </a:r>
            <a:r>
              <a:rPr lang="en-US" sz="3100" b="1" dirty="0" smtClean="0"/>
              <a:t> </a:t>
            </a:r>
            <a:r>
              <a:rPr lang="hu-HU" sz="3100" b="1" dirty="0" smtClean="0"/>
              <a:t/>
            </a:r>
            <a:br>
              <a:rPr lang="hu-HU" sz="3100" b="1" dirty="0" smtClean="0"/>
            </a:br>
            <a:endParaRPr lang="hu-HU" sz="3100" dirty="0"/>
          </a:p>
        </p:txBody>
      </p:sp>
      <p:sp>
        <p:nvSpPr>
          <p:cNvPr id="3" name="Tartalom helye 2"/>
          <p:cNvSpPr>
            <a:spLocks noGrp="1"/>
          </p:cNvSpPr>
          <p:nvPr>
            <p:ph idx="1"/>
          </p:nvPr>
        </p:nvSpPr>
        <p:spPr>
          <a:xfrm>
            <a:off x="214313" y="1500188"/>
            <a:ext cx="8715375" cy="4808537"/>
          </a:xfrm>
        </p:spPr>
        <p:txBody>
          <a:bodyPr rtlCol="0">
            <a:normAutofit fontScale="47500" lnSpcReduction="20000"/>
          </a:bodyPr>
          <a:lstStyle/>
          <a:p>
            <a:pPr eaLnBrk="1" fontAlgn="auto" hangingPunct="1">
              <a:spcAft>
                <a:spcPts val="0"/>
              </a:spcAft>
              <a:buFont typeface="Wingdings" pitchFamily="2" charset="2"/>
              <a:buChar char="§"/>
              <a:defRPr/>
            </a:pPr>
            <a:endParaRPr lang="hu-HU" b="1" dirty="0" smtClean="0"/>
          </a:p>
          <a:p>
            <a:pPr eaLnBrk="1" fontAlgn="auto" hangingPunct="1">
              <a:spcAft>
                <a:spcPts val="0"/>
              </a:spcAft>
              <a:buFont typeface="Wingdings" pitchFamily="2" charset="2"/>
              <a:buChar char="§"/>
              <a:defRPr/>
            </a:pPr>
            <a:r>
              <a:rPr lang="en-US" sz="3600" b="1" dirty="0" smtClean="0"/>
              <a:t>The requirement of adequate protection of TPMs can only be duly fulfilled if the protection extends for both access-control and „copy-control” TPMs and against both acts of circumvention and „preparatory acts.” </a:t>
            </a:r>
            <a:r>
              <a:rPr lang="en-US" sz="3600" dirty="0" smtClean="0"/>
              <a:t>The negotiating history of the „Internet Treaties” confirms this.</a:t>
            </a:r>
          </a:p>
          <a:p>
            <a:pPr eaLnBrk="1" fontAlgn="auto" hangingPunct="1">
              <a:spcAft>
                <a:spcPts val="0"/>
              </a:spcAft>
              <a:buFont typeface="Wingdings" pitchFamily="2" charset="2"/>
              <a:buChar char="§"/>
              <a:defRPr/>
            </a:pPr>
            <a:r>
              <a:rPr lang="hu-HU" sz="3600" b="1" dirty="0" smtClean="0"/>
              <a:t> </a:t>
            </a:r>
            <a:r>
              <a:rPr lang="en-US" sz="3600" b="1" dirty="0" smtClean="0"/>
              <a:t>Article 6(1) and (2) of the </a:t>
            </a:r>
            <a:r>
              <a:rPr lang="hu-HU" sz="3600" b="1" dirty="0" err="1" smtClean="0"/>
              <a:t>Information</a:t>
            </a:r>
            <a:r>
              <a:rPr lang="hu-HU" sz="3600" b="1" dirty="0" smtClean="0"/>
              <a:t> Society (Copyright) („</a:t>
            </a:r>
            <a:r>
              <a:rPr lang="hu-HU" sz="3600" b="1" dirty="0" err="1" smtClean="0"/>
              <a:t>InfoSoc</a:t>
            </a:r>
            <a:r>
              <a:rPr lang="hu-HU" sz="3600" b="1" dirty="0" smtClean="0"/>
              <a:t>”) </a:t>
            </a:r>
            <a:r>
              <a:rPr lang="hu-HU" sz="3600" b="1" dirty="0" err="1" smtClean="0"/>
              <a:t>Directive</a:t>
            </a:r>
            <a:r>
              <a:rPr lang="hu-HU" sz="3600" b="1" dirty="0" smtClean="0"/>
              <a:t>:</a:t>
            </a:r>
            <a:r>
              <a:rPr lang="en-US" sz="3600" dirty="0" smtClean="0"/>
              <a:t> </a:t>
            </a:r>
          </a:p>
          <a:p>
            <a:pPr eaLnBrk="1" fontAlgn="auto" hangingPunct="1">
              <a:spcAft>
                <a:spcPts val="0"/>
              </a:spcAft>
              <a:buFont typeface="Arial" pitchFamily="34" charset="0"/>
              <a:buNone/>
              <a:defRPr/>
            </a:pPr>
            <a:r>
              <a:rPr lang="hu-HU" sz="3600" dirty="0" smtClean="0"/>
              <a:t>      „</a:t>
            </a:r>
            <a:r>
              <a:rPr lang="en-US" sz="3600" dirty="0" smtClean="0"/>
              <a:t>1. Member States shall provide adequate legal protection </a:t>
            </a:r>
            <a:r>
              <a:rPr lang="en-US" sz="3600" b="1" dirty="0" smtClean="0"/>
              <a:t>against the circumvention of any effective technological measures</a:t>
            </a:r>
            <a:r>
              <a:rPr lang="en-US" sz="3600" dirty="0" smtClean="0"/>
              <a:t>, which the person concerned carries out in the knowledge, or with reasonable grounds to know, that he or she is pursuing that objective.</a:t>
            </a:r>
          </a:p>
          <a:p>
            <a:pPr eaLnBrk="1" fontAlgn="auto" hangingPunct="1">
              <a:spcAft>
                <a:spcPts val="0"/>
              </a:spcAft>
              <a:buFont typeface="Arial" pitchFamily="34" charset="0"/>
              <a:buNone/>
              <a:defRPr/>
            </a:pPr>
            <a:r>
              <a:rPr lang="hu-HU" sz="3600" dirty="0" smtClean="0"/>
              <a:t>      „</a:t>
            </a:r>
            <a:r>
              <a:rPr lang="en-US" sz="3600" dirty="0" smtClean="0"/>
              <a:t>2. Member States shall provide adequate legal protection </a:t>
            </a:r>
            <a:r>
              <a:rPr lang="en-US" sz="3600" b="1" dirty="0" smtClean="0"/>
              <a:t>against the manufacture, import, distribution, sale, rental, advertisement for sale or rental, or possession for commercial purposes of devices, products or components or the provision</a:t>
            </a:r>
          </a:p>
          <a:p>
            <a:pPr eaLnBrk="1" fontAlgn="auto" hangingPunct="1">
              <a:spcAft>
                <a:spcPts val="0"/>
              </a:spcAft>
              <a:buFont typeface="Arial" pitchFamily="34" charset="0"/>
              <a:buNone/>
              <a:defRPr/>
            </a:pPr>
            <a:r>
              <a:rPr lang="hu-HU" sz="3600" b="1" dirty="0" smtClean="0"/>
              <a:t>       </a:t>
            </a:r>
            <a:r>
              <a:rPr lang="en-US" sz="3600" b="1" dirty="0" smtClean="0"/>
              <a:t>of services </a:t>
            </a:r>
            <a:r>
              <a:rPr lang="en-US" sz="3600" dirty="0" smtClean="0"/>
              <a:t>which:</a:t>
            </a:r>
          </a:p>
          <a:p>
            <a:pPr eaLnBrk="1" fontAlgn="auto" hangingPunct="1">
              <a:spcAft>
                <a:spcPts val="0"/>
              </a:spcAft>
              <a:buFont typeface="Arial" pitchFamily="34" charset="0"/>
              <a:buNone/>
              <a:defRPr/>
            </a:pPr>
            <a:r>
              <a:rPr lang="hu-HU" sz="3600" dirty="0" smtClean="0"/>
              <a:t>       </a:t>
            </a:r>
            <a:r>
              <a:rPr lang="en-US" sz="3600" dirty="0" smtClean="0"/>
              <a:t>(a) are </a:t>
            </a:r>
            <a:r>
              <a:rPr lang="en-US" sz="3600" b="1" dirty="0" smtClean="0"/>
              <a:t>promoted, advertised or marketed for the purpose </a:t>
            </a:r>
            <a:r>
              <a:rPr lang="en-US" sz="3600" dirty="0" smtClean="0"/>
              <a:t>of circumvention of, or</a:t>
            </a:r>
          </a:p>
          <a:p>
            <a:pPr eaLnBrk="1" fontAlgn="auto" hangingPunct="1">
              <a:spcAft>
                <a:spcPts val="0"/>
              </a:spcAft>
              <a:buFont typeface="Arial" pitchFamily="34" charset="0"/>
              <a:buNone/>
              <a:defRPr/>
            </a:pPr>
            <a:r>
              <a:rPr lang="hu-HU" sz="3600" dirty="0" smtClean="0"/>
              <a:t>       </a:t>
            </a:r>
            <a:r>
              <a:rPr lang="en-US" sz="3600" dirty="0" smtClean="0"/>
              <a:t>(b) have </a:t>
            </a:r>
            <a:r>
              <a:rPr lang="en-US" sz="3600" b="1" dirty="0" smtClean="0"/>
              <a:t>only a limited commercially significant purpose or use other than </a:t>
            </a:r>
            <a:r>
              <a:rPr lang="en-US" sz="3600" dirty="0" smtClean="0"/>
              <a:t>to </a:t>
            </a:r>
            <a:r>
              <a:rPr lang="hu-HU" sz="3600" dirty="0" smtClean="0"/>
              <a:t>  </a:t>
            </a:r>
            <a:r>
              <a:rPr lang="en-US" sz="3600" dirty="0" smtClean="0"/>
              <a:t>circumvent, or</a:t>
            </a:r>
          </a:p>
          <a:p>
            <a:pPr eaLnBrk="1" fontAlgn="auto" hangingPunct="1">
              <a:spcAft>
                <a:spcPts val="0"/>
              </a:spcAft>
              <a:buFont typeface="Arial" pitchFamily="34" charset="0"/>
              <a:buNone/>
              <a:defRPr/>
            </a:pPr>
            <a:r>
              <a:rPr lang="hu-HU" sz="3600" dirty="0" smtClean="0"/>
              <a:t>       </a:t>
            </a:r>
            <a:r>
              <a:rPr lang="en-US" sz="3600" dirty="0" smtClean="0"/>
              <a:t>(c) are </a:t>
            </a:r>
            <a:r>
              <a:rPr lang="en-US" sz="3600" b="1" dirty="0" smtClean="0"/>
              <a:t>primarily designed, produced, adapted or performed for </a:t>
            </a:r>
            <a:r>
              <a:rPr lang="en-US" sz="3600" dirty="0" smtClean="0"/>
              <a:t>the purpose of enabling or facilitating the circumvention of, any effective technological measures.</a:t>
            </a:r>
            <a:r>
              <a:rPr lang="hu-HU" sz="3600" dirty="0" smtClean="0"/>
              <a:t>”</a:t>
            </a:r>
            <a:endParaRPr lang="hu-HU" sz="3600" dirty="0"/>
          </a:p>
        </p:txBody>
      </p:sp>
      <p:sp>
        <p:nvSpPr>
          <p:cNvPr id="4" name="Dia számának helye 3"/>
          <p:cNvSpPr>
            <a:spLocks noGrp="1"/>
          </p:cNvSpPr>
          <p:nvPr>
            <p:ph type="sldNum" sz="quarter" idx="12"/>
          </p:nvPr>
        </p:nvSpPr>
        <p:spPr/>
        <p:txBody>
          <a:bodyPr/>
          <a:lstStyle/>
          <a:p>
            <a:pPr>
              <a:defRPr/>
            </a:pPr>
            <a:fld id="{2ECB43AF-632C-4BC7-A488-E4DFF99E4289}" type="slidenum">
              <a:rPr lang="hu-HU"/>
              <a:pPr>
                <a:defRPr/>
              </a:pPr>
              <a:t>26</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2800" b="1" dirty="0" smtClean="0"/>
              <a:t>„</a:t>
            </a:r>
            <a:r>
              <a:rPr lang="hu-HU" sz="2800" b="1" dirty="0" err="1" smtClean="0"/>
              <a:t>Answer</a:t>
            </a:r>
            <a:r>
              <a:rPr lang="hu-HU" sz="2800" b="1" dirty="0" smtClean="0"/>
              <a:t>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machine</a:t>
            </a:r>
            <a:r>
              <a:rPr lang="hu-HU" sz="2800" b="1" dirty="0" smtClean="0"/>
              <a:t>:” </a:t>
            </a:r>
            <a:r>
              <a:rPr lang="hu-HU" sz="2800" b="1" dirty="0" err="1" smtClean="0"/>
              <a:t>application</a:t>
            </a:r>
            <a:r>
              <a:rPr lang="hu-HU" sz="2800" b="1" dirty="0" smtClean="0"/>
              <a:t> and </a:t>
            </a:r>
            <a:r>
              <a:rPr lang="hu-HU" sz="2800" b="1" dirty="0" err="1" smtClean="0"/>
              <a:t>protection</a:t>
            </a:r>
            <a:r>
              <a:rPr lang="hu-HU" sz="2800" b="1" dirty="0" smtClean="0"/>
              <a:t> of </a:t>
            </a:r>
            <a:r>
              <a:rPr lang="hu-HU" sz="2800" b="1" dirty="0" err="1" smtClean="0"/>
              <a:t>TPMs</a:t>
            </a:r>
            <a:r>
              <a:rPr lang="hu-HU" sz="2800" b="1" dirty="0" smtClean="0"/>
              <a:t> and RMI (DRM) (4)</a:t>
            </a:r>
            <a:endParaRPr lang="en-US" sz="2800" dirty="0"/>
          </a:p>
        </p:txBody>
      </p:sp>
      <p:sp>
        <p:nvSpPr>
          <p:cNvPr id="28675" name="Tartalom helye 2"/>
          <p:cNvSpPr>
            <a:spLocks noGrp="1"/>
          </p:cNvSpPr>
          <p:nvPr>
            <p:ph idx="1"/>
          </p:nvPr>
        </p:nvSpPr>
        <p:spPr>
          <a:xfrm>
            <a:off x="457200" y="1700213"/>
            <a:ext cx="8435975" cy="4425950"/>
          </a:xfrm>
        </p:spPr>
        <p:txBody>
          <a:bodyPr/>
          <a:lstStyle/>
          <a:p>
            <a:pPr marL="0" indent="0">
              <a:buFont typeface="Arial" pitchFamily="34" charset="0"/>
              <a:buNone/>
            </a:pPr>
            <a:r>
              <a:rPr lang="hu-HU" sz="1700" b="1" smtClean="0"/>
              <a:t>The new Copyright Law of Albania on TPMs:</a:t>
            </a:r>
          </a:p>
          <a:p>
            <a:pPr marL="0" indent="0">
              <a:buFont typeface="Arial" pitchFamily="34" charset="0"/>
              <a:buNone/>
            </a:pPr>
            <a:r>
              <a:rPr lang="en-US" sz="1800" b="1" smtClean="0"/>
              <a:t>Article 77. Protection of technological measures </a:t>
            </a:r>
            <a:endParaRPr lang="hu-HU" sz="1800" smtClean="0"/>
          </a:p>
          <a:p>
            <a:pPr marL="0" indent="0">
              <a:buFont typeface="Arial" pitchFamily="34" charset="0"/>
              <a:buNone/>
            </a:pPr>
            <a:r>
              <a:rPr lang="en-US" sz="1600" smtClean="0"/>
              <a:t>(1) </a:t>
            </a:r>
            <a:r>
              <a:rPr lang="en-US" sz="1600" b="1" smtClean="0"/>
              <a:t>The following acts shall be forbidden</a:t>
            </a:r>
            <a:r>
              <a:rPr lang="en-US" sz="1600" smtClean="0"/>
              <a:t>, </a:t>
            </a:r>
            <a:r>
              <a:rPr lang="en-US" sz="1600" b="1" smtClean="0"/>
              <a:t>independently of whether or not as a result of them any infringement of copyright, related rights or other rights </a:t>
            </a:r>
            <a:r>
              <a:rPr lang="en-US" sz="1600" smtClean="0"/>
              <a:t>protected by this Law may also take place:</a:t>
            </a:r>
            <a:endParaRPr lang="hu-HU" sz="1600" smtClean="0"/>
          </a:p>
          <a:p>
            <a:pPr marL="0" indent="0">
              <a:buFont typeface="Arial" pitchFamily="34" charset="0"/>
              <a:buNone/>
            </a:pPr>
            <a:r>
              <a:rPr lang="en-US" sz="1600" smtClean="0"/>
              <a:t>(a) the </a:t>
            </a:r>
            <a:r>
              <a:rPr lang="en-US" sz="1600" b="1" smtClean="0"/>
              <a:t>circumvention </a:t>
            </a:r>
            <a:r>
              <a:rPr lang="en-US" sz="1600" smtClean="0"/>
              <a:t>any effective technological meas­ures by a person who carries out the act of circumvention in the knowledge, or with reasonable grounds to know, that he or she is pursuing that objective;</a:t>
            </a:r>
            <a:endParaRPr lang="hu-HU" sz="1600" smtClean="0"/>
          </a:p>
          <a:p>
            <a:pPr marL="0" indent="0">
              <a:buFont typeface="Arial" pitchFamily="34" charset="0"/>
              <a:buNone/>
            </a:pPr>
            <a:r>
              <a:rPr lang="en-US" sz="1600" smtClean="0"/>
              <a:t>(b) the </a:t>
            </a:r>
            <a:r>
              <a:rPr lang="en-US" sz="1600" b="1" smtClean="0"/>
              <a:t>manufacture, importation, distribution, sale, rental, advertisement for sale or rental, or possession for commercial purposes of devices, products or components or the provision of services</a:t>
            </a:r>
            <a:r>
              <a:rPr lang="en-US" sz="1600" smtClean="0"/>
              <a:t> which:</a:t>
            </a:r>
            <a:endParaRPr lang="hu-HU" sz="1600" smtClean="0"/>
          </a:p>
          <a:p>
            <a:pPr marL="400050" lvl="1" indent="0">
              <a:buFont typeface="Arial" pitchFamily="34" charset="0"/>
              <a:buNone/>
            </a:pPr>
            <a:r>
              <a:rPr lang="en-US" sz="1500" smtClean="0"/>
              <a:t>(i) are promoted, advertised or marketed for the purpose of circumvention of, or</a:t>
            </a:r>
            <a:endParaRPr lang="hu-HU" sz="1500" smtClean="0"/>
          </a:p>
          <a:p>
            <a:pPr marL="400050" lvl="1" indent="0">
              <a:buFont typeface="Arial" pitchFamily="34" charset="0"/>
              <a:buNone/>
            </a:pPr>
            <a:r>
              <a:rPr lang="en-US" sz="1500" smtClean="0"/>
              <a:t>(ii) have only a limited commercially significant purpose or use other than to circumvent,</a:t>
            </a:r>
            <a:r>
              <a:rPr lang="hu-HU" sz="1500" smtClean="0"/>
              <a:t> </a:t>
            </a:r>
            <a:r>
              <a:rPr lang="en-US" sz="1500" smtClean="0"/>
              <a:t>or</a:t>
            </a:r>
            <a:endParaRPr lang="hu-HU" sz="1500" smtClean="0"/>
          </a:p>
          <a:p>
            <a:pPr marL="400050" lvl="1" indent="0">
              <a:buFont typeface="Arial" pitchFamily="34" charset="0"/>
              <a:buNone/>
            </a:pPr>
            <a:r>
              <a:rPr lang="en-US" sz="1500" smtClean="0"/>
              <a:t>(iii) are primarily designed, produced, adapted or performed for the purpose of enabling or facilitating the circumvention of,</a:t>
            </a:r>
            <a:r>
              <a:rPr lang="hu-HU" sz="1500" smtClean="0"/>
              <a:t> </a:t>
            </a:r>
            <a:r>
              <a:rPr lang="en-US" sz="1500" smtClean="0"/>
              <a:t> </a:t>
            </a:r>
            <a:endParaRPr lang="hu-HU" sz="1500" smtClean="0"/>
          </a:p>
          <a:p>
            <a:pPr marL="0" indent="0">
              <a:buFont typeface="Arial" pitchFamily="34" charset="0"/>
              <a:buNone/>
            </a:pPr>
            <a:r>
              <a:rPr lang="en-US" sz="1600" smtClean="0"/>
              <a:t>any effective technological measures.</a:t>
            </a:r>
            <a:endParaRPr lang="hu-HU" sz="1600" smtClean="0"/>
          </a:p>
          <a:p>
            <a:pPr marL="0" indent="0">
              <a:buFont typeface="Arial" pitchFamily="34" charset="0"/>
              <a:buNone/>
            </a:pPr>
            <a:r>
              <a:rPr lang="en-US" sz="1800" smtClean="0"/>
              <a:t> </a:t>
            </a:r>
            <a:endParaRPr lang="en-US" sz="160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dirty="0"/>
          </a:p>
        </p:txBody>
      </p:sp>
      <p:sp>
        <p:nvSpPr>
          <p:cNvPr id="5" name="Dia számának helye 4"/>
          <p:cNvSpPr>
            <a:spLocks noGrp="1"/>
          </p:cNvSpPr>
          <p:nvPr>
            <p:ph type="sldNum" sz="quarter" idx="12"/>
          </p:nvPr>
        </p:nvSpPr>
        <p:spPr/>
        <p:txBody>
          <a:bodyPr/>
          <a:lstStyle/>
          <a:p>
            <a:pPr>
              <a:defRPr/>
            </a:pPr>
            <a:fld id="{FE2471F8-828A-446F-A86F-EE8BF7342B23}" type="slidenum">
              <a:rPr lang="hu-HU" smtClean="0"/>
              <a:pPr>
                <a:defRPr/>
              </a:pPr>
              <a:t>27</a:t>
            </a:fld>
            <a:endParaRPr lang="hu-H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2800" b="1" dirty="0" smtClean="0"/>
              <a:t>„</a:t>
            </a:r>
            <a:r>
              <a:rPr lang="hu-HU" sz="2800" b="1" dirty="0" err="1" smtClean="0"/>
              <a:t>Answer</a:t>
            </a:r>
            <a:r>
              <a:rPr lang="hu-HU" sz="2800" b="1" dirty="0" smtClean="0"/>
              <a:t>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machine</a:t>
            </a:r>
            <a:r>
              <a:rPr lang="hu-HU" sz="2800" b="1" dirty="0" smtClean="0"/>
              <a:t>:” </a:t>
            </a:r>
            <a:r>
              <a:rPr lang="hu-HU" sz="2800" b="1" dirty="0" err="1" smtClean="0"/>
              <a:t>application</a:t>
            </a:r>
            <a:r>
              <a:rPr lang="hu-HU" sz="2800" b="1" dirty="0" smtClean="0"/>
              <a:t> and </a:t>
            </a:r>
            <a:r>
              <a:rPr lang="hu-HU" sz="2800" b="1" dirty="0" err="1" smtClean="0"/>
              <a:t>protection</a:t>
            </a:r>
            <a:r>
              <a:rPr lang="hu-HU" sz="2800" b="1" dirty="0" smtClean="0"/>
              <a:t> of </a:t>
            </a:r>
            <a:r>
              <a:rPr lang="hu-HU" sz="2800" b="1" dirty="0" err="1" smtClean="0"/>
              <a:t>TPMs</a:t>
            </a:r>
            <a:r>
              <a:rPr lang="hu-HU" sz="2800" b="1" dirty="0" smtClean="0"/>
              <a:t> and RMI (DRM) (5)</a:t>
            </a:r>
            <a:endParaRPr lang="en-US" sz="2800" dirty="0"/>
          </a:p>
        </p:txBody>
      </p:sp>
      <p:sp>
        <p:nvSpPr>
          <p:cNvPr id="3" name="Tartalom helye 2"/>
          <p:cNvSpPr>
            <a:spLocks noGrp="1"/>
          </p:cNvSpPr>
          <p:nvPr>
            <p:ph idx="1"/>
          </p:nvPr>
        </p:nvSpPr>
        <p:spPr/>
        <p:txBody>
          <a:bodyPr/>
          <a:lstStyle/>
          <a:p>
            <a:pPr marL="0" indent="0">
              <a:buFont typeface="Arial" pitchFamily="34" charset="0"/>
              <a:buNone/>
              <a:defRPr/>
            </a:pPr>
            <a:r>
              <a:rPr lang="hu-HU" sz="2000" b="1" dirty="0" smtClean="0"/>
              <a:t>The </a:t>
            </a:r>
            <a:r>
              <a:rPr lang="hu-HU" sz="2000" b="1" dirty="0" err="1"/>
              <a:t>new</a:t>
            </a:r>
            <a:r>
              <a:rPr lang="hu-HU" sz="2000" b="1" dirty="0"/>
              <a:t> Copyright Law of </a:t>
            </a:r>
            <a:r>
              <a:rPr lang="hu-HU" sz="2000" b="1" dirty="0" err="1"/>
              <a:t>Albania</a:t>
            </a:r>
            <a:r>
              <a:rPr lang="hu-HU" sz="2000" b="1" dirty="0"/>
              <a:t> </a:t>
            </a:r>
            <a:r>
              <a:rPr lang="hu-HU" sz="2000" b="1" dirty="0" err="1"/>
              <a:t>on</a:t>
            </a:r>
            <a:r>
              <a:rPr lang="hu-HU" sz="2000" b="1" dirty="0"/>
              <a:t> </a:t>
            </a:r>
            <a:r>
              <a:rPr lang="hu-HU" sz="2000" b="1" dirty="0" err="1"/>
              <a:t>TPMs</a:t>
            </a:r>
            <a:r>
              <a:rPr lang="hu-HU" sz="2000" b="1" dirty="0"/>
              <a:t>:</a:t>
            </a:r>
          </a:p>
          <a:p>
            <a:pPr marL="0" indent="0">
              <a:buFont typeface="Arial" pitchFamily="34" charset="0"/>
              <a:buNone/>
              <a:defRPr/>
            </a:pPr>
            <a:r>
              <a:rPr lang="en-US" sz="2000" b="1" dirty="0" smtClean="0"/>
              <a:t>Article 77. </a:t>
            </a:r>
            <a:r>
              <a:rPr lang="en-US" sz="2000" b="1" dirty="0" smtClean="0"/>
              <a:t>Protection of technological measures </a:t>
            </a:r>
            <a:r>
              <a:rPr lang="hu-HU" sz="2000" b="1" dirty="0" smtClean="0"/>
              <a:t> </a:t>
            </a:r>
            <a:r>
              <a:rPr lang="hu-HU" sz="2000" dirty="0" smtClean="0"/>
              <a:t>(</a:t>
            </a:r>
            <a:r>
              <a:rPr lang="hu-HU" sz="2000" dirty="0" err="1" smtClean="0"/>
              <a:t>Contd</a:t>
            </a:r>
            <a:r>
              <a:rPr lang="hu-HU" sz="2000" dirty="0" smtClean="0"/>
              <a:t>)</a:t>
            </a:r>
            <a:endParaRPr lang="hu-HU" sz="2000" dirty="0" smtClean="0"/>
          </a:p>
          <a:p>
            <a:pPr marL="0" indent="0">
              <a:buFont typeface="Arial" pitchFamily="34" charset="0"/>
              <a:buNone/>
              <a:defRPr/>
            </a:pPr>
            <a:endParaRPr lang="hu-HU" sz="2000" dirty="0" smtClean="0"/>
          </a:p>
          <a:p>
            <a:pPr marL="0" indent="0">
              <a:buFont typeface="Arial" pitchFamily="34" charset="0"/>
              <a:buNone/>
              <a:defRPr/>
            </a:pPr>
            <a:r>
              <a:rPr lang="hu-HU" sz="2000" dirty="0" smtClean="0"/>
              <a:t>(2</a:t>
            </a:r>
            <a:r>
              <a:rPr lang="en-US" sz="2000" dirty="0" smtClean="0"/>
              <a:t>) In the application of this Law, "</a:t>
            </a:r>
            <a:r>
              <a:rPr lang="en-US" sz="2000" b="1" dirty="0" smtClean="0"/>
              <a:t>technological measures</a:t>
            </a:r>
            <a:r>
              <a:rPr lang="en-US" sz="2000" dirty="0" smtClean="0"/>
              <a:t>" means any </a:t>
            </a:r>
            <a:r>
              <a:rPr lang="en-US" sz="2000" b="1" dirty="0" smtClean="0"/>
              <a:t>technology, device or component </a:t>
            </a:r>
            <a:r>
              <a:rPr lang="en-US" sz="2000" dirty="0" smtClean="0"/>
              <a:t>that is </a:t>
            </a:r>
            <a:r>
              <a:rPr lang="en-US" sz="2000" b="1" dirty="0" smtClean="0"/>
              <a:t>designed to prevent or restrict acts in the normal course of its operation </a:t>
            </a:r>
            <a:r>
              <a:rPr lang="en-US" sz="2000" dirty="0" smtClean="0"/>
              <a:t>in respect of works or objects of related right, </a:t>
            </a:r>
            <a:r>
              <a:rPr lang="en-US" sz="2000" b="1" dirty="0" smtClean="0"/>
              <a:t>which are not authorized by the owner of rights.</a:t>
            </a:r>
            <a:r>
              <a:rPr lang="en-US" sz="2000" dirty="0" smtClean="0"/>
              <a:t> Technological measures shall be deemed </a:t>
            </a:r>
            <a:r>
              <a:rPr lang="en-US" sz="2000" b="1" dirty="0" smtClean="0"/>
              <a:t>"effective" </a:t>
            </a:r>
            <a:r>
              <a:rPr lang="en-US" sz="2000" dirty="0" smtClean="0"/>
              <a:t>where the use of a protected work or object of related rights is </a:t>
            </a:r>
            <a:r>
              <a:rPr lang="en-US" sz="2000" b="1" dirty="0" smtClean="0"/>
              <a:t>controlled by the owner of rights through application of an access control or protection process</a:t>
            </a:r>
            <a:r>
              <a:rPr lang="en-US" sz="2000" dirty="0" smtClean="0"/>
              <a:t>, </a:t>
            </a:r>
            <a:r>
              <a:rPr lang="en-US" sz="2000" b="1" dirty="0" smtClean="0"/>
              <a:t>such as encryption, scrambling or other transformation</a:t>
            </a:r>
            <a:r>
              <a:rPr lang="en-US" sz="2000" dirty="0" smtClean="0"/>
              <a:t> of the work or object of related rights or a copy control mechanism, </a:t>
            </a:r>
            <a:r>
              <a:rPr lang="en-US" sz="2000" b="1" dirty="0" smtClean="0"/>
              <a:t>which, in the normal course of its operation, achieves the protection objective.</a:t>
            </a:r>
            <a:endParaRPr lang="hu-HU" sz="2000" b="1" dirty="0" smtClean="0"/>
          </a:p>
          <a:p>
            <a:pPr>
              <a:defRPr/>
            </a:pPr>
            <a:endParaRPr lang="en-US" dirty="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5E24A33B-42BB-4ECF-8461-45E2B655FB8F}" type="slidenum">
              <a:rPr lang="hu-HU" smtClean="0"/>
              <a:pPr>
                <a:defRPr/>
              </a:pPr>
              <a:t>28</a:t>
            </a:fld>
            <a:endParaRPr lang="hu-H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2800" b="1" dirty="0" smtClean="0"/>
              <a:t>„</a:t>
            </a:r>
            <a:r>
              <a:rPr lang="hu-HU" sz="2800" b="1" dirty="0" err="1" smtClean="0"/>
              <a:t>Answers</a:t>
            </a:r>
            <a:r>
              <a:rPr lang="hu-HU" sz="2800" b="1" dirty="0" smtClean="0"/>
              <a:t>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machine</a:t>
            </a:r>
            <a:r>
              <a:rPr lang="hu-HU" sz="2800" b="1" dirty="0" smtClean="0"/>
              <a:t>:” </a:t>
            </a:r>
            <a:r>
              <a:rPr lang="hu-HU" sz="2800" b="1" dirty="0" err="1" smtClean="0"/>
              <a:t>application</a:t>
            </a:r>
            <a:r>
              <a:rPr lang="hu-HU" sz="2800" b="1" dirty="0" smtClean="0"/>
              <a:t> and </a:t>
            </a:r>
            <a:r>
              <a:rPr lang="hu-HU" sz="2800" b="1" dirty="0" err="1" smtClean="0"/>
              <a:t>protection</a:t>
            </a:r>
            <a:r>
              <a:rPr lang="hu-HU" sz="2800" b="1" dirty="0" smtClean="0"/>
              <a:t> of </a:t>
            </a:r>
            <a:r>
              <a:rPr lang="hu-HU" sz="2800" b="1" dirty="0" err="1" smtClean="0"/>
              <a:t>TPMs</a:t>
            </a:r>
            <a:r>
              <a:rPr lang="hu-HU" sz="2800" b="1" dirty="0" smtClean="0"/>
              <a:t> and RMI (DRM) (6)</a:t>
            </a:r>
            <a:endParaRPr lang="hu-HU" sz="2800" dirty="0"/>
          </a:p>
        </p:txBody>
      </p:sp>
      <p:sp>
        <p:nvSpPr>
          <p:cNvPr id="30723" name="Tartalom helye 2"/>
          <p:cNvSpPr>
            <a:spLocks noGrp="1"/>
          </p:cNvSpPr>
          <p:nvPr>
            <p:ph idx="1"/>
          </p:nvPr>
        </p:nvSpPr>
        <p:spPr/>
        <p:txBody>
          <a:bodyPr/>
          <a:lstStyle/>
          <a:p>
            <a:pPr eaLnBrk="1" hangingPunct="1">
              <a:buFont typeface="Wingdings" pitchFamily="2" charset="2"/>
              <a:buChar char="§"/>
            </a:pPr>
            <a:endParaRPr lang="hu-HU" sz="2000" smtClean="0"/>
          </a:p>
          <a:p>
            <a:pPr eaLnBrk="1" hangingPunct="1">
              <a:buFont typeface="Wingdings" pitchFamily="2" charset="2"/>
              <a:buChar char="§"/>
            </a:pPr>
            <a:r>
              <a:rPr lang="en-US" sz="2000" smtClean="0"/>
              <a:t>Contrary to certain allegations, </a:t>
            </a:r>
            <a:r>
              <a:rPr lang="en-US" sz="2000" b="1" smtClean="0"/>
              <a:t>no new „access right” emerges  </a:t>
            </a:r>
            <a:r>
              <a:rPr lang="en-US" sz="2000" smtClean="0"/>
              <a:t>as a result of application and protection of TPMs and RMI</a:t>
            </a:r>
            <a:r>
              <a:rPr lang="hu-HU" sz="2000" smtClean="0"/>
              <a:t>. </a:t>
            </a:r>
          </a:p>
          <a:p>
            <a:pPr eaLnBrk="1" hangingPunct="1">
              <a:buFont typeface="Wingdings" pitchFamily="2" charset="2"/>
              <a:buChar char="§"/>
            </a:pPr>
            <a:endParaRPr lang="en-US" sz="2000" smtClean="0"/>
          </a:p>
          <a:p>
            <a:pPr eaLnBrk="1" hangingPunct="1">
              <a:buFont typeface="Wingdings" pitchFamily="2" charset="2"/>
              <a:buChar char="§"/>
            </a:pPr>
            <a:r>
              <a:rPr lang="en-US" sz="2000" b="1" smtClean="0"/>
              <a:t>Access to works by users have always been controlled; without it</a:t>
            </a:r>
            <a:r>
              <a:rPr lang="hu-HU" sz="2000" b="1" smtClean="0"/>
              <a:t>, </a:t>
            </a:r>
            <a:r>
              <a:rPr lang="en-US" sz="2000" b="1" smtClean="0"/>
              <a:t>the copyright system simply could not have existed</a:t>
            </a:r>
            <a:r>
              <a:rPr lang="en-US" sz="2000" smtClean="0"/>
              <a:t>. In book shops, record  shops, one has had to pay for copies to get full access; in libraries ,certain rules have had to be respected  in order to receive copies in loan; in case of theatrical presentations, concerts, etc., buying tickets or other arrangements have been needed to the members of the public for getting access. </a:t>
            </a:r>
          </a:p>
          <a:p>
            <a:pPr eaLnBrk="1" hangingPunct="1"/>
            <a:endParaRPr lang="hu-HU" sz="2000" smtClean="0"/>
          </a:p>
        </p:txBody>
      </p:sp>
      <p:sp>
        <p:nvSpPr>
          <p:cNvPr id="4" name="Dia számának helye 3"/>
          <p:cNvSpPr>
            <a:spLocks noGrp="1"/>
          </p:cNvSpPr>
          <p:nvPr>
            <p:ph type="sldNum" sz="quarter" idx="12"/>
          </p:nvPr>
        </p:nvSpPr>
        <p:spPr/>
        <p:txBody>
          <a:bodyPr/>
          <a:lstStyle/>
          <a:p>
            <a:pPr>
              <a:defRPr/>
            </a:pPr>
            <a:fld id="{EDB57DE7-BEF2-40EE-83A0-C5FA0FDDD8CC}" type="slidenum">
              <a:rPr lang="hu-HU"/>
              <a:pPr>
                <a:defRPr/>
              </a:pPr>
              <a:t>29</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90000"/>
            </a:schemeClr>
          </a:solidFill>
          <a:ln>
            <a:solidFill>
              <a:schemeClr val="bg2">
                <a:lumMod val="10000"/>
              </a:schemeClr>
            </a:solidFill>
          </a:ln>
        </p:spPr>
        <p:txBody>
          <a:bodyPr/>
          <a:lstStyle/>
          <a:p>
            <a:pPr>
              <a:defRPr/>
            </a:pPr>
            <a:r>
              <a:rPr lang="hu-HU" sz="2600" b="1" dirty="0" err="1" smtClean="0"/>
              <a:t>Three</a:t>
            </a:r>
            <a:r>
              <a:rPr lang="hu-HU" sz="2600" b="1" dirty="0" smtClean="0"/>
              <a:t> „</a:t>
            </a:r>
            <a:r>
              <a:rPr lang="hu-HU" sz="2600" b="1" dirty="0" err="1" smtClean="0"/>
              <a:t>layers</a:t>
            </a:r>
            <a:r>
              <a:rPr lang="hu-HU" sz="2600" b="1" dirty="0" smtClean="0"/>
              <a:t>” of </a:t>
            </a:r>
            <a:r>
              <a:rPr lang="hu-HU" sz="2600" b="1" dirty="0" err="1" smtClean="0"/>
              <a:t>international</a:t>
            </a:r>
            <a:r>
              <a:rPr lang="hu-HU" sz="2600" b="1" dirty="0" smtClean="0"/>
              <a:t> copyright and </a:t>
            </a:r>
            <a:r>
              <a:rPr lang="hu-HU" sz="2600" b="1" dirty="0" err="1" smtClean="0"/>
              <a:t>related</a:t>
            </a:r>
            <a:r>
              <a:rPr lang="hu-HU" sz="2600" b="1" dirty="0" smtClean="0"/>
              <a:t> </a:t>
            </a:r>
            <a:r>
              <a:rPr lang="hu-HU" sz="2600" b="1" dirty="0" err="1" smtClean="0"/>
              <a:t>rights</a:t>
            </a:r>
            <a:r>
              <a:rPr lang="hu-HU" sz="2600" b="1" dirty="0" smtClean="0"/>
              <a:t> </a:t>
            </a:r>
            <a:r>
              <a:rPr lang="hu-HU" sz="2600" b="1" dirty="0" err="1" smtClean="0"/>
              <a:t>norms</a:t>
            </a:r>
            <a:r>
              <a:rPr lang="hu-HU" sz="2600" b="1" dirty="0" smtClean="0"/>
              <a:t>  </a:t>
            </a:r>
            <a:endParaRPr lang="en-US" sz="2600" b="1" dirty="0"/>
          </a:p>
        </p:txBody>
      </p:sp>
      <p:sp>
        <p:nvSpPr>
          <p:cNvPr id="22531" name="Tartalom helye 2"/>
          <p:cNvSpPr>
            <a:spLocks noGrp="1"/>
          </p:cNvSpPr>
          <p:nvPr>
            <p:ph idx="1"/>
          </p:nvPr>
        </p:nvSpPr>
        <p:spPr>
          <a:xfrm>
            <a:off x="457200" y="1700213"/>
            <a:ext cx="8229600" cy="4425950"/>
          </a:xfrm>
        </p:spPr>
        <p:txBody>
          <a:bodyPr/>
          <a:lstStyle/>
          <a:p>
            <a:pPr>
              <a:buFont typeface="Wingdings" pitchFamily="2" charset="2"/>
              <a:buChar char="§"/>
              <a:defRPr/>
            </a:pPr>
            <a:r>
              <a:rPr lang="en-US" sz="2200" b="1" dirty="0" smtClean="0"/>
              <a:t>First „layer”: Berne Convention </a:t>
            </a:r>
            <a:r>
              <a:rPr lang="en-US" sz="2200" dirty="0" smtClean="0"/>
              <a:t>or</a:t>
            </a:r>
            <a:r>
              <a:rPr lang="hu-HU" sz="2200" dirty="0" smtClean="0"/>
              <a:t>i</a:t>
            </a:r>
            <a:r>
              <a:rPr lang="en-US" sz="2200" dirty="0" smtClean="0"/>
              <a:t>gin</a:t>
            </a:r>
            <a:r>
              <a:rPr lang="hu-HU" sz="2200" dirty="0" smtClean="0"/>
              <a:t>a</a:t>
            </a:r>
            <a:r>
              <a:rPr lang="en-US" sz="2200" dirty="0" err="1" smtClean="0"/>
              <a:t>lly</a:t>
            </a:r>
            <a:r>
              <a:rPr lang="en-US" sz="2200" dirty="0" smtClean="0"/>
              <a:t> adopted in 1886, regularly revised ; for the last time in 1971 (administered by WIPO) </a:t>
            </a:r>
            <a:r>
              <a:rPr lang="en-US" sz="2200" b="1" dirty="0" smtClean="0"/>
              <a:t>and the Rome Convention </a:t>
            </a:r>
            <a:r>
              <a:rPr lang="en-US" sz="2200" dirty="0" smtClean="0"/>
              <a:t>adopted in 1961 (jointly administered by WIPO, UNESCO and ILO).</a:t>
            </a:r>
          </a:p>
          <a:p>
            <a:pPr>
              <a:buFont typeface="Wingdings" pitchFamily="2" charset="2"/>
              <a:buChar char="§"/>
              <a:defRPr/>
            </a:pPr>
            <a:endParaRPr lang="en-US" sz="2200" b="1" dirty="0" smtClean="0"/>
          </a:p>
          <a:p>
            <a:pPr>
              <a:buFont typeface="Wingdings" pitchFamily="2" charset="2"/>
              <a:buChar char="§"/>
              <a:defRPr/>
            </a:pPr>
            <a:r>
              <a:rPr lang="en-US" sz="2200" b="1" dirty="0" smtClean="0"/>
              <a:t>Second „layer”: TRIPS Agreement </a:t>
            </a:r>
            <a:r>
              <a:rPr lang="en-US" sz="2200" dirty="0" smtClean="0"/>
              <a:t>adopted in 1994 (administered by WTO).</a:t>
            </a:r>
          </a:p>
          <a:p>
            <a:pPr>
              <a:buFont typeface="Wingdings" pitchFamily="2" charset="2"/>
              <a:buChar char="§"/>
              <a:defRPr/>
            </a:pPr>
            <a:endParaRPr lang="en-US" sz="2200" b="1" dirty="0" smtClean="0"/>
          </a:p>
          <a:p>
            <a:pPr>
              <a:buFont typeface="Wingdings" pitchFamily="2" charset="2"/>
              <a:buChar char="§"/>
              <a:defRPr/>
            </a:pPr>
            <a:r>
              <a:rPr lang="en-US" sz="2200" b="1" dirty="0" smtClean="0"/>
              <a:t>Third „layer”:  WIPO Copyright Treaty (WCT) and WIPO Performances and Phonograms Treaty (WPPT) </a:t>
            </a:r>
            <a:r>
              <a:rPr lang="en-US" sz="2200" dirty="0" smtClean="0"/>
              <a:t>adopted in 1996.</a:t>
            </a:r>
          </a:p>
          <a:p>
            <a:pPr>
              <a:buFont typeface="Wingdings" pitchFamily="2" charset="2"/>
              <a:buChar char="§"/>
              <a:defRPr/>
            </a:pPr>
            <a:endParaRPr lang="hu-HU" sz="2000" dirty="0" smtClean="0"/>
          </a:p>
          <a:p>
            <a:pPr marL="0" indent="0">
              <a:buFont typeface="Arial" pitchFamily="34" charset="0"/>
              <a:buNone/>
              <a:defRPr/>
            </a:pPr>
            <a:r>
              <a:rPr lang="hu-HU" sz="2000" b="1" dirty="0" smtClean="0"/>
              <a:t>    </a:t>
            </a:r>
            <a:endParaRPr lang="en-US" sz="2000" b="1" dirty="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dirty="0"/>
          </a:p>
        </p:txBody>
      </p:sp>
      <p:sp>
        <p:nvSpPr>
          <p:cNvPr id="5" name="Dia számának helye 4"/>
          <p:cNvSpPr>
            <a:spLocks noGrp="1"/>
          </p:cNvSpPr>
          <p:nvPr>
            <p:ph type="sldNum" sz="quarter" idx="12"/>
          </p:nvPr>
        </p:nvSpPr>
        <p:spPr/>
        <p:txBody>
          <a:bodyPr/>
          <a:lstStyle/>
          <a:p>
            <a:pPr>
              <a:defRPr/>
            </a:pPr>
            <a:fld id="{8BF51244-D0D2-431B-A2A4-0D37FFA7B1FC}" type="slidenum">
              <a:rPr lang="hu-HU" smtClean="0"/>
              <a:pPr>
                <a:defRPr/>
              </a:pPr>
              <a:t>3</a:t>
            </a:fld>
            <a:endParaRPr lang="hu-H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2800" b="1" dirty="0" smtClean="0"/>
              <a:t>„</a:t>
            </a:r>
            <a:r>
              <a:rPr lang="hu-HU" sz="2800" b="1" dirty="0" err="1" smtClean="0"/>
              <a:t>Answers</a:t>
            </a:r>
            <a:r>
              <a:rPr lang="hu-HU" sz="2800" b="1" dirty="0" smtClean="0"/>
              <a:t>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machine</a:t>
            </a:r>
            <a:r>
              <a:rPr lang="hu-HU" sz="2800" b="1" dirty="0" smtClean="0"/>
              <a:t>:” </a:t>
            </a:r>
            <a:r>
              <a:rPr lang="hu-HU" sz="2800" b="1" dirty="0" err="1" smtClean="0"/>
              <a:t>application</a:t>
            </a:r>
            <a:r>
              <a:rPr lang="hu-HU" sz="2800" b="1" dirty="0" smtClean="0"/>
              <a:t> and </a:t>
            </a:r>
            <a:r>
              <a:rPr lang="hu-HU" sz="2800" b="1" dirty="0" err="1" smtClean="0"/>
              <a:t>protection</a:t>
            </a:r>
            <a:r>
              <a:rPr lang="hu-HU" sz="2800" b="1" dirty="0" smtClean="0"/>
              <a:t> of </a:t>
            </a:r>
            <a:r>
              <a:rPr lang="hu-HU" sz="2800" b="1" dirty="0" err="1" smtClean="0"/>
              <a:t>TPMs</a:t>
            </a:r>
            <a:r>
              <a:rPr lang="hu-HU" sz="2800" b="1" dirty="0" smtClean="0"/>
              <a:t> and RMI (DRM) (7)</a:t>
            </a:r>
            <a:endParaRPr lang="hu-HU" sz="2800" dirty="0"/>
          </a:p>
        </p:txBody>
      </p:sp>
      <p:sp>
        <p:nvSpPr>
          <p:cNvPr id="31747" name="Tartalom helye 2"/>
          <p:cNvSpPr>
            <a:spLocks noGrp="1"/>
          </p:cNvSpPr>
          <p:nvPr>
            <p:ph idx="1"/>
          </p:nvPr>
        </p:nvSpPr>
        <p:spPr/>
        <p:txBody>
          <a:bodyPr/>
          <a:lstStyle/>
          <a:p>
            <a:pPr eaLnBrk="1" hangingPunct="1">
              <a:buFont typeface="Wingdings" pitchFamily="2" charset="2"/>
              <a:buChar char="§"/>
            </a:pPr>
            <a:endParaRPr lang="hu-HU" sz="2000" b="1" smtClean="0"/>
          </a:p>
          <a:p>
            <a:pPr eaLnBrk="1" hangingPunct="1">
              <a:buFont typeface="Wingdings" pitchFamily="2" charset="2"/>
              <a:buChar char="§"/>
            </a:pPr>
            <a:r>
              <a:rPr lang="en-US" sz="2000" b="1" smtClean="0"/>
              <a:t>Even the beneficiaries of exceptions have not been able to get access to copies without any conditions whatsoever</a:t>
            </a:r>
            <a:r>
              <a:rPr lang="en-US" sz="2000" smtClean="0"/>
              <a:t>. Walking into a bookshop, taking a book from the shelves and walking out without payment referring to the „right” of free quotation?  </a:t>
            </a:r>
            <a:endParaRPr lang="hu-HU" sz="2000" smtClean="0"/>
          </a:p>
          <a:p>
            <a:pPr eaLnBrk="1" hangingPunct="1">
              <a:buFont typeface="Arial" pitchFamily="34" charset="0"/>
              <a:buNone/>
            </a:pPr>
            <a:endParaRPr lang="en-US" sz="2000" smtClean="0"/>
          </a:p>
          <a:p>
            <a:pPr eaLnBrk="1" hangingPunct="1">
              <a:buFont typeface="Wingdings" pitchFamily="2" charset="2"/>
              <a:buChar char="§"/>
            </a:pPr>
            <a:r>
              <a:rPr lang="en-US" sz="2000" smtClean="0"/>
              <a:t> In the digital networked environment, what used to be (i) going to the video shop, (ii) buying a video recording on a cassette;  (iii) bringing it home, (iv) putting into the player, (v) sitting down and (vi) pressing the „play” button – </a:t>
            </a:r>
            <a:r>
              <a:rPr lang="en-US" sz="2000" b="1" smtClean="0"/>
              <a:t>has been replaced by a simple click on the keyboard.</a:t>
            </a:r>
            <a:r>
              <a:rPr lang="en-US" sz="2000" smtClean="0"/>
              <a:t>  </a:t>
            </a:r>
            <a:r>
              <a:rPr lang="en-US" sz="2000" b="1" smtClean="0"/>
              <a:t>The use of TPMs </a:t>
            </a:r>
            <a:r>
              <a:rPr lang="en-US" sz="2000" smtClean="0"/>
              <a:t>(„DRM”) </a:t>
            </a:r>
            <a:r>
              <a:rPr lang="en-US" sz="2000" b="1" smtClean="0"/>
              <a:t>is the normal way of making access conditional</a:t>
            </a:r>
            <a:r>
              <a:rPr lang="en-US" sz="2000" smtClean="0"/>
              <a:t> to the payment of a reasonable price  or some other arrangement.</a:t>
            </a:r>
          </a:p>
          <a:p>
            <a:pPr eaLnBrk="1" hangingPunct="1"/>
            <a:endParaRPr lang="hu-HU" smtClean="0"/>
          </a:p>
        </p:txBody>
      </p:sp>
      <p:sp>
        <p:nvSpPr>
          <p:cNvPr id="4" name="Dia számának helye 3"/>
          <p:cNvSpPr>
            <a:spLocks noGrp="1"/>
          </p:cNvSpPr>
          <p:nvPr>
            <p:ph type="sldNum" sz="quarter" idx="12"/>
          </p:nvPr>
        </p:nvSpPr>
        <p:spPr/>
        <p:txBody>
          <a:bodyPr/>
          <a:lstStyle/>
          <a:p>
            <a:pPr>
              <a:defRPr/>
            </a:pPr>
            <a:fld id="{470F5657-25B9-4BD3-9F50-92B177036DDC}" type="slidenum">
              <a:rPr lang="hu-HU"/>
              <a:pPr>
                <a:defRPr/>
              </a:pPr>
              <a:t>30</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hu-HU" sz="2800" b="1" dirty="0" smtClean="0">
                <a:solidFill>
                  <a:schemeClr val="accent3">
                    <a:lumMod val="50000"/>
                  </a:schemeClr>
                </a:solidFill>
              </a:rPr>
              <a:t/>
            </a:r>
            <a:br>
              <a:rPr lang="hu-HU" sz="2800" b="1" dirty="0" smtClean="0">
                <a:solidFill>
                  <a:schemeClr val="accent3">
                    <a:lumMod val="50000"/>
                  </a:schemeClr>
                </a:solidFill>
              </a:rPr>
            </a:br>
            <a:r>
              <a:rPr lang="hu-HU" sz="2800" b="1" dirty="0" smtClean="0">
                <a:solidFill>
                  <a:schemeClr val="accent3">
                    <a:lumMod val="50000"/>
                  </a:schemeClr>
                </a:solidFill>
              </a:rPr>
              <a:t/>
            </a:r>
            <a:br>
              <a:rPr lang="hu-HU" sz="2800" b="1" dirty="0" smtClean="0">
                <a:solidFill>
                  <a:schemeClr val="accent3">
                    <a:lumMod val="50000"/>
                  </a:schemeClr>
                </a:solidFill>
              </a:rPr>
            </a:br>
            <a:r>
              <a:rPr lang="hu-HU" sz="3100" b="1" dirty="0" smtClean="0"/>
              <a:t>„</a:t>
            </a:r>
            <a:r>
              <a:rPr lang="hu-HU" sz="3100" b="1" dirty="0" err="1" smtClean="0"/>
              <a:t>Answers</a:t>
            </a:r>
            <a:r>
              <a:rPr lang="hu-HU" sz="3100" b="1" dirty="0" smtClean="0"/>
              <a:t> </a:t>
            </a:r>
            <a:r>
              <a:rPr lang="hu-HU" sz="3100" b="1" dirty="0" err="1" smtClean="0"/>
              <a:t>to</a:t>
            </a:r>
            <a:r>
              <a:rPr lang="hu-HU" sz="3100" b="1" dirty="0" smtClean="0"/>
              <a:t> </a:t>
            </a:r>
            <a:r>
              <a:rPr lang="hu-HU" sz="3100" b="1" dirty="0" err="1" smtClean="0"/>
              <a:t>the</a:t>
            </a:r>
            <a:r>
              <a:rPr lang="hu-HU" sz="3100" b="1" dirty="0" smtClean="0"/>
              <a:t> </a:t>
            </a:r>
            <a:r>
              <a:rPr lang="hu-HU" sz="3100" b="1" dirty="0" err="1" smtClean="0"/>
              <a:t>machine</a:t>
            </a:r>
            <a:r>
              <a:rPr lang="hu-HU" sz="3100" b="1" dirty="0" smtClean="0"/>
              <a:t>:” </a:t>
            </a:r>
            <a:r>
              <a:rPr lang="hu-HU" sz="3100" b="1" dirty="0" err="1" smtClean="0"/>
              <a:t>application</a:t>
            </a:r>
            <a:r>
              <a:rPr lang="hu-HU" sz="3100" b="1" dirty="0" smtClean="0"/>
              <a:t> and </a:t>
            </a:r>
            <a:r>
              <a:rPr lang="hu-HU" sz="3100" b="1" dirty="0" err="1" smtClean="0"/>
              <a:t>protection</a:t>
            </a:r>
            <a:r>
              <a:rPr lang="hu-HU" sz="3100" b="1" dirty="0" smtClean="0"/>
              <a:t> of </a:t>
            </a:r>
            <a:r>
              <a:rPr lang="en-US" sz="3100" b="1" dirty="0" smtClean="0"/>
              <a:t>T</a:t>
            </a:r>
            <a:r>
              <a:rPr lang="hu-HU" sz="3100" b="1" dirty="0" err="1" smtClean="0"/>
              <a:t>PMs</a:t>
            </a:r>
            <a:r>
              <a:rPr lang="hu-HU" sz="3100" b="1" dirty="0" smtClean="0"/>
              <a:t> and RMI (DRM)</a:t>
            </a:r>
            <a:r>
              <a:rPr lang="en-US" sz="3100" b="1" dirty="0" smtClean="0"/>
              <a:t> </a:t>
            </a:r>
            <a:r>
              <a:rPr lang="hu-HU" sz="3100" b="1" dirty="0" smtClean="0"/>
              <a:t>(8)</a:t>
            </a:r>
            <a:br>
              <a:rPr lang="hu-HU" sz="3100" b="1" dirty="0" smtClean="0"/>
            </a:br>
            <a:r>
              <a:rPr lang="hu-HU" sz="3000" b="1" dirty="0" smtClean="0"/>
              <a:t/>
            </a:r>
            <a:br>
              <a:rPr lang="hu-HU" sz="3000" b="1" dirty="0" smtClean="0"/>
            </a:br>
            <a:endParaRPr lang="hu-HU" sz="3000" dirty="0"/>
          </a:p>
        </p:txBody>
      </p:sp>
      <p:sp>
        <p:nvSpPr>
          <p:cNvPr id="32771" name="Tartalom helye 2"/>
          <p:cNvSpPr>
            <a:spLocks noGrp="1"/>
          </p:cNvSpPr>
          <p:nvPr>
            <p:ph idx="1"/>
          </p:nvPr>
        </p:nvSpPr>
        <p:spPr>
          <a:xfrm>
            <a:off x="214313" y="1571625"/>
            <a:ext cx="8715375" cy="4857750"/>
          </a:xfrm>
        </p:spPr>
        <p:txBody>
          <a:bodyPr/>
          <a:lstStyle/>
          <a:p>
            <a:pPr eaLnBrk="1" hangingPunct="1">
              <a:buFont typeface="Wingdings" pitchFamily="2" charset="2"/>
              <a:buChar char="§"/>
            </a:pPr>
            <a:r>
              <a:rPr lang="en-US" sz="1800" b="1" smtClean="0"/>
              <a:t>Various methods to guarantee the applicability of exceptions and limitations </a:t>
            </a:r>
            <a:r>
              <a:rPr lang="en-US" sz="1800" smtClean="0"/>
              <a:t>that are important from the viewpoint of public interests.  For example, </a:t>
            </a:r>
            <a:r>
              <a:rPr lang="en-US" sz="1800" b="1" smtClean="0"/>
              <a:t>in the U.S</a:t>
            </a:r>
            <a:r>
              <a:rPr lang="en-US" sz="1800" smtClean="0"/>
              <a:t>. certain </a:t>
            </a:r>
            <a:r>
              <a:rPr lang="en-US" sz="1800" b="1" smtClean="0"/>
              <a:t>outright exceptions and a tri-annual administrative review process</a:t>
            </a:r>
            <a:r>
              <a:rPr lang="en-US" sz="1800" smtClean="0"/>
              <a:t>.</a:t>
            </a:r>
            <a:endParaRPr lang="en-US" sz="1800" b="1" smtClean="0"/>
          </a:p>
          <a:p>
            <a:pPr eaLnBrk="1" hangingPunct="1">
              <a:buFont typeface="Wingdings" pitchFamily="2" charset="2"/>
              <a:buChar char="§"/>
            </a:pPr>
            <a:r>
              <a:rPr lang="en-US" sz="1800" b="1" smtClean="0"/>
              <a:t>In the E.U.</a:t>
            </a:r>
            <a:r>
              <a:rPr lang="en-US" sz="1800" smtClean="0"/>
              <a:t>, the Member States are obligated to provide for an appropriate </a:t>
            </a:r>
            <a:r>
              <a:rPr lang="en-US" sz="1800" b="1" smtClean="0"/>
              <a:t>intervention mechanism </a:t>
            </a:r>
            <a:r>
              <a:rPr lang="en-US" sz="1800" smtClean="0"/>
              <a:t>under Article 6(4) of the</a:t>
            </a:r>
            <a:r>
              <a:rPr lang="hu-HU" sz="1800" smtClean="0"/>
              <a:t> 2001</a:t>
            </a:r>
            <a:r>
              <a:rPr lang="en-US" sz="1800" smtClean="0"/>
              <a:t> Info</a:t>
            </a:r>
            <a:r>
              <a:rPr lang="hu-HU" sz="1800" smtClean="0"/>
              <a:t>rmation Society (Copyright) </a:t>
            </a:r>
            <a:r>
              <a:rPr lang="en-US" sz="1800" smtClean="0"/>
              <a:t>Directive:</a:t>
            </a:r>
          </a:p>
          <a:p>
            <a:pPr eaLnBrk="1" hangingPunct="1">
              <a:buFont typeface="Arial" pitchFamily="34" charset="0"/>
              <a:buNone/>
            </a:pPr>
            <a:r>
              <a:rPr lang="hu-HU" sz="1800" smtClean="0"/>
              <a:t>      </a:t>
            </a:r>
            <a:r>
              <a:rPr lang="en-US" sz="1600" smtClean="0"/>
              <a:t>„Notwithstanding the legal protection provided for in paragraph 1</a:t>
            </a:r>
            <a:r>
              <a:rPr lang="en-US" sz="1600" b="1" smtClean="0"/>
              <a:t>, in the absence of voluntary measures taken by rightholders</a:t>
            </a:r>
            <a:r>
              <a:rPr lang="en-US" sz="1600" smtClean="0"/>
              <a:t>, including agreements between rightholders and other parties concerned, </a:t>
            </a:r>
            <a:r>
              <a:rPr lang="en-US" sz="1600" b="1" smtClean="0"/>
              <a:t>Member States shall take appropriate measures to ensure that rightholders make available to the beneficiary of an exception or limitation </a:t>
            </a:r>
            <a:r>
              <a:rPr lang="en-US" sz="1600" smtClean="0"/>
              <a:t>provided for in</a:t>
            </a:r>
            <a:r>
              <a:rPr lang="hu-HU" sz="1600" smtClean="0"/>
              <a:t> </a:t>
            </a:r>
            <a:r>
              <a:rPr lang="en-US" sz="1600" smtClean="0"/>
              <a:t>national law in accordance with Article 5(2)(a) [reprographic reproduction], (2)(c) [certain library and educational uses], (2)(d) [ephemeral recording by broadcasters], (2)(e) [copying of broadcasts in social institutions], (3)(a) [illustration for teaching; scientific research], (3)(b) [use by people with disability] or (3)(e) [public security</a:t>
            </a:r>
            <a:r>
              <a:rPr lang="hu-HU" sz="1600" smtClean="0"/>
              <a:t>;</a:t>
            </a:r>
            <a:r>
              <a:rPr lang="en-US" sz="1600" smtClean="0"/>
              <a:t> official procedures] </a:t>
            </a:r>
            <a:r>
              <a:rPr lang="en-US" sz="1600" b="1" smtClean="0"/>
              <a:t>the means of benefiting from that exception or limitation, to the extent necessary</a:t>
            </a:r>
            <a:r>
              <a:rPr lang="en-US" sz="1600" smtClean="0"/>
              <a:t> to benefit from that exception or limitation and </a:t>
            </a:r>
            <a:r>
              <a:rPr lang="en-US" sz="1600" b="1" smtClean="0"/>
              <a:t>where that beneficiary has legal access to the protected work or subject-matter concerned</a:t>
            </a:r>
            <a:r>
              <a:rPr lang="en-US" sz="1600" smtClean="0"/>
              <a:t>.</a:t>
            </a:r>
            <a:r>
              <a:rPr lang="hu-HU" sz="1600" smtClean="0"/>
              <a:t>                                                                                                                                                                                                              </a:t>
            </a:r>
            <a:endParaRPr lang="en-US" sz="1600" smtClean="0"/>
          </a:p>
          <a:p>
            <a:pPr eaLnBrk="1" hangingPunct="1">
              <a:buFont typeface="Arial" pitchFamily="34" charset="0"/>
              <a:buNone/>
            </a:pPr>
            <a:endParaRPr lang="hu-HU" sz="1600" smtClean="0"/>
          </a:p>
        </p:txBody>
      </p:sp>
      <p:sp>
        <p:nvSpPr>
          <p:cNvPr id="4" name="Dia számának helye 3"/>
          <p:cNvSpPr>
            <a:spLocks noGrp="1"/>
          </p:cNvSpPr>
          <p:nvPr>
            <p:ph type="sldNum" sz="quarter" idx="12"/>
          </p:nvPr>
        </p:nvSpPr>
        <p:spPr>
          <a:xfrm>
            <a:off x="6553200" y="6165850"/>
            <a:ext cx="2133600" cy="555625"/>
          </a:xfrm>
        </p:spPr>
        <p:txBody>
          <a:bodyPr/>
          <a:lstStyle/>
          <a:p>
            <a:pPr>
              <a:defRPr/>
            </a:pPr>
            <a:fld id="{B62F24CF-577A-4B8B-A74E-52132188C0D1}" type="slidenum">
              <a:rPr lang="hu-HU"/>
              <a:pPr>
                <a:defRPr/>
              </a:pPr>
              <a:t>31</a:t>
            </a:fld>
            <a:endParaRPr lang="hu-HU" dirty="0"/>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hu-HU" sz="3000" b="1" dirty="0" smtClean="0">
                <a:solidFill>
                  <a:schemeClr val="accent3">
                    <a:lumMod val="50000"/>
                  </a:schemeClr>
                </a:solidFill>
              </a:rPr>
              <a:t/>
            </a:r>
            <a:br>
              <a:rPr lang="hu-HU" sz="3000" b="1" dirty="0" smtClean="0">
                <a:solidFill>
                  <a:schemeClr val="accent3">
                    <a:lumMod val="50000"/>
                  </a:schemeClr>
                </a:solidFill>
              </a:rPr>
            </a:br>
            <a:r>
              <a:rPr lang="hu-HU" sz="3100" b="1" dirty="0" smtClean="0"/>
              <a:t>„</a:t>
            </a:r>
            <a:r>
              <a:rPr lang="hu-HU" sz="3100" b="1" dirty="0" err="1" smtClean="0"/>
              <a:t>Answers</a:t>
            </a:r>
            <a:r>
              <a:rPr lang="hu-HU" sz="3100" b="1" dirty="0" smtClean="0"/>
              <a:t> </a:t>
            </a:r>
            <a:r>
              <a:rPr lang="hu-HU" sz="3100" b="1" dirty="0" err="1" smtClean="0"/>
              <a:t>to</a:t>
            </a:r>
            <a:r>
              <a:rPr lang="hu-HU" sz="3100" b="1" dirty="0" smtClean="0"/>
              <a:t> </a:t>
            </a:r>
            <a:r>
              <a:rPr lang="hu-HU" sz="3100" b="1" dirty="0" err="1" smtClean="0"/>
              <a:t>the</a:t>
            </a:r>
            <a:r>
              <a:rPr lang="hu-HU" sz="3100" b="1" dirty="0" smtClean="0"/>
              <a:t> </a:t>
            </a:r>
            <a:r>
              <a:rPr lang="hu-HU" sz="3100" b="1" dirty="0" err="1" smtClean="0"/>
              <a:t>machine</a:t>
            </a:r>
            <a:r>
              <a:rPr lang="hu-HU" sz="3100" b="1" dirty="0" smtClean="0"/>
              <a:t>:” </a:t>
            </a:r>
            <a:r>
              <a:rPr lang="hu-HU" sz="3100" b="1" dirty="0" err="1" smtClean="0"/>
              <a:t>application</a:t>
            </a:r>
            <a:r>
              <a:rPr lang="hu-HU" sz="3100" b="1" dirty="0" smtClean="0"/>
              <a:t> and </a:t>
            </a:r>
            <a:r>
              <a:rPr lang="hu-HU" sz="3100" b="1" dirty="0" err="1" smtClean="0"/>
              <a:t>protection</a:t>
            </a:r>
            <a:r>
              <a:rPr lang="hu-HU" sz="3100" b="1" dirty="0" smtClean="0"/>
              <a:t> of </a:t>
            </a:r>
            <a:r>
              <a:rPr lang="en-US" sz="3100" b="1" dirty="0" smtClean="0"/>
              <a:t>T</a:t>
            </a:r>
            <a:r>
              <a:rPr lang="hu-HU" sz="3100" b="1" dirty="0" err="1" smtClean="0"/>
              <a:t>PMs</a:t>
            </a:r>
            <a:r>
              <a:rPr lang="hu-HU" sz="3100" b="1" dirty="0" smtClean="0"/>
              <a:t> and RMI (DRM)</a:t>
            </a:r>
            <a:r>
              <a:rPr lang="en-US" sz="3100" b="1" dirty="0" smtClean="0"/>
              <a:t> </a:t>
            </a:r>
            <a:r>
              <a:rPr lang="hu-HU" sz="3100" b="1" dirty="0" smtClean="0"/>
              <a:t>(9)</a:t>
            </a:r>
            <a:r>
              <a:rPr lang="en-US" sz="3100" b="1" dirty="0" smtClean="0"/>
              <a:t> </a:t>
            </a:r>
            <a:r>
              <a:rPr lang="hu-HU" sz="3100" b="1" dirty="0" smtClean="0"/>
              <a:t/>
            </a:r>
            <a:br>
              <a:rPr lang="hu-HU" sz="3100" b="1" dirty="0" smtClean="0"/>
            </a:br>
            <a:endParaRPr lang="hu-HU" sz="3100" dirty="0"/>
          </a:p>
        </p:txBody>
      </p:sp>
      <p:sp>
        <p:nvSpPr>
          <p:cNvPr id="3" name="Tartalom helye 2"/>
          <p:cNvSpPr>
            <a:spLocks noGrp="1"/>
          </p:cNvSpPr>
          <p:nvPr>
            <p:ph idx="1"/>
          </p:nvPr>
        </p:nvSpPr>
        <p:spPr>
          <a:xfrm>
            <a:off x="250825" y="1700213"/>
            <a:ext cx="8643938" cy="4608512"/>
          </a:xfrm>
        </p:spPr>
        <p:txBody>
          <a:bodyPr rtlCol="0">
            <a:normAutofit fontScale="55000" lnSpcReduction="20000"/>
          </a:bodyPr>
          <a:lstStyle/>
          <a:p>
            <a:pPr marL="0" indent="0" eaLnBrk="1" fontAlgn="auto" hangingPunct="1">
              <a:spcAft>
                <a:spcPts val="0"/>
              </a:spcAft>
              <a:buFont typeface="Arial" pitchFamily="34" charset="0"/>
              <a:buNone/>
              <a:defRPr/>
            </a:pPr>
            <a:r>
              <a:rPr lang="hu-HU" b="1" dirty="0" smtClean="0"/>
              <a:t>      </a:t>
            </a:r>
            <a:r>
              <a:rPr lang="en-US" b="1" dirty="0" smtClean="0"/>
              <a:t>Article 6(4) of the Info</a:t>
            </a:r>
            <a:r>
              <a:rPr lang="hu-HU" b="1" dirty="0" err="1" smtClean="0"/>
              <a:t>rmation</a:t>
            </a:r>
            <a:r>
              <a:rPr lang="hu-HU" b="1" dirty="0" smtClean="0"/>
              <a:t> Society (Copyright) </a:t>
            </a:r>
            <a:r>
              <a:rPr lang="en-US" b="1" dirty="0" smtClean="0"/>
              <a:t>Directive</a:t>
            </a:r>
            <a:r>
              <a:rPr lang="hu-HU" b="1" dirty="0" smtClean="0"/>
              <a:t> </a:t>
            </a:r>
            <a:r>
              <a:rPr lang="hu-HU" dirty="0" smtClean="0"/>
              <a:t>(</a:t>
            </a:r>
            <a:r>
              <a:rPr lang="hu-HU" dirty="0" err="1" smtClean="0"/>
              <a:t>Contd</a:t>
            </a:r>
            <a:r>
              <a:rPr lang="hu-HU" dirty="0" smtClean="0"/>
              <a:t>)</a:t>
            </a:r>
            <a:r>
              <a:rPr lang="en-US" dirty="0" smtClean="0"/>
              <a:t>:</a:t>
            </a:r>
          </a:p>
          <a:p>
            <a:pPr eaLnBrk="1" fontAlgn="auto" hangingPunct="1">
              <a:spcAft>
                <a:spcPts val="0"/>
              </a:spcAft>
              <a:buFont typeface="Arial" pitchFamily="34" charset="0"/>
              <a:buNone/>
              <a:defRPr/>
            </a:pPr>
            <a:r>
              <a:rPr lang="hu-HU" dirty="0" smtClean="0"/>
              <a:t>      </a:t>
            </a:r>
            <a:r>
              <a:rPr lang="en-US" dirty="0" smtClean="0"/>
              <a:t>„Member State </a:t>
            </a:r>
            <a:r>
              <a:rPr lang="en-US" b="1" dirty="0" smtClean="0"/>
              <a:t>may also take such measures </a:t>
            </a:r>
            <a:r>
              <a:rPr lang="en-US" dirty="0" smtClean="0"/>
              <a:t>in respect of a beneficiary of an exception or limitation provided for in accordance with Article 5(2)(b) [private copying], </a:t>
            </a:r>
            <a:r>
              <a:rPr lang="en-US" b="1" dirty="0" smtClean="0"/>
              <a:t>unless reproduction for private use has already been made possible by </a:t>
            </a:r>
            <a:r>
              <a:rPr lang="en-US" b="1" dirty="0" err="1" smtClean="0"/>
              <a:t>rightholders</a:t>
            </a:r>
            <a:r>
              <a:rPr lang="en-US" b="1" dirty="0" smtClean="0"/>
              <a:t> to the extent necessary to benefit from the exception or limitation</a:t>
            </a:r>
            <a:r>
              <a:rPr lang="en-US" dirty="0" smtClean="0"/>
              <a:t> concerned and </a:t>
            </a:r>
            <a:r>
              <a:rPr lang="en-US" b="1" dirty="0" smtClean="0"/>
              <a:t>in accordance with the provisions of Article 5(2)(b) and (5) </a:t>
            </a:r>
            <a:r>
              <a:rPr lang="en-US" dirty="0" smtClean="0"/>
              <a:t>[Article 5(5) subjects the application of all exceptions and limitations to the „three-step test”], </a:t>
            </a:r>
            <a:r>
              <a:rPr lang="en-US" b="1" dirty="0" smtClean="0"/>
              <a:t>without preventing </a:t>
            </a:r>
            <a:r>
              <a:rPr lang="en-US" b="1" dirty="0" err="1" smtClean="0"/>
              <a:t>rightholders</a:t>
            </a:r>
            <a:r>
              <a:rPr lang="en-US" b="1" dirty="0" smtClean="0"/>
              <a:t> from adopting adequate measures regarding the number of reproductions</a:t>
            </a:r>
            <a:r>
              <a:rPr lang="en-US" dirty="0" smtClean="0"/>
              <a:t> in accordance with these provisions.</a:t>
            </a:r>
          </a:p>
          <a:p>
            <a:pPr eaLnBrk="1" fontAlgn="auto" hangingPunct="1">
              <a:spcAft>
                <a:spcPts val="0"/>
              </a:spcAft>
              <a:buFont typeface="Arial" pitchFamily="34" charset="0"/>
              <a:buNone/>
              <a:defRPr/>
            </a:pPr>
            <a:r>
              <a:rPr lang="hu-HU" dirty="0" smtClean="0"/>
              <a:t>      „</a:t>
            </a:r>
            <a:r>
              <a:rPr lang="en-US" dirty="0" smtClean="0"/>
              <a:t>The technological measures applied voluntarily by </a:t>
            </a:r>
            <a:r>
              <a:rPr lang="en-US" dirty="0" err="1" smtClean="0"/>
              <a:t>rightholders</a:t>
            </a:r>
            <a:r>
              <a:rPr lang="en-US" dirty="0" smtClean="0"/>
              <a:t>, including those applied in implementation of voluntary agreements, and technological measures applied in implementation of the measures taken by Member States, shall enjoy the legal protection provided for in paragraph 1.</a:t>
            </a:r>
          </a:p>
          <a:p>
            <a:pPr eaLnBrk="1" fontAlgn="auto" hangingPunct="1">
              <a:spcAft>
                <a:spcPts val="0"/>
              </a:spcAft>
              <a:buFont typeface="Arial" pitchFamily="34" charset="0"/>
              <a:buNone/>
              <a:defRPr/>
            </a:pPr>
            <a:r>
              <a:rPr lang="hu-HU" b="1" dirty="0" smtClean="0"/>
              <a:t>      „</a:t>
            </a:r>
            <a:r>
              <a:rPr lang="en-US" b="1" dirty="0" smtClean="0"/>
              <a:t>The provisions of the first and second subparagraphs </a:t>
            </a:r>
            <a:r>
              <a:rPr lang="en-US" dirty="0" smtClean="0"/>
              <a:t>[see the preceding slide and the first paragraph on this slide] </a:t>
            </a:r>
            <a:r>
              <a:rPr lang="en-US" b="1" dirty="0" smtClean="0"/>
              <a:t>shall not apply to works or other subject-matter made available to the public on agreed contractual terms in such a way that members of the public may access them from a place and at a time individually chosen by them</a:t>
            </a:r>
            <a:r>
              <a:rPr lang="en-US" dirty="0" smtClean="0"/>
              <a:t>.</a:t>
            </a:r>
            <a:r>
              <a:rPr lang="hu-HU" dirty="0" smtClean="0"/>
              <a:t>”</a:t>
            </a:r>
            <a:endParaRPr lang="en-US" dirty="0" smtClean="0"/>
          </a:p>
          <a:p>
            <a:pPr eaLnBrk="1" fontAlgn="auto" hangingPunct="1">
              <a:spcAft>
                <a:spcPts val="0"/>
              </a:spcAft>
              <a:defRPr/>
            </a:pPr>
            <a:endParaRPr lang="hu-HU" dirty="0"/>
          </a:p>
        </p:txBody>
      </p:sp>
      <p:sp>
        <p:nvSpPr>
          <p:cNvPr id="4" name="Dia számának helye 3"/>
          <p:cNvSpPr>
            <a:spLocks noGrp="1"/>
          </p:cNvSpPr>
          <p:nvPr>
            <p:ph type="sldNum" sz="quarter" idx="12"/>
          </p:nvPr>
        </p:nvSpPr>
        <p:spPr/>
        <p:txBody>
          <a:bodyPr/>
          <a:lstStyle/>
          <a:p>
            <a:pPr>
              <a:defRPr/>
            </a:pPr>
            <a:fld id="{23CF87C9-57C3-42A0-B9BD-FA0CED61DC9A}" type="slidenum">
              <a:rPr lang="hu-HU"/>
              <a:pPr>
                <a:defRPr/>
              </a:pPr>
              <a:t>32</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850" y="333375"/>
            <a:ext cx="8229600" cy="1143000"/>
          </a:xfrm>
          <a:solidFill>
            <a:schemeClr val="accent3">
              <a:lumMod val="60000"/>
              <a:lumOff val="4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hu-HU" sz="3200" b="1" dirty="0" smtClean="0"/>
              <a:t>„</a:t>
            </a:r>
            <a:r>
              <a:rPr lang="hu-HU" sz="3200" b="1" dirty="0" err="1" smtClean="0"/>
              <a:t>Answers</a:t>
            </a:r>
            <a:r>
              <a:rPr lang="hu-HU" sz="3200" b="1" dirty="0" smtClean="0"/>
              <a:t> </a:t>
            </a:r>
            <a:r>
              <a:rPr lang="hu-HU" sz="3200" b="1" dirty="0" err="1" smtClean="0"/>
              <a:t>to</a:t>
            </a:r>
            <a:r>
              <a:rPr lang="hu-HU" sz="3200" b="1" dirty="0" smtClean="0"/>
              <a:t> </a:t>
            </a:r>
            <a:r>
              <a:rPr lang="hu-HU" sz="3200" b="1" dirty="0" err="1" smtClean="0"/>
              <a:t>the</a:t>
            </a:r>
            <a:r>
              <a:rPr lang="hu-HU" sz="3200" b="1" dirty="0" smtClean="0"/>
              <a:t> </a:t>
            </a:r>
            <a:r>
              <a:rPr lang="hu-HU" sz="3200" b="1" dirty="0" err="1" smtClean="0"/>
              <a:t>machine</a:t>
            </a:r>
            <a:r>
              <a:rPr lang="hu-HU" sz="3200" b="1" dirty="0" smtClean="0"/>
              <a:t>:” </a:t>
            </a:r>
            <a:r>
              <a:rPr lang="hu-HU" sz="3200" b="1" dirty="0" err="1" smtClean="0"/>
              <a:t>application</a:t>
            </a:r>
            <a:r>
              <a:rPr lang="hu-HU" sz="3200" b="1" dirty="0" smtClean="0"/>
              <a:t> and </a:t>
            </a:r>
            <a:r>
              <a:rPr lang="hu-HU" sz="3200" b="1" dirty="0" err="1" smtClean="0"/>
              <a:t>protection</a:t>
            </a:r>
            <a:r>
              <a:rPr lang="hu-HU" sz="3200" b="1" dirty="0" smtClean="0"/>
              <a:t> of </a:t>
            </a:r>
            <a:r>
              <a:rPr lang="en-US" sz="3200" b="1" dirty="0" smtClean="0"/>
              <a:t>T</a:t>
            </a:r>
            <a:r>
              <a:rPr lang="hu-HU" sz="3200" b="1" dirty="0" err="1" smtClean="0"/>
              <a:t>PMs</a:t>
            </a:r>
            <a:r>
              <a:rPr lang="hu-HU" sz="3200" b="1" dirty="0" smtClean="0"/>
              <a:t> and RMI (DRM)</a:t>
            </a:r>
            <a:r>
              <a:rPr lang="en-US" sz="3200" b="1" dirty="0" smtClean="0"/>
              <a:t> </a:t>
            </a:r>
            <a:r>
              <a:rPr lang="hu-HU" sz="3200" b="1" dirty="0" smtClean="0"/>
              <a:t>(10)</a:t>
            </a:r>
            <a:endParaRPr lang="hu-HU" sz="3200" dirty="0"/>
          </a:p>
        </p:txBody>
      </p:sp>
      <p:sp>
        <p:nvSpPr>
          <p:cNvPr id="3" name="Tartalom helye 2"/>
          <p:cNvSpPr>
            <a:spLocks noGrp="1"/>
          </p:cNvSpPr>
          <p:nvPr>
            <p:ph idx="1"/>
          </p:nvPr>
        </p:nvSpPr>
        <p:spPr>
          <a:xfrm>
            <a:off x="428625" y="1600200"/>
            <a:ext cx="8258175" cy="4637088"/>
          </a:xfrm>
        </p:spPr>
        <p:txBody>
          <a:bodyPr rtlCol="0">
            <a:normAutofit fontScale="62500" lnSpcReduction="20000"/>
          </a:bodyPr>
          <a:lstStyle/>
          <a:p>
            <a:pPr eaLnBrk="1" fontAlgn="auto" hangingPunct="1">
              <a:spcAft>
                <a:spcPts val="0"/>
              </a:spcAft>
              <a:buFont typeface="Wingdings" pitchFamily="2" charset="2"/>
              <a:buChar char="§"/>
              <a:defRPr/>
            </a:pPr>
            <a:endParaRPr lang="hu-HU" b="1" dirty="0" smtClean="0"/>
          </a:p>
          <a:p>
            <a:pPr eaLnBrk="1" fontAlgn="auto" hangingPunct="1">
              <a:spcAft>
                <a:spcPts val="0"/>
              </a:spcAft>
              <a:buFont typeface="Wingdings" pitchFamily="2" charset="2"/>
              <a:buChar char="§"/>
              <a:defRPr/>
            </a:pPr>
            <a:r>
              <a:rPr lang="en-US" sz="3500" b="1" dirty="0" smtClean="0"/>
              <a:t>The majority Member States  apply mediation-arbitration systems </a:t>
            </a:r>
            <a:r>
              <a:rPr lang="en-US" sz="3500" dirty="0" smtClean="0"/>
              <a:t>as such intervention measures. In general, </a:t>
            </a:r>
            <a:r>
              <a:rPr lang="en-US" sz="3500" b="1" dirty="0" smtClean="0"/>
              <a:t>the pessimistic forecasts </a:t>
            </a:r>
            <a:r>
              <a:rPr lang="en-US" sz="3500" dirty="0" smtClean="0"/>
              <a:t>– according to which the application and protection of TPMs would not guarantee the applicability of important exceptions and limitations – </a:t>
            </a:r>
            <a:r>
              <a:rPr lang="en-US" sz="3500" b="1" dirty="0" smtClean="0"/>
              <a:t>have turned out to be unjustified</a:t>
            </a:r>
            <a:r>
              <a:rPr lang="en-US" sz="3500" dirty="0" smtClean="0"/>
              <a:t>.  </a:t>
            </a:r>
          </a:p>
          <a:p>
            <a:pPr eaLnBrk="1" fontAlgn="auto" hangingPunct="1">
              <a:spcAft>
                <a:spcPts val="0"/>
              </a:spcAft>
              <a:buFont typeface="Wingdings" pitchFamily="2" charset="2"/>
              <a:buChar char="§"/>
              <a:defRPr/>
            </a:pPr>
            <a:r>
              <a:rPr lang="en-US" sz="3500" dirty="0" smtClean="0"/>
              <a:t>In </a:t>
            </a:r>
            <a:r>
              <a:rPr lang="en-US" sz="3500" b="1" dirty="0" smtClean="0"/>
              <a:t>Hungary</a:t>
            </a:r>
            <a:r>
              <a:rPr lang="en-US" sz="3500" dirty="0" smtClean="0"/>
              <a:t>, also a </a:t>
            </a:r>
            <a:r>
              <a:rPr lang="en-US" sz="3500" b="1" dirty="0" smtClean="0"/>
              <a:t>mediation system </a:t>
            </a:r>
            <a:r>
              <a:rPr lang="en-US" sz="3500" dirty="0" smtClean="0"/>
              <a:t>has been provided in the Copyright Law for which the Hungarian Copyright  Council is competent</a:t>
            </a:r>
            <a:r>
              <a:rPr lang="hu-HU" sz="3500" dirty="0" smtClean="0"/>
              <a:t>.</a:t>
            </a:r>
            <a:r>
              <a:rPr lang="en-US" sz="3500" dirty="0" smtClean="0"/>
              <a:t>  The system has been</a:t>
            </a:r>
            <a:r>
              <a:rPr lang="hu-HU" sz="3500" dirty="0" smtClean="0"/>
              <a:t> </a:t>
            </a:r>
            <a:r>
              <a:rPr lang="hu-HU" sz="3500" b="1" dirty="0" err="1" smtClean="0"/>
              <a:t>in</a:t>
            </a:r>
            <a:r>
              <a:rPr lang="en-US" sz="3500" b="1" dirty="0" smtClean="0"/>
              <a:t> exist</a:t>
            </a:r>
            <a:r>
              <a:rPr lang="hu-HU" sz="3500" b="1" dirty="0" err="1" smtClean="0"/>
              <a:t>ence</a:t>
            </a:r>
            <a:r>
              <a:rPr lang="en-US" sz="3500" b="1" dirty="0" smtClean="0"/>
              <a:t> since May 1, 2004</a:t>
            </a:r>
            <a:r>
              <a:rPr lang="en-US" sz="3500" dirty="0" smtClean="0"/>
              <a:t>, when Hungary became a member of the E.U. </a:t>
            </a:r>
          </a:p>
          <a:p>
            <a:pPr eaLnBrk="1" fontAlgn="auto" hangingPunct="1">
              <a:spcAft>
                <a:spcPts val="0"/>
              </a:spcAft>
              <a:buFont typeface="Wingdings" pitchFamily="2" charset="2"/>
              <a:buChar char="§"/>
              <a:defRPr/>
            </a:pPr>
            <a:r>
              <a:rPr lang="en-US" sz="3500" b="1" dirty="0" smtClean="0"/>
              <a:t>The number of submissions </a:t>
            </a:r>
            <a:r>
              <a:rPr lang="hu-HU" sz="3500" b="1" dirty="0" err="1" smtClean="0"/>
              <a:t>received</a:t>
            </a:r>
            <a:r>
              <a:rPr lang="hu-HU" sz="3500" b="1" dirty="0" smtClean="0"/>
              <a:t> </a:t>
            </a:r>
            <a:r>
              <a:rPr lang="hu-HU" sz="3500" b="1" dirty="0" err="1" smtClean="0"/>
              <a:t>in</a:t>
            </a:r>
            <a:r>
              <a:rPr lang="hu-HU" sz="3500" b="1" dirty="0" smtClean="0"/>
              <a:t> </a:t>
            </a:r>
            <a:r>
              <a:rPr lang="hu-HU" sz="3500" b="1" dirty="0" err="1" smtClean="0"/>
              <a:t>the</a:t>
            </a:r>
            <a:r>
              <a:rPr lang="hu-HU" sz="3500" b="1" dirty="0" smtClean="0"/>
              <a:t> more </a:t>
            </a:r>
            <a:r>
              <a:rPr lang="hu-HU" sz="3500" b="1" dirty="0" err="1" smtClean="0"/>
              <a:t>than</a:t>
            </a:r>
            <a:r>
              <a:rPr lang="hu-HU" sz="3500" b="1" dirty="0" smtClean="0"/>
              <a:t> </a:t>
            </a:r>
            <a:r>
              <a:rPr lang="hu-HU" sz="3500" b="1" dirty="0" err="1" smtClean="0"/>
              <a:t>eight</a:t>
            </a:r>
            <a:r>
              <a:rPr lang="hu-HU" sz="3500" b="1" dirty="0" smtClean="0"/>
              <a:t> </a:t>
            </a:r>
            <a:r>
              <a:rPr lang="hu-HU" sz="3500" b="1" dirty="0" err="1" smtClean="0"/>
              <a:t>years</a:t>
            </a:r>
            <a:r>
              <a:rPr lang="hu-HU" sz="3500" b="1" dirty="0" smtClean="0"/>
              <a:t>: </a:t>
            </a:r>
            <a:r>
              <a:rPr lang="hu-HU" sz="3500" b="1" u="sng" dirty="0" smtClean="0"/>
              <a:t>1</a:t>
            </a:r>
          </a:p>
          <a:p>
            <a:pPr eaLnBrk="1" fontAlgn="auto" hangingPunct="1">
              <a:spcAft>
                <a:spcPts val="0"/>
              </a:spcAft>
              <a:buFont typeface="Wingdings" pitchFamily="2" charset="2"/>
              <a:buChar char="§"/>
              <a:defRPr/>
            </a:pPr>
            <a:r>
              <a:rPr lang="hu-HU" sz="3500" b="1" dirty="0" smtClean="0"/>
              <a:t>The </a:t>
            </a:r>
            <a:r>
              <a:rPr lang="hu-HU" sz="3500" b="1" dirty="0" err="1" smtClean="0"/>
              <a:t>number</a:t>
            </a:r>
            <a:r>
              <a:rPr lang="hu-HU" sz="3500" b="1" dirty="0" smtClean="0"/>
              <a:t> of </a:t>
            </a:r>
            <a:r>
              <a:rPr lang="hu-HU" sz="3500" b="1" dirty="0" err="1" smtClean="0"/>
              <a:t>submission</a:t>
            </a:r>
            <a:r>
              <a:rPr lang="hu-HU" sz="3500" b="1" dirty="0" smtClean="0"/>
              <a:t> </a:t>
            </a:r>
            <a:r>
              <a:rPr lang="hu-HU" sz="3500" b="1" dirty="0" err="1" smtClean="0"/>
              <a:t>which</a:t>
            </a:r>
            <a:r>
              <a:rPr lang="hu-HU" sz="3500" b="1" dirty="0" smtClean="0"/>
              <a:t> has </a:t>
            </a:r>
            <a:r>
              <a:rPr lang="hu-HU" sz="3500" b="1" dirty="0" err="1" smtClean="0"/>
              <a:t>proved</a:t>
            </a:r>
            <a:r>
              <a:rPr lang="hu-HU" sz="3500" b="1" dirty="0" smtClean="0"/>
              <a:t> </a:t>
            </a:r>
            <a:r>
              <a:rPr lang="hu-HU" sz="3500" b="1" dirty="0" err="1" smtClean="0"/>
              <a:t>to</a:t>
            </a:r>
            <a:r>
              <a:rPr lang="hu-HU" sz="3500" b="1" dirty="0" smtClean="0"/>
              <a:t> be </a:t>
            </a:r>
            <a:r>
              <a:rPr lang="hu-HU" sz="3500" b="1" dirty="0" err="1" smtClean="0"/>
              <a:t>justified</a:t>
            </a:r>
            <a:r>
              <a:rPr lang="hu-HU" sz="3500" b="1" dirty="0" smtClean="0"/>
              <a:t>: </a:t>
            </a:r>
            <a:r>
              <a:rPr lang="hu-HU" sz="3500" b="1" u="sng" dirty="0" smtClean="0"/>
              <a:t>0</a:t>
            </a:r>
            <a:r>
              <a:rPr lang="en-US" sz="3500" u="sng" dirty="0" smtClean="0"/>
              <a:t> </a:t>
            </a:r>
            <a:r>
              <a:rPr lang="en-US" sz="3500" dirty="0" smtClean="0"/>
              <a:t> </a:t>
            </a:r>
            <a:endParaRPr lang="hu-HU" sz="3500" dirty="0"/>
          </a:p>
        </p:txBody>
      </p:sp>
      <p:sp>
        <p:nvSpPr>
          <p:cNvPr id="4" name="Dia számának helye 3"/>
          <p:cNvSpPr>
            <a:spLocks noGrp="1"/>
          </p:cNvSpPr>
          <p:nvPr>
            <p:ph type="sldNum" sz="quarter" idx="12"/>
          </p:nvPr>
        </p:nvSpPr>
        <p:spPr/>
        <p:txBody>
          <a:bodyPr/>
          <a:lstStyle/>
          <a:p>
            <a:pPr>
              <a:defRPr/>
            </a:pPr>
            <a:fld id="{80B0D408-6996-48BE-9E49-3D354ECFA1AF}" type="slidenum">
              <a:rPr lang="hu-HU"/>
              <a:pPr>
                <a:defRPr/>
              </a:pPr>
              <a:t>33</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2800" b="1" dirty="0" smtClean="0"/>
              <a:t>„</a:t>
            </a:r>
            <a:r>
              <a:rPr lang="hu-HU" sz="2800" b="1" dirty="0" err="1" smtClean="0"/>
              <a:t>Answer</a:t>
            </a:r>
            <a:r>
              <a:rPr lang="hu-HU" sz="2800" b="1" dirty="0" smtClean="0"/>
              <a:t>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machine</a:t>
            </a:r>
            <a:r>
              <a:rPr lang="hu-HU" sz="2800" b="1" dirty="0" smtClean="0"/>
              <a:t>:” </a:t>
            </a:r>
            <a:r>
              <a:rPr lang="hu-HU" sz="2800" b="1" dirty="0" err="1" smtClean="0"/>
              <a:t>application</a:t>
            </a:r>
            <a:r>
              <a:rPr lang="hu-HU" sz="2800" b="1" dirty="0" smtClean="0"/>
              <a:t> and </a:t>
            </a:r>
            <a:r>
              <a:rPr lang="hu-HU" sz="2800" b="1" dirty="0" err="1" smtClean="0"/>
              <a:t>protection</a:t>
            </a:r>
            <a:r>
              <a:rPr lang="hu-HU" sz="2800" b="1" dirty="0" smtClean="0"/>
              <a:t> of </a:t>
            </a:r>
            <a:r>
              <a:rPr lang="hu-HU" sz="2800" b="1" dirty="0" err="1" smtClean="0"/>
              <a:t>TPMs</a:t>
            </a:r>
            <a:r>
              <a:rPr lang="hu-HU" sz="2800" b="1" dirty="0" smtClean="0"/>
              <a:t> and RMI (DRM) (11)</a:t>
            </a:r>
            <a:endParaRPr lang="en-US" sz="2800" dirty="0"/>
          </a:p>
        </p:txBody>
      </p:sp>
      <p:sp>
        <p:nvSpPr>
          <p:cNvPr id="35843" name="Tartalom helye 2"/>
          <p:cNvSpPr>
            <a:spLocks noGrp="1"/>
          </p:cNvSpPr>
          <p:nvPr>
            <p:ph idx="1"/>
          </p:nvPr>
        </p:nvSpPr>
        <p:spPr>
          <a:xfrm>
            <a:off x="323850" y="1600200"/>
            <a:ext cx="8569325" cy="4525963"/>
          </a:xfrm>
        </p:spPr>
        <p:txBody>
          <a:bodyPr/>
          <a:lstStyle/>
          <a:p>
            <a:pPr marL="0" indent="0">
              <a:buFont typeface="Arial" pitchFamily="34" charset="0"/>
              <a:buNone/>
            </a:pPr>
            <a:r>
              <a:rPr lang="hu-HU" sz="1600" b="1" smtClean="0"/>
              <a:t>The new Copyright Law of Albania on TPMs: </a:t>
            </a:r>
            <a:r>
              <a:rPr lang="en-US" sz="1600" b="1" smtClean="0"/>
              <a:t>Article 77. Protection of technological measures</a:t>
            </a:r>
            <a:endParaRPr lang="hu-HU" sz="1600" smtClean="0"/>
          </a:p>
          <a:p>
            <a:pPr marL="0" indent="0">
              <a:buFont typeface="Arial" pitchFamily="34" charset="0"/>
              <a:buNone/>
            </a:pPr>
            <a:r>
              <a:rPr lang="en-US" sz="1500" smtClean="0"/>
              <a:t>(3) Notwithstanding the legal protection provided for in paragraph (1), </a:t>
            </a:r>
            <a:r>
              <a:rPr lang="en-US" sz="1500" b="1" smtClean="0"/>
              <a:t>in the absence of voluntary measures</a:t>
            </a:r>
            <a:r>
              <a:rPr lang="en-US" sz="1500" smtClean="0"/>
              <a:t> taken by the owners of rights, including agreements between them and other parties concerned, </a:t>
            </a:r>
            <a:r>
              <a:rPr lang="en-US" sz="1500" b="1" smtClean="0"/>
              <a:t>the beneficiaries of the exceptions and limitations provided for in Articles 37, 40(2) and 41(1)(b), (f), (g) and (h) and (2),</a:t>
            </a:r>
            <a:r>
              <a:rPr lang="en-US" sz="1500" smtClean="0"/>
              <a:t> or their representative organizations, </a:t>
            </a:r>
            <a:r>
              <a:rPr lang="en-US" sz="1500" b="1" smtClean="0"/>
              <a:t>may request the Copyright Council</a:t>
            </a:r>
            <a:r>
              <a:rPr lang="en-US" sz="1500" smtClean="0"/>
              <a:t> established at the Albanian Copyright Office </a:t>
            </a:r>
            <a:r>
              <a:rPr lang="en-US" sz="1500" b="1" smtClean="0"/>
              <a:t>to intervene through an arbitration procedure </a:t>
            </a:r>
            <a:r>
              <a:rPr lang="en-US" sz="1500" smtClean="0"/>
              <a:t>to ensure that owners of rights make available to them the means of benefiting from that exception or limitation, to the extent necessary to benefit from that exception or limitation, </a:t>
            </a:r>
            <a:r>
              <a:rPr lang="en-US" sz="1500" b="1" smtClean="0"/>
              <a:t>where they have legal access </a:t>
            </a:r>
            <a:r>
              <a:rPr lang="en-US" sz="1500" smtClean="0"/>
              <a:t>to the protected work or objects of related rights or other rights provided for by this Law. In such a case, the procedure foreseen in Article 85 shall apply.  </a:t>
            </a:r>
            <a:endParaRPr lang="hu-HU" sz="1500" smtClean="0"/>
          </a:p>
          <a:p>
            <a:pPr marL="0" indent="0">
              <a:buFont typeface="Arial" pitchFamily="34" charset="0"/>
              <a:buNone/>
            </a:pPr>
            <a:r>
              <a:rPr lang="en-US" sz="1500" smtClean="0"/>
              <a:t>(4) The technological measures applied voluntarily by the owners of rights, including those applied in implementation of voluntary agree­ments, or those applied as a result of the mediation procedure mentioned in paragraph (3) or a court decision, shall also enjoy legal protection provided for in this article. </a:t>
            </a:r>
            <a:endParaRPr lang="hu-HU" sz="1500" smtClean="0"/>
          </a:p>
          <a:p>
            <a:pPr marL="0" indent="0">
              <a:buFont typeface="Arial" pitchFamily="34" charset="0"/>
              <a:buNone/>
            </a:pPr>
            <a:r>
              <a:rPr lang="en-US" sz="1500" smtClean="0"/>
              <a:t>(5) The provisions of </a:t>
            </a:r>
            <a:r>
              <a:rPr lang="en-US" sz="1500" b="1" smtClean="0"/>
              <a:t>paragraphs (3) and (4) shall not apply to works or objects of related rights or other rights provided for in this Law made available on agreed contractual terms in the form of interactive making available to the public.</a:t>
            </a:r>
            <a:endParaRPr lang="hu-HU" sz="1500" b="1" smtClean="0"/>
          </a:p>
          <a:p>
            <a:pPr marL="0" indent="0">
              <a:buFont typeface="Arial" pitchFamily="34" charset="0"/>
              <a:buNone/>
            </a:pPr>
            <a:endParaRPr lang="en-US"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20DE6CAB-A0DC-45A5-995D-0B02D880D3E9}" type="slidenum">
              <a:rPr lang="hu-HU" smtClean="0"/>
              <a:pPr>
                <a:defRPr/>
              </a:pPr>
              <a:t>34</a:t>
            </a:fld>
            <a:endParaRPr lang="hu-H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2800" b="1" dirty="0" smtClean="0"/>
              <a:t>„</a:t>
            </a:r>
            <a:r>
              <a:rPr lang="hu-HU" sz="2800" b="1" dirty="0" err="1" smtClean="0"/>
              <a:t>Answer</a:t>
            </a:r>
            <a:r>
              <a:rPr lang="hu-HU" sz="2800" b="1" dirty="0" smtClean="0"/>
              <a:t> </a:t>
            </a:r>
            <a:r>
              <a:rPr lang="hu-HU" sz="2800" b="1" dirty="0" err="1" smtClean="0"/>
              <a:t>to</a:t>
            </a:r>
            <a:r>
              <a:rPr lang="hu-HU" sz="2800" b="1" dirty="0" smtClean="0"/>
              <a:t> </a:t>
            </a:r>
            <a:r>
              <a:rPr lang="hu-HU" sz="2800" b="1" dirty="0" err="1" smtClean="0"/>
              <a:t>the</a:t>
            </a:r>
            <a:r>
              <a:rPr lang="hu-HU" sz="2800" b="1" dirty="0" smtClean="0"/>
              <a:t> </a:t>
            </a:r>
            <a:r>
              <a:rPr lang="hu-HU" sz="2800" b="1" dirty="0" err="1" smtClean="0"/>
              <a:t>machine</a:t>
            </a:r>
            <a:r>
              <a:rPr lang="hu-HU" sz="2800" b="1" dirty="0" smtClean="0"/>
              <a:t>:” </a:t>
            </a:r>
            <a:r>
              <a:rPr lang="hu-HU" sz="2800" b="1" dirty="0" err="1" smtClean="0"/>
              <a:t>application</a:t>
            </a:r>
            <a:r>
              <a:rPr lang="hu-HU" sz="2800" b="1" dirty="0" smtClean="0"/>
              <a:t> and </a:t>
            </a:r>
            <a:r>
              <a:rPr lang="hu-HU" sz="2800" b="1" dirty="0" err="1" smtClean="0"/>
              <a:t>protection</a:t>
            </a:r>
            <a:r>
              <a:rPr lang="hu-HU" sz="2800" b="1" dirty="0" smtClean="0"/>
              <a:t> of </a:t>
            </a:r>
            <a:r>
              <a:rPr lang="hu-HU" sz="2800" b="1" dirty="0" err="1" smtClean="0"/>
              <a:t>TPMs</a:t>
            </a:r>
            <a:r>
              <a:rPr lang="hu-HU" sz="2800" b="1" dirty="0" smtClean="0"/>
              <a:t> and RMI (DRM) (12)</a:t>
            </a:r>
            <a:endParaRPr lang="en-US" sz="2800" dirty="0"/>
          </a:p>
        </p:txBody>
      </p:sp>
      <p:sp>
        <p:nvSpPr>
          <p:cNvPr id="36867" name="Tartalom helye 2"/>
          <p:cNvSpPr>
            <a:spLocks noGrp="1"/>
          </p:cNvSpPr>
          <p:nvPr>
            <p:ph idx="1"/>
          </p:nvPr>
        </p:nvSpPr>
        <p:spPr/>
        <p:txBody>
          <a:bodyPr/>
          <a:lstStyle/>
          <a:p>
            <a:pPr marL="0" indent="0">
              <a:buFont typeface="Arial" pitchFamily="34" charset="0"/>
              <a:buNone/>
            </a:pPr>
            <a:r>
              <a:rPr lang="hu-HU" sz="1800" b="1" smtClean="0"/>
              <a:t>The new Copyright Law of Albania on RMI</a:t>
            </a:r>
          </a:p>
          <a:p>
            <a:pPr marL="0" indent="0">
              <a:buFont typeface="Arial" pitchFamily="34" charset="0"/>
              <a:buNone/>
            </a:pPr>
            <a:r>
              <a:rPr lang="en-US" sz="1600" b="1" smtClean="0"/>
              <a:t>Article 78. Rights management information</a:t>
            </a:r>
            <a:endParaRPr lang="hu-HU" sz="1600" b="1" smtClean="0"/>
          </a:p>
          <a:p>
            <a:pPr marL="0" indent="0">
              <a:buFont typeface="Arial" pitchFamily="34" charset="0"/>
              <a:buNone/>
            </a:pPr>
            <a:r>
              <a:rPr lang="en-US" sz="1600" smtClean="0"/>
              <a:t>(1)</a:t>
            </a:r>
            <a:r>
              <a:rPr lang="hu-HU" sz="1600" smtClean="0"/>
              <a:t> </a:t>
            </a:r>
            <a:r>
              <a:rPr lang="en-US" sz="1600" b="1" smtClean="0"/>
              <a:t>The following acts shall be forbidden </a:t>
            </a:r>
            <a:r>
              <a:rPr lang="en-US" sz="1600" smtClean="0"/>
              <a:t>to be knowingly performed by any person without authority:</a:t>
            </a:r>
            <a:endParaRPr lang="hu-HU" sz="1600" smtClean="0"/>
          </a:p>
          <a:p>
            <a:pPr marL="0" indent="0">
              <a:buFont typeface="Arial" pitchFamily="34" charset="0"/>
              <a:buNone/>
            </a:pPr>
            <a:r>
              <a:rPr lang="en-US" sz="1600" smtClean="0"/>
              <a:t>(a) the </a:t>
            </a:r>
            <a:r>
              <a:rPr lang="en-US" sz="1600" b="1" smtClean="0"/>
              <a:t>removal or alteration </a:t>
            </a:r>
            <a:r>
              <a:rPr lang="en-US" sz="1600" smtClean="0"/>
              <a:t>of any electronic rights manage­ment information;</a:t>
            </a:r>
            <a:endParaRPr lang="hu-HU" sz="1600" smtClean="0"/>
          </a:p>
          <a:p>
            <a:pPr marL="0" indent="0">
              <a:buFont typeface="Arial" pitchFamily="34" charset="0"/>
              <a:buNone/>
            </a:pPr>
            <a:r>
              <a:rPr lang="en-US" sz="1600" smtClean="0"/>
              <a:t>(b) the </a:t>
            </a:r>
            <a:r>
              <a:rPr lang="en-US" sz="1600" b="1" smtClean="0"/>
              <a:t>distribution, importation for distribution, broadcasting, communication or making available to the public</a:t>
            </a:r>
            <a:r>
              <a:rPr lang="en-US" sz="1600" smtClean="0"/>
              <a:t> of works or objects of related rights or other rights provided for in this Law </a:t>
            </a:r>
            <a:r>
              <a:rPr lang="en-US" sz="1600" b="1" smtClean="0"/>
              <a:t>from which</a:t>
            </a:r>
            <a:r>
              <a:rPr lang="en-US" sz="1600" smtClean="0"/>
              <a:t> elec­tronic rights-management information </a:t>
            </a:r>
            <a:r>
              <a:rPr lang="en-US" sz="1600" b="1" smtClean="0"/>
              <a:t>has been removed or altered without authority</a:t>
            </a:r>
            <a:r>
              <a:rPr lang="en-US" sz="1600" smtClean="0"/>
              <a:t>,</a:t>
            </a:r>
            <a:endParaRPr lang="hu-HU" sz="1600" smtClean="0"/>
          </a:p>
          <a:p>
            <a:pPr marL="0" indent="0">
              <a:buFont typeface="Arial" pitchFamily="34" charset="0"/>
              <a:buNone/>
            </a:pPr>
            <a:r>
              <a:rPr lang="en-US" sz="1600" smtClean="0"/>
              <a:t>if such a person knows, or has reasonable grounds to know, that by so doing he is inducing, enabling, facilitating or concealing an infringement of any copyright, related rights or other rights provided for in this Law.</a:t>
            </a:r>
            <a:endParaRPr lang="hu-HU" sz="1600" smtClean="0"/>
          </a:p>
          <a:p>
            <a:pPr marL="0" indent="0">
              <a:buFont typeface="Arial" pitchFamily="34" charset="0"/>
              <a:buNone/>
            </a:pPr>
            <a:r>
              <a:rPr lang="en-US" sz="1600" smtClean="0"/>
              <a:t>(2) In the application of this Law, “</a:t>
            </a:r>
            <a:r>
              <a:rPr lang="en-US" sz="1600" b="1" smtClean="0"/>
              <a:t>rights management information</a:t>
            </a:r>
            <a:r>
              <a:rPr lang="en-US" sz="1600" smtClean="0"/>
              <a:t>” means any information, provided by the author or other owner of right, </a:t>
            </a:r>
            <a:r>
              <a:rPr lang="en-US" sz="1600" b="1" smtClean="0"/>
              <a:t>identifying the work or an object related rights, the author or other owner of right, or information on the conditions of the use of the work or object of protection, as well as any numbers and codes representing such information.</a:t>
            </a:r>
            <a:endParaRPr lang="hu-HU" sz="1600" b="1" smtClean="0"/>
          </a:p>
          <a:p>
            <a:pPr marL="0" indent="0">
              <a:buFont typeface="Arial" pitchFamily="34" charset="0"/>
              <a:buNone/>
            </a:pPr>
            <a:r>
              <a:rPr lang="hu-HU" sz="1600" b="1" smtClean="0"/>
              <a:t> </a:t>
            </a:r>
            <a:endParaRPr lang="en-US" sz="160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2549F5C8-F087-49CE-9C8D-05BFCD25110F}" type="slidenum">
              <a:rPr lang="hu-HU" smtClean="0"/>
              <a:pPr>
                <a:defRPr/>
              </a:pPr>
              <a:t>35</a:t>
            </a:fld>
            <a:endParaRPr lang="hu-H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  </a:t>
            </a:r>
            <a:endParaRPr lang="hu-HU"/>
          </a:p>
        </p:txBody>
      </p:sp>
      <p:sp>
        <p:nvSpPr>
          <p:cNvPr id="3" name="Dia számának helye 2"/>
          <p:cNvSpPr>
            <a:spLocks noGrp="1"/>
          </p:cNvSpPr>
          <p:nvPr>
            <p:ph type="sldNum" sz="quarter" idx="12"/>
          </p:nvPr>
        </p:nvSpPr>
        <p:spPr/>
        <p:txBody>
          <a:bodyPr/>
          <a:lstStyle/>
          <a:p>
            <a:pPr>
              <a:defRPr/>
            </a:pPr>
            <a:fld id="{6D3048B2-7DC7-494A-89F9-AD75EF2538B1}" type="slidenum">
              <a:rPr lang="hu-HU" smtClean="0"/>
              <a:pPr>
                <a:defRPr/>
              </a:pPr>
              <a:t>36</a:t>
            </a:fld>
            <a:endParaRPr lang="hu-HU"/>
          </a:p>
        </p:txBody>
      </p:sp>
      <p:sp>
        <p:nvSpPr>
          <p:cNvPr id="38916" name="Szövegdoboz 3"/>
          <p:cNvSpPr txBox="1">
            <a:spLocks noChangeArrowheads="1"/>
          </p:cNvSpPr>
          <p:nvPr/>
        </p:nvSpPr>
        <p:spPr bwMode="auto">
          <a:xfrm>
            <a:off x="395288" y="1403350"/>
            <a:ext cx="835342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algn="ctr" eaLnBrk="1" hangingPunct="1">
              <a:defRPr/>
            </a:pPr>
            <a:r>
              <a:rPr lang="hu-HU" sz="4000" b="1" dirty="0" smtClean="0">
                <a:solidFill>
                  <a:srgbClr val="C00000"/>
                </a:solidFill>
                <a:effectLst>
                  <a:outerShdw blurRad="38100" dist="38100" dir="2700000" algn="tl">
                    <a:srgbClr val="000000">
                      <a:alpha val="43137"/>
                    </a:srgbClr>
                  </a:outerShdw>
                </a:effectLst>
              </a:rPr>
              <a:t>IV. ENFORCEMENT OF RIGHTS IN THE DIGITAL ONLINE ENVIRONMENT: CO-OPERATION BY AND LIABILITY OF INTERNET INTERMEDIARIES </a:t>
            </a:r>
            <a:endParaRPr lang="en-US" sz="4000" dirty="0" smtClean="0">
              <a:effectLst>
                <a:outerShdw blurRad="38100" dist="38100" dir="2700000" algn="tl">
                  <a:srgbClr val="000000">
                    <a:alpha val="43137"/>
                  </a:srgbClr>
                </a:outerShdw>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28625" y="285750"/>
            <a:ext cx="8229600" cy="1143000"/>
          </a:xfrm>
          <a:solidFill>
            <a:schemeClr val="accent2">
              <a:lumMod val="40000"/>
              <a:lumOff val="60000"/>
            </a:schemeClr>
          </a:solidFill>
          <a:ln>
            <a:solidFill>
              <a:schemeClr val="accent2">
                <a:lumMod val="50000"/>
              </a:schemeClr>
            </a:solidFill>
          </a:ln>
        </p:spPr>
        <p:txBody>
          <a:bodyPr rtlCol="0">
            <a:noAutofit/>
          </a:bodyPr>
          <a:lstStyle/>
          <a:p>
            <a:pPr eaLnBrk="1" fontAlgn="auto" hangingPunct="1">
              <a:spcAft>
                <a:spcPts val="0"/>
              </a:spcAft>
              <a:defRPr/>
            </a:pPr>
            <a:r>
              <a:rPr lang="hu-HU" sz="2800" b="1" dirty="0" err="1" smtClean="0"/>
              <a:t>Results</a:t>
            </a:r>
            <a:r>
              <a:rPr lang="hu-HU" sz="2800" b="1" dirty="0" smtClean="0"/>
              <a:t> of lobbying </a:t>
            </a:r>
            <a:r>
              <a:rPr lang="hu-HU" sz="2800" b="1" dirty="0" err="1" smtClean="0"/>
              <a:t>against</a:t>
            </a:r>
            <a:r>
              <a:rPr lang="hu-HU" sz="2800" b="1" dirty="0" smtClean="0"/>
              <a:t> </a:t>
            </a:r>
            <a:r>
              <a:rPr lang="hu-HU" sz="2800" b="1" dirty="0" err="1" smtClean="0"/>
              <a:t>liability</a:t>
            </a:r>
            <a:r>
              <a:rPr lang="hu-HU" sz="2800" b="1" dirty="0" smtClean="0"/>
              <a:t>: </a:t>
            </a:r>
            <a:r>
              <a:rPr lang="hu-HU" sz="2800" b="1" dirty="0" err="1" smtClean="0"/>
              <a:t>agreed</a:t>
            </a:r>
            <a:r>
              <a:rPr lang="hu-HU" sz="2800" b="1" dirty="0" smtClean="0"/>
              <a:t> </a:t>
            </a:r>
            <a:r>
              <a:rPr lang="hu-HU" sz="2800" b="1" dirty="0" err="1" smtClean="0"/>
              <a:t>statements</a:t>
            </a:r>
            <a:r>
              <a:rPr lang="hu-HU" sz="2800" b="1" dirty="0" smtClean="0"/>
              <a:t> </a:t>
            </a:r>
            <a:r>
              <a:rPr lang="hu-HU" sz="2800" b="1" dirty="0" err="1" smtClean="0"/>
              <a:t>in</a:t>
            </a:r>
            <a:r>
              <a:rPr lang="hu-HU" sz="2800" b="1" dirty="0" smtClean="0"/>
              <a:t> </a:t>
            </a:r>
            <a:r>
              <a:rPr lang="hu-HU" sz="2800" b="1" dirty="0" err="1" smtClean="0"/>
              <a:t>the</a:t>
            </a:r>
            <a:r>
              <a:rPr lang="hu-HU" sz="2800" b="1" dirty="0" smtClean="0"/>
              <a:t> WIPO „Internet </a:t>
            </a:r>
            <a:r>
              <a:rPr lang="hu-HU" sz="2800" b="1" dirty="0" err="1" smtClean="0"/>
              <a:t>Treaties</a:t>
            </a:r>
            <a:r>
              <a:rPr lang="hu-HU" sz="2800" b="1" dirty="0" smtClean="0"/>
              <a:t>” </a:t>
            </a:r>
            <a:endParaRPr lang="hu-HU" sz="2800" b="1" dirty="0"/>
          </a:p>
        </p:txBody>
      </p:sp>
      <p:sp>
        <p:nvSpPr>
          <p:cNvPr id="38915" name="Tartalom helye 2"/>
          <p:cNvSpPr>
            <a:spLocks noGrp="1"/>
          </p:cNvSpPr>
          <p:nvPr>
            <p:ph idx="1"/>
          </p:nvPr>
        </p:nvSpPr>
        <p:spPr>
          <a:xfrm>
            <a:off x="428625" y="1600200"/>
            <a:ext cx="8258175" cy="4757738"/>
          </a:xfrm>
        </p:spPr>
        <p:txBody>
          <a:bodyPr/>
          <a:lstStyle/>
          <a:p>
            <a:pPr eaLnBrk="1" hangingPunct="1">
              <a:buFont typeface="Wingdings" pitchFamily="2" charset="2"/>
              <a:buChar char="§"/>
            </a:pPr>
            <a:r>
              <a:rPr lang="en-US" sz="1800" b="1" smtClean="0"/>
              <a:t>Agreed statement to Article 8 of the WCT </a:t>
            </a:r>
            <a:r>
              <a:rPr lang="en-US" sz="1800" smtClean="0"/>
              <a:t>included as a result of intensive lobbying by the represent</a:t>
            </a:r>
            <a:r>
              <a:rPr lang="hu-HU" sz="1800" smtClean="0"/>
              <a:t>at</a:t>
            </a:r>
            <a:r>
              <a:rPr lang="en-US" sz="1800" smtClean="0"/>
              <a:t>ives of ISPs at the December 1996 Diplomatic Conference: </a:t>
            </a:r>
          </a:p>
          <a:p>
            <a:pPr eaLnBrk="1" hangingPunct="1">
              <a:buFont typeface="Arial" pitchFamily="34" charset="0"/>
              <a:buNone/>
            </a:pPr>
            <a:r>
              <a:rPr lang="en-US" sz="1800" smtClean="0"/>
              <a:t>      “It is understood that the </a:t>
            </a:r>
            <a:r>
              <a:rPr lang="en-US" sz="1800" b="1" smtClean="0"/>
              <a:t>mere provision of physical facilities for enabling or making a communication does not in itself amount to communication</a:t>
            </a:r>
            <a:r>
              <a:rPr lang="en-US" sz="1800" smtClean="0"/>
              <a:t> within the meaning of this Treaty [the WCT] or the Berne Convention.” </a:t>
            </a:r>
            <a:r>
              <a:rPr lang="hu-HU" sz="1800" smtClean="0"/>
              <a:t> (Emphasis added.)</a:t>
            </a:r>
            <a:endParaRPr lang="en-US" sz="1800" smtClean="0"/>
          </a:p>
          <a:p>
            <a:pPr eaLnBrk="1" hangingPunct="1">
              <a:buFont typeface="Wingdings" pitchFamily="2" charset="2"/>
              <a:buChar char="§"/>
            </a:pPr>
            <a:r>
              <a:rPr lang="en-US" sz="1800" smtClean="0"/>
              <a:t>This agreed statement </a:t>
            </a:r>
            <a:r>
              <a:rPr lang="en-US" sz="1800" b="1" smtClean="0"/>
              <a:t>states something obvious</a:t>
            </a:r>
            <a:r>
              <a:rPr lang="en-US" sz="1800" smtClean="0"/>
              <a:t>, since it has always been evident that, if somebody carries out an act other than an act directly covered by a right provided for in the Convention (and in corresponding national laws), he has </a:t>
            </a:r>
            <a:r>
              <a:rPr lang="en-US" sz="1800" b="1" smtClean="0"/>
              <a:t>no direct liability</a:t>
            </a:r>
            <a:r>
              <a:rPr lang="hu-HU" sz="1800" b="1" smtClean="0"/>
              <a:t>.</a:t>
            </a:r>
            <a:r>
              <a:rPr lang="en-US" sz="1800" smtClean="0"/>
              <a:t> It is another matter that, depending on the circumstances, he </a:t>
            </a:r>
            <a:r>
              <a:rPr lang="en-US" sz="1800" b="1" smtClean="0"/>
              <a:t>may still be liable on the basis of some other forms of liability, such as contributory or vicarious liability</a:t>
            </a:r>
            <a:r>
              <a:rPr lang="en-US" sz="1800" smtClean="0"/>
              <a:t>.</a:t>
            </a:r>
            <a:r>
              <a:rPr lang="en-US" sz="1800" b="1" smtClean="0"/>
              <a:t>  </a:t>
            </a:r>
          </a:p>
          <a:p>
            <a:pPr eaLnBrk="1" hangingPunct="1">
              <a:buFont typeface="Wingdings" pitchFamily="2" charset="2"/>
              <a:buChar char="§"/>
            </a:pPr>
            <a:r>
              <a:rPr lang="hu-HU" sz="1800" b="1" smtClean="0"/>
              <a:t>The </a:t>
            </a:r>
            <a:r>
              <a:rPr lang="en-US" sz="1800" b="1" smtClean="0"/>
              <a:t>international treaties on intellectual property rights, </a:t>
            </a:r>
            <a:r>
              <a:rPr lang="en-US" sz="1800" smtClean="0"/>
              <a:t>understandably and rightly, </a:t>
            </a:r>
            <a:r>
              <a:rPr lang="en-US" sz="1800" b="1" smtClean="0"/>
              <a:t>do not cover such issues of liability</a:t>
            </a:r>
            <a:r>
              <a:rPr lang="en-US" sz="1800" smtClean="0"/>
              <a:t>.  The WCT follows this example (and so does the WPPT).</a:t>
            </a:r>
          </a:p>
          <a:p>
            <a:pPr eaLnBrk="1" hangingPunct="1">
              <a:buFont typeface="Arial" pitchFamily="34" charset="0"/>
              <a:buNone/>
            </a:pPr>
            <a:r>
              <a:rPr lang="en-US" sz="2000" smtClean="0"/>
              <a:t> </a:t>
            </a:r>
          </a:p>
          <a:p>
            <a:pPr eaLnBrk="1" hangingPunct="1">
              <a:buFont typeface="Arial" pitchFamily="34" charset="0"/>
              <a:buNone/>
            </a:pPr>
            <a:r>
              <a:rPr lang="en-GB" sz="2000" smtClean="0"/>
              <a:t>	</a:t>
            </a:r>
            <a:endParaRPr lang="hu-HU" sz="2000" smtClean="0"/>
          </a:p>
        </p:txBody>
      </p:sp>
      <p:sp>
        <p:nvSpPr>
          <p:cNvPr id="4" name="Dia számának helye 3"/>
          <p:cNvSpPr>
            <a:spLocks noGrp="1"/>
          </p:cNvSpPr>
          <p:nvPr>
            <p:ph type="sldNum" sz="quarter" idx="12"/>
          </p:nvPr>
        </p:nvSpPr>
        <p:spPr/>
        <p:txBody>
          <a:bodyPr/>
          <a:lstStyle/>
          <a:p>
            <a:pPr>
              <a:defRPr/>
            </a:pPr>
            <a:fld id="{6D53F649-FEC6-4414-9F81-DE82C9721583}" type="slidenum">
              <a:rPr lang="hu-HU"/>
              <a:pPr>
                <a:defRPr/>
              </a:pPr>
              <a:t>37</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Specific</a:t>
            </a:r>
            <a:r>
              <a:rPr lang="hu-HU" sz="3200" b="1" dirty="0" smtClean="0"/>
              <a:t>  </a:t>
            </a:r>
            <a:r>
              <a:rPr lang="hu-HU" sz="3200" b="1" dirty="0" err="1" smtClean="0"/>
              <a:t>provisions</a:t>
            </a:r>
            <a:r>
              <a:rPr lang="hu-HU" sz="3200" b="1" dirty="0" smtClean="0"/>
              <a:t> of </a:t>
            </a:r>
            <a:r>
              <a:rPr lang="hu-HU" sz="3200" b="1" dirty="0" err="1" smtClean="0"/>
              <a:t>the</a:t>
            </a:r>
            <a:r>
              <a:rPr lang="hu-HU" sz="3200" b="1" dirty="0" smtClean="0"/>
              <a:t> </a:t>
            </a:r>
            <a:r>
              <a:rPr lang="hu-HU" sz="3200" b="1" dirty="0" err="1" smtClean="0"/>
              <a:t>liability</a:t>
            </a:r>
            <a:r>
              <a:rPr lang="hu-HU" sz="3200" b="1" dirty="0" smtClean="0"/>
              <a:t> </a:t>
            </a:r>
            <a:r>
              <a:rPr lang="hu-HU" sz="3200" b="1" dirty="0" err="1" smtClean="0"/>
              <a:t>of</a:t>
            </a:r>
            <a:r>
              <a:rPr lang="hu-HU" sz="3200" b="1" dirty="0" smtClean="0"/>
              <a:t> online </a:t>
            </a:r>
            <a:r>
              <a:rPr lang="hu-HU" sz="3200" b="1" dirty="0" err="1" smtClean="0"/>
              <a:t>intermediaries</a:t>
            </a:r>
            <a:r>
              <a:rPr lang="hu-HU" sz="3200" b="1" dirty="0" smtClean="0"/>
              <a:t> (1)    </a:t>
            </a:r>
            <a:endParaRPr lang="hu-HU" sz="3200" dirty="0"/>
          </a:p>
        </p:txBody>
      </p:sp>
      <p:sp>
        <p:nvSpPr>
          <p:cNvPr id="3" name="Tartalom helye 2"/>
          <p:cNvSpPr>
            <a:spLocks noGrp="1"/>
          </p:cNvSpPr>
          <p:nvPr>
            <p:ph idx="1"/>
          </p:nvPr>
        </p:nvSpPr>
        <p:spPr/>
        <p:txBody>
          <a:bodyPr rtlCol="0">
            <a:normAutofit fontScale="92500" lnSpcReduction="10000"/>
          </a:bodyPr>
          <a:lstStyle/>
          <a:p>
            <a:pPr eaLnBrk="1" fontAlgn="auto" hangingPunct="1">
              <a:spcAft>
                <a:spcPts val="0"/>
              </a:spcAft>
              <a:buFont typeface="Wingdings" pitchFamily="2" charset="2"/>
              <a:buChar char="§"/>
              <a:defRPr/>
            </a:pPr>
            <a:r>
              <a:rPr lang="en-US" sz="2400" b="1" dirty="0" smtClean="0"/>
              <a:t>Special provisions </a:t>
            </a:r>
            <a:r>
              <a:rPr lang="hu-HU" sz="2400" b="1" dirty="0" err="1" smtClean="0"/>
              <a:t>concerning</a:t>
            </a:r>
            <a:r>
              <a:rPr lang="en-US" sz="2400" b="1" dirty="0" smtClean="0"/>
              <a:t> the liability of </a:t>
            </a:r>
            <a:r>
              <a:rPr lang="hu-HU" sz="2400" b="1" dirty="0" smtClean="0"/>
              <a:t>Internet service </a:t>
            </a:r>
            <a:r>
              <a:rPr lang="hu-HU" sz="2400" b="1" dirty="0" err="1" smtClean="0"/>
              <a:t>providers</a:t>
            </a:r>
            <a:r>
              <a:rPr lang="hu-HU" sz="2400" b="1" dirty="0" smtClean="0"/>
              <a:t> (</a:t>
            </a:r>
            <a:r>
              <a:rPr lang="en-US" sz="2400" b="1" dirty="0" smtClean="0"/>
              <a:t>ISPs</a:t>
            </a:r>
            <a:r>
              <a:rPr lang="hu-HU" sz="2400" b="1" dirty="0" smtClean="0"/>
              <a:t>)</a:t>
            </a:r>
            <a:r>
              <a:rPr lang="en-US" sz="2400" dirty="0" smtClean="0"/>
              <a:t>– and the conditions of the limitation </a:t>
            </a:r>
            <a:r>
              <a:rPr lang="en-US" sz="2400" dirty="0" err="1" smtClean="0"/>
              <a:t>ther</a:t>
            </a:r>
            <a:r>
              <a:rPr lang="hu-HU" sz="2400" dirty="0" smtClean="0"/>
              <a:t>e</a:t>
            </a:r>
            <a:r>
              <a:rPr lang="en-US" sz="2400" dirty="0" smtClean="0"/>
              <a:t>of (in the most detailed manner in the US Copyright Act and the </a:t>
            </a:r>
            <a:r>
              <a:rPr lang="hu-HU" sz="2400" dirty="0" smtClean="0"/>
              <a:t>2000 </a:t>
            </a:r>
            <a:r>
              <a:rPr lang="en-US" sz="2400" dirty="0" smtClean="0"/>
              <a:t>E</a:t>
            </a:r>
            <a:r>
              <a:rPr lang="hu-HU" sz="2400" dirty="0" smtClean="0"/>
              <a:t>.U.</a:t>
            </a:r>
            <a:r>
              <a:rPr lang="en-US" sz="2400" dirty="0" smtClean="0"/>
              <a:t> Electronic Commerce Directive)</a:t>
            </a:r>
            <a:r>
              <a:rPr lang="hu-HU" sz="2400" dirty="0" smtClean="0"/>
              <a:t> – </a:t>
            </a:r>
            <a:r>
              <a:rPr lang="en-US" sz="2400" dirty="0" smtClean="0"/>
              <a:t>in respect of different services: </a:t>
            </a:r>
          </a:p>
          <a:p>
            <a:pPr lvl="1" eaLnBrk="1" fontAlgn="auto" hangingPunct="1">
              <a:spcAft>
                <a:spcPts val="0"/>
              </a:spcAft>
              <a:buFont typeface="Wingdings" pitchFamily="2" charset="2"/>
              <a:buChar char="Ø"/>
              <a:defRPr/>
            </a:pPr>
            <a:r>
              <a:rPr lang="en-US" sz="2400" b="1" dirty="0" smtClean="0"/>
              <a:t>mere conduit</a:t>
            </a:r>
            <a:r>
              <a:rPr lang="en-US" sz="2400" dirty="0" smtClean="0"/>
              <a:t>; </a:t>
            </a:r>
          </a:p>
          <a:p>
            <a:pPr lvl="1" eaLnBrk="1" fontAlgn="auto" hangingPunct="1">
              <a:spcAft>
                <a:spcPts val="0"/>
              </a:spcAft>
              <a:buFont typeface="Wingdings" pitchFamily="2" charset="2"/>
              <a:buChar char="Ø"/>
              <a:defRPr/>
            </a:pPr>
            <a:r>
              <a:rPr lang="en-US" sz="2400" b="1" dirty="0" smtClean="0"/>
              <a:t>system caching</a:t>
            </a:r>
            <a:r>
              <a:rPr lang="hu-HU" sz="2400" dirty="0" smtClean="0"/>
              <a:t>;</a:t>
            </a:r>
            <a:r>
              <a:rPr lang="en-US" sz="2400" dirty="0" smtClean="0"/>
              <a:t> </a:t>
            </a:r>
          </a:p>
          <a:p>
            <a:pPr lvl="1" eaLnBrk="1" fontAlgn="auto" hangingPunct="1">
              <a:spcAft>
                <a:spcPts val="0"/>
              </a:spcAft>
              <a:buFont typeface="Wingdings" pitchFamily="2" charset="2"/>
              <a:buChar char="Ø"/>
              <a:defRPr/>
            </a:pPr>
            <a:r>
              <a:rPr lang="en-US" sz="2400" b="1" dirty="0" smtClean="0"/>
              <a:t>hosting</a:t>
            </a:r>
            <a:r>
              <a:rPr lang="en-US" sz="2400" dirty="0" smtClean="0"/>
              <a:t>;</a:t>
            </a:r>
          </a:p>
          <a:p>
            <a:pPr lvl="1" eaLnBrk="1" fontAlgn="auto" hangingPunct="1">
              <a:spcAft>
                <a:spcPts val="0"/>
              </a:spcAft>
              <a:buFont typeface="Wingdings" pitchFamily="2" charset="2"/>
              <a:buChar char="Ø"/>
              <a:defRPr/>
            </a:pPr>
            <a:r>
              <a:rPr lang="hu-HU" sz="2400" b="1" dirty="0" smtClean="0"/>
              <a:t>[</a:t>
            </a:r>
            <a:r>
              <a:rPr lang="en-US" sz="2400" b="1" dirty="0" smtClean="0"/>
              <a:t>information location tools</a:t>
            </a:r>
            <a:r>
              <a:rPr lang="hu-HU" sz="2400" b="1" dirty="0" smtClean="0"/>
              <a:t>]</a:t>
            </a:r>
            <a:r>
              <a:rPr lang="en-US" sz="2400" dirty="0" smtClean="0"/>
              <a:t>.</a:t>
            </a:r>
          </a:p>
          <a:p>
            <a:pPr eaLnBrk="1" fontAlgn="auto" hangingPunct="1">
              <a:spcAft>
                <a:spcPts val="0"/>
              </a:spcAft>
              <a:buFont typeface="Wingdings" pitchFamily="2" charset="2"/>
              <a:buChar char="§"/>
              <a:defRPr/>
            </a:pPr>
            <a:r>
              <a:rPr lang="en-US" sz="2400" b="1" dirty="0" smtClean="0"/>
              <a:t>Notice and take down </a:t>
            </a:r>
            <a:r>
              <a:rPr lang="hu-HU" sz="2400" b="1" dirty="0" err="1" smtClean="0"/>
              <a:t>systems</a:t>
            </a:r>
            <a:r>
              <a:rPr lang="en-US" sz="2400" dirty="0" smtClean="0"/>
              <a:t>: hosting and location tool services may only be exempted from liability if they</a:t>
            </a:r>
            <a:r>
              <a:rPr lang="hu-HU" sz="2400" dirty="0" smtClean="0"/>
              <a:t>,</a:t>
            </a:r>
            <a:r>
              <a:rPr lang="en-US" sz="2400" dirty="0" smtClean="0"/>
              <a:t> upon being informed of infringing material, act expeditiously to remove, or disable access to</a:t>
            </a:r>
            <a:r>
              <a:rPr lang="hu-HU" sz="2400" dirty="0" smtClean="0"/>
              <a:t>,</a:t>
            </a:r>
            <a:r>
              <a:rPr lang="en-US" sz="2400" dirty="0" smtClean="0"/>
              <a:t> such material.    </a:t>
            </a:r>
          </a:p>
          <a:p>
            <a:pPr eaLnBrk="1" fontAlgn="auto" hangingPunct="1">
              <a:spcAft>
                <a:spcPts val="0"/>
              </a:spcAft>
              <a:defRPr/>
            </a:pPr>
            <a:endParaRPr lang="hu-HU" dirty="0"/>
          </a:p>
        </p:txBody>
      </p:sp>
      <p:sp>
        <p:nvSpPr>
          <p:cNvPr id="4" name="Dia számának helye 3"/>
          <p:cNvSpPr>
            <a:spLocks noGrp="1"/>
          </p:cNvSpPr>
          <p:nvPr>
            <p:ph type="sldNum" sz="quarter" idx="12"/>
          </p:nvPr>
        </p:nvSpPr>
        <p:spPr/>
        <p:txBody>
          <a:bodyPr/>
          <a:lstStyle/>
          <a:p>
            <a:pPr>
              <a:defRPr/>
            </a:pPr>
            <a:fld id="{040F329D-48DD-43A6-8259-A74B6624E860}" type="slidenum">
              <a:rPr lang="hu-HU"/>
              <a:pPr>
                <a:defRPr/>
              </a:pPr>
              <a:t>38</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260350"/>
            <a:ext cx="8229600" cy="1143000"/>
          </a:xfrm>
          <a:solidFill>
            <a:schemeClr val="accent2">
              <a:lumMod val="40000"/>
              <a:lumOff val="60000"/>
            </a:schemeClr>
          </a:solidFill>
          <a:ln>
            <a:solidFill>
              <a:schemeClr val="accent2">
                <a:lumMod val="50000"/>
              </a:schemeClr>
            </a:solidFill>
          </a:ln>
        </p:spPr>
        <p:txBody>
          <a:bodyPr/>
          <a:lstStyle/>
          <a:p>
            <a:pPr>
              <a:defRPr/>
            </a:pPr>
            <a:r>
              <a:rPr lang="hu-HU" sz="3200" b="1" dirty="0" err="1" smtClean="0"/>
              <a:t>Specific</a:t>
            </a:r>
            <a:r>
              <a:rPr lang="hu-HU" sz="3200" b="1" dirty="0" smtClean="0"/>
              <a:t>  </a:t>
            </a:r>
            <a:r>
              <a:rPr lang="hu-HU" sz="3200" b="1" dirty="0" err="1" smtClean="0"/>
              <a:t>provisions</a:t>
            </a:r>
            <a:r>
              <a:rPr lang="hu-HU" sz="3200" b="1" dirty="0" smtClean="0"/>
              <a:t> of </a:t>
            </a:r>
            <a:r>
              <a:rPr lang="hu-HU" sz="3200" b="1" dirty="0" err="1" smtClean="0"/>
              <a:t>the</a:t>
            </a:r>
            <a:r>
              <a:rPr lang="hu-HU" sz="3200" b="1" dirty="0" smtClean="0"/>
              <a:t> </a:t>
            </a:r>
            <a:r>
              <a:rPr lang="hu-HU" sz="3200" b="1" dirty="0" err="1" smtClean="0"/>
              <a:t>liability</a:t>
            </a:r>
            <a:r>
              <a:rPr lang="hu-HU" sz="3200" b="1" dirty="0" smtClean="0"/>
              <a:t> </a:t>
            </a:r>
            <a:r>
              <a:rPr lang="hu-HU" sz="3200" b="1" dirty="0" err="1" smtClean="0"/>
              <a:t>of</a:t>
            </a:r>
            <a:r>
              <a:rPr lang="hu-HU" sz="3200" b="1" dirty="0" smtClean="0"/>
              <a:t> online </a:t>
            </a:r>
            <a:r>
              <a:rPr lang="hu-HU" sz="3200" b="1" dirty="0" err="1" smtClean="0"/>
              <a:t>intermediaries</a:t>
            </a:r>
            <a:r>
              <a:rPr lang="hu-HU" sz="3200" b="1" dirty="0" smtClean="0"/>
              <a:t> (2) </a:t>
            </a:r>
            <a:endParaRPr lang="en-US" sz="3200" dirty="0"/>
          </a:p>
        </p:txBody>
      </p:sp>
      <p:sp>
        <p:nvSpPr>
          <p:cNvPr id="40963" name="Tartalom helye 2"/>
          <p:cNvSpPr>
            <a:spLocks noGrp="1"/>
          </p:cNvSpPr>
          <p:nvPr>
            <p:ph idx="1"/>
          </p:nvPr>
        </p:nvSpPr>
        <p:spPr/>
        <p:txBody>
          <a:bodyPr/>
          <a:lstStyle/>
          <a:p>
            <a:pPr marL="0" indent="0">
              <a:buFont typeface="Arial" pitchFamily="34" charset="0"/>
              <a:buNone/>
            </a:pPr>
            <a:r>
              <a:rPr lang="hu-HU" sz="1800" b="1" smtClean="0"/>
              <a:t>New Copyright Law of Albania</a:t>
            </a:r>
          </a:p>
          <a:p>
            <a:pPr marL="0" indent="0">
              <a:buFont typeface="Arial" pitchFamily="34" charset="0"/>
              <a:buNone/>
            </a:pPr>
            <a:r>
              <a:rPr lang="en-US" sz="1800" b="1" smtClean="0"/>
              <a:t>Article 79. Conditions of limitation of liability of service providers</a:t>
            </a:r>
            <a:endParaRPr lang="hu-HU" sz="1800" smtClean="0"/>
          </a:p>
          <a:p>
            <a:pPr marL="0" indent="0">
              <a:buFont typeface="Arial" pitchFamily="34" charset="0"/>
              <a:buNone/>
            </a:pPr>
            <a:r>
              <a:rPr lang="en-US" sz="1800" smtClean="0"/>
              <a:t>Without derogation of the provisions of the laws of the Republic of Albania on electronic commerce and the liability of service providers, </a:t>
            </a:r>
            <a:r>
              <a:rPr lang="en-US" sz="1800" b="1" smtClean="0"/>
              <a:t>service providers shall only be exempted from the liability for infringements committed by the users of their services, if they fulfill the following conditions</a:t>
            </a:r>
            <a:r>
              <a:rPr lang="en-US" sz="1800" smtClean="0"/>
              <a:t>:</a:t>
            </a:r>
            <a:endParaRPr lang="hu-HU" sz="1800" smtClean="0"/>
          </a:p>
          <a:p>
            <a:pPr marL="0" indent="0">
              <a:buFont typeface="Arial" pitchFamily="34" charset="0"/>
              <a:buNone/>
            </a:pPr>
            <a:r>
              <a:rPr lang="hu-HU" sz="1800" smtClean="0"/>
              <a:t>(a) </a:t>
            </a:r>
            <a:r>
              <a:rPr lang="en-US" sz="1800" b="1" smtClean="0"/>
              <a:t>as soon as they obtain information on the basis of which they know or have reasons to know, that their hosting or location tool services are used in respect of any material infringing copyright, related rights or other rights protected by this Law,</a:t>
            </a:r>
            <a:r>
              <a:rPr lang="en-US" sz="1800" smtClean="0"/>
              <a:t> including when they receive notice about it from the owners of rights, </a:t>
            </a:r>
            <a:r>
              <a:rPr lang="en-US" sz="1800" b="1" smtClean="0"/>
              <a:t>act</a:t>
            </a:r>
            <a:r>
              <a:rPr lang="hu-HU" sz="1800" b="1" smtClean="0"/>
              <a:t>s</a:t>
            </a:r>
            <a:r>
              <a:rPr lang="en-US" sz="1800" b="1" smtClean="0"/>
              <a:t> promptly to remove such a material from their system or to disable access to it;</a:t>
            </a:r>
            <a:endParaRPr lang="hu-HU" sz="1800" b="1" smtClean="0"/>
          </a:p>
          <a:p>
            <a:pPr marL="0" indent="0">
              <a:buFont typeface="Arial" pitchFamily="34" charset="0"/>
              <a:buNone/>
            </a:pPr>
            <a:r>
              <a:rPr lang="hu-HU" sz="1800" smtClean="0"/>
              <a:t>(b) </a:t>
            </a:r>
            <a:r>
              <a:rPr lang="en-US" sz="1800" b="1" smtClean="0"/>
              <a:t>they fulfill duly and promptly any judicial injunction </a:t>
            </a:r>
            <a:r>
              <a:rPr lang="en-US" sz="1800" smtClean="0"/>
              <a:t>to eliminate or prevent infringement of copyright, related rights or other rights protected by this Law;</a:t>
            </a:r>
            <a:endParaRPr lang="hu-HU" sz="1800" smtClean="0"/>
          </a:p>
          <a:p>
            <a:pPr marL="0" indent="0">
              <a:buFont typeface="Arial" pitchFamily="34" charset="0"/>
              <a:buNone/>
            </a:pPr>
            <a:endParaRPr lang="en-US" sz="160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DB930B19-7C5D-4279-98CA-4AA401D9199F}" type="slidenum">
              <a:rPr lang="hu-HU" smtClean="0"/>
              <a:pPr>
                <a:defRPr/>
              </a:pPr>
              <a:t>39</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Autofit/>
          </a:bodyPr>
          <a:lstStyle/>
          <a:p>
            <a:pPr eaLnBrk="1" fontAlgn="auto" hangingPunct="1">
              <a:spcAft>
                <a:spcPts val="0"/>
              </a:spcAft>
              <a:defRPr/>
            </a:pPr>
            <a:r>
              <a:rPr lang="hu-HU" sz="3200" b="1" dirty="0" smtClean="0"/>
              <a:t>T</a:t>
            </a:r>
            <a:r>
              <a:rPr lang="en-US" sz="3200" b="1" dirty="0" smtClean="0"/>
              <a:t>he WIPO „Internet Treaties” </a:t>
            </a:r>
            <a:endParaRPr lang="en-US" sz="3200" b="1" dirty="0"/>
          </a:p>
        </p:txBody>
      </p:sp>
      <p:sp>
        <p:nvSpPr>
          <p:cNvPr id="3075" name="Szövegdoboz 2"/>
          <p:cNvSpPr txBox="1">
            <a:spLocks noChangeArrowheads="1"/>
          </p:cNvSpPr>
          <p:nvPr/>
        </p:nvSpPr>
        <p:spPr bwMode="auto">
          <a:xfrm>
            <a:off x="468313" y="1557338"/>
            <a:ext cx="8135937"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eaLnBrk="0" hangingPunct="0">
              <a:defRPr>
                <a:solidFill>
                  <a:schemeClr val="tx1"/>
                </a:solidFill>
                <a:latin typeface="Calibri"/>
              </a:defRPr>
            </a:lvl2pPr>
            <a:lvl3pPr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eaLnBrk="1" hangingPunct="1">
              <a:buFont typeface="Wingdings" pitchFamily="2" charset="2"/>
              <a:buChar char="§"/>
              <a:defRPr/>
            </a:pPr>
            <a:r>
              <a:rPr lang="hu-HU" dirty="0" smtClean="0"/>
              <a:t> </a:t>
            </a:r>
            <a:r>
              <a:rPr lang="en-US" sz="1900" dirty="0" smtClean="0"/>
              <a:t>The  </a:t>
            </a:r>
            <a:r>
              <a:rPr lang="en-US" sz="1900" b="1" dirty="0" smtClean="0"/>
              <a:t>WIPO „Internet Treaties” </a:t>
            </a:r>
            <a:r>
              <a:rPr lang="en-US" sz="1900" dirty="0" smtClean="0"/>
              <a:t>adopted in Geneva on December 21, 1996 </a:t>
            </a:r>
          </a:p>
          <a:p>
            <a:pPr lvl="1" eaLnBrk="1" hangingPunct="1">
              <a:buFont typeface="Wingdings" pitchFamily="2" charset="2"/>
              <a:buChar char="Ø"/>
              <a:defRPr/>
            </a:pPr>
            <a:r>
              <a:rPr lang="en-US" sz="1900" dirty="0" smtClean="0"/>
              <a:t>  </a:t>
            </a:r>
            <a:r>
              <a:rPr lang="hu-HU" sz="1900" dirty="0" smtClean="0"/>
              <a:t> </a:t>
            </a:r>
            <a:r>
              <a:rPr lang="en-US" sz="1900" dirty="0" smtClean="0"/>
              <a:t>the </a:t>
            </a:r>
            <a:r>
              <a:rPr lang="en-US" sz="1900" b="1" dirty="0" smtClean="0"/>
              <a:t>WIPO Copyright Treaty (WCT)</a:t>
            </a:r>
          </a:p>
          <a:p>
            <a:pPr lvl="2" eaLnBrk="1" hangingPunct="1">
              <a:buFont typeface="Arial" pitchFamily="34" charset="0"/>
              <a:buChar char="•"/>
              <a:defRPr/>
            </a:pPr>
            <a:r>
              <a:rPr lang="en-US" sz="1900" dirty="0" smtClean="0"/>
              <a:t> entered into force on </a:t>
            </a:r>
            <a:r>
              <a:rPr lang="en-US" sz="1900" b="1" dirty="0" smtClean="0"/>
              <a:t>March </a:t>
            </a:r>
            <a:r>
              <a:rPr lang="hu-HU" sz="1900" b="1" dirty="0" smtClean="0"/>
              <a:t>6</a:t>
            </a:r>
            <a:r>
              <a:rPr lang="en-US" sz="1900" b="1" dirty="0" smtClean="0"/>
              <a:t>, 2002</a:t>
            </a:r>
          </a:p>
          <a:p>
            <a:pPr lvl="2" eaLnBrk="1" hangingPunct="1">
              <a:buFont typeface="Arial" pitchFamily="34" charset="0"/>
              <a:buChar char="•"/>
              <a:defRPr/>
            </a:pPr>
            <a:r>
              <a:rPr lang="en-US" sz="1900" dirty="0" smtClean="0"/>
              <a:t> number of </a:t>
            </a:r>
            <a:r>
              <a:rPr lang="en-US" sz="1900" b="1" dirty="0" smtClean="0"/>
              <a:t>Contracting Parties </a:t>
            </a:r>
            <a:r>
              <a:rPr lang="en-US" sz="1900" dirty="0" smtClean="0"/>
              <a:t>on </a:t>
            </a:r>
            <a:r>
              <a:rPr lang="hu-HU" sz="1900" dirty="0" err="1" smtClean="0"/>
              <a:t>April</a:t>
            </a:r>
            <a:r>
              <a:rPr lang="hu-HU" sz="1900" dirty="0" smtClean="0"/>
              <a:t> 10</a:t>
            </a:r>
            <a:r>
              <a:rPr lang="en-US" sz="1900" dirty="0" smtClean="0"/>
              <a:t>, 20</a:t>
            </a:r>
            <a:r>
              <a:rPr lang="hu-HU" sz="1900" dirty="0" smtClean="0"/>
              <a:t>12</a:t>
            </a:r>
            <a:r>
              <a:rPr lang="en-US" sz="1900" dirty="0" smtClean="0"/>
              <a:t>:</a:t>
            </a:r>
            <a:r>
              <a:rPr lang="hu-HU" sz="1900" dirty="0" smtClean="0"/>
              <a:t> </a:t>
            </a:r>
            <a:r>
              <a:rPr lang="hu-HU" sz="1900" b="1" dirty="0" smtClean="0"/>
              <a:t>89</a:t>
            </a:r>
            <a:r>
              <a:rPr lang="en-US" sz="1900" b="1" dirty="0" smtClean="0"/>
              <a:t>  </a:t>
            </a:r>
            <a:r>
              <a:rPr lang="en-US" sz="1900" dirty="0" smtClean="0"/>
              <a:t>  </a:t>
            </a:r>
          </a:p>
          <a:p>
            <a:pPr lvl="1" eaLnBrk="1" hangingPunct="1">
              <a:buFont typeface="Wingdings" pitchFamily="2" charset="2"/>
              <a:buChar char="Ø"/>
              <a:defRPr/>
            </a:pPr>
            <a:r>
              <a:rPr lang="en-US" sz="1900" dirty="0" smtClean="0"/>
              <a:t>  the </a:t>
            </a:r>
            <a:r>
              <a:rPr lang="en-US" sz="1900" b="1" dirty="0" smtClean="0"/>
              <a:t>WIPO Performances and Phonograms Treaty (WPPT) </a:t>
            </a:r>
          </a:p>
          <a:p>
            <a:pPr lvl="2" eaLnBrk="1" hangingPunct="1">
              <a:buFont typeface="Arial" pitchFamily="34" charset="0"/>
              <a:buChar char="•"/>
              <a:defRPr/>
            </a:pPr>
            <a:r>
              <a:rPr lang="hu-HU" sz="1900" dirty="0" smtClean="0"/>
              <a:t> </a:t>
            </a:r>
            <a:r>
              <a:rPr lang="en-US" sz="1900" dirty="0" smtClean="0"/>
              <a:t>entered into force on </a:t>
            </a:r>
            <a:r>
              <a:rPr lang="en-US" sz="1900" b="1" dirty="0" smtClean="0"/>
              <a:t>May 20, 2002 </a:t>
            </a:r>
          </a:p>
          <a:p>
            <a:pPr lvl="2" eaLnBrk="1" hangingPunct="1">
              <a:buFont typeface="Arial" pitchFamily="34" charset="0"/>
              <a:buChar char="•"/>
              <a:defRPr/>
            </a:pPr>
            <a:r>
              <a:rPr lang="en-US" sz="1900" dirty="0" smtClean="0"/>
              <a:t> number of </a:t>
            </a:r>
            <a:r>
              <a:rPr lang="en-US" sz="1900" b="1" dirty="0" smtClean="0"/>
              <a:t>Contracting Parties </a:t>
            </a:r>
            <a:r>
              <a:rPr lang="en-US" sz="1900" dirty="0" smtClean="0"/>
              <a:t>on </a:t>
            </a:r>
            <a:r>
              <a:rPr lang="hu-HU" sz="1900" dirty="0" smtClean="0"/>
              <a:t>April10, 2012</a:t>
            </a:r>
            <a:r>
              <a:rPr lang="en-US" sz="1900" dirty="0" smtClean="0"/>
              <a:t>: </a:t>
            </a:r>
            <a:r>
              <a:rPr lang="hu-HU" sz="1900" b="1" dirty="0" smtClean="0"/>
              <a:t>89</a:t>
            </a:r>
          </a:p>
          <a:p>
            <a:pPr lvl="1" eaLnBrk="1" hangingPunct="1">
              <a:buFont typeface="Wingdings" pitchFamily="2" charset="2"/>
              <a:buChar char="Ø"/>
              <a:defRPr/>
            </a:pPr>
            <a:r>
              <a:rPr lang="hu-HU" sz="1900" dirty="0" smtClean="0"/>
              <a:t> </a:t>
            </a:r>
            <a:r>
              <a:rPr lang="en-US" sz="1900" dirty="0" smtClean="0"/>
              <a:t>The  Treaties offer overall regulation on copyright and two categories of related rights, but their </a:t>
            </a:r>
            <a:r>
              <a:rPr lang="en-US" sz="1900" b="1" dirty="0" smtClean="0"/>
              <a:t>main objective is to adapt those rights to the digital, networked environment, to the requirement</a:t>
            </a:r>
            <a:r>
              <a:rPr lang="hu-HU" sz="1900" b="1" dirty="0" smtClean="0"/>
              <a:t>s</a:t>
            </a:r>
            <a:r>
              <a:rPr lang="en-US" sz="1900" b="1" dirty="0" smtClean="0"/>
              <a:t> of the  information society</a:t>
            </a:r>
            <a:r>
              <a:rPr lang="hu-HU" sz="2000" dirty="0" smtClean="0"/>
              <a:t>. </a:t>
            </a:r>
          </a:p>
          <a:p>
            <a:pPr marL="342900" indent="-342900" eaLnBrk="1" hangingPunct="1">
              <a:buFont typeface="Wingdings" pitchFamily="2" charset="2"/>
              <a:buChar char="§"/>
              <a:defRPr/>
            </a:pPr>
            <a:r>
              <a:rPr lang="hu-HU" sz="1900" b="1" dirty="0" smtClean="0"/>
              <a:t>The </a:t>
            </a:r>
            <a:r>
              <a:rPr lang="hu-HU" sz="1900" b="1" dirty="0" err="1" smtClean="0"/>
              <a:t>Republic</a:t>
            </a:r>
            <a:r>
              <a:rPr lang="hu-HU" sz="1900" b="1" dirty="0" smtClean="0"/>
              <a:t> of </a:t>
            </a:r>
            <a:r>
              <a:rPr lang="hu-HU" sz="1900" b="1" dirty="0" err="1" smtClean="0"/>
              <a:t>Albania</a:t>
            </a:r>
            <a:r>
              <a:rPr lang="hu-HU" sz="1900" b="1" dirty="0" smtClean="0"/>
              <a:t> is </a:t>
            </a:r>
            <a:r>
              <a:rPr lang="hu-HU" sz="1900" b="1" dirty="0" err="1" smtClean="0"/>
              <a:t>party</a:t>
            </a:r>
            <a:r>
              <a:rPr lang="hu-HU" sz="1900" b="1" dirty="0" smtClean="0"/>
              <a:t> </a:t>
            </a:r>
            <a:r>
              <a:rPr lang="hu-HU" sz="1900" b="1" dirty="0" err="1" smtClean="0"/>
              <a:t>to</a:t>
            </a:r>
            <a:r>
              <a:rPr lang="hu-HU" sz="1900" b="1" dirty="0" smtClean="0"/>
              <a:t> </a:t>
            </a:r>
            <a:r>
              <a:rPr lang="hu-HU" sz="1900" b="1" dirty="0" err="1" smtClean="0"/>
              <a:t>both</a:t>
            </a:r>
            <a:r>
              <a:rPr lang="hu-HU" sz="1900" b="1" dirty="0" smtClean="0"/>
              <a:t> </a:t>
            </a:r>
            <a:r>
              <a:rPr lang="hu-HU" sz="1900" b="1" dirty="0" err="1" smtClean="0"/>
              <a:t>Treaties</a:t>
            </a:r>
            <a:r>
              <a:rPr lang="hu-HU" sz="1900" b="1" dirty="0" smtClean="0"/>
              <a:t>. </a:t>
            </a:r>
          </a:p>
          <a:p>
            <a:pPr marL="342900" indent="-342900" eaLnBrk="1" hangingPunct="1">
              <a:buFont typeface="Wingdings" pitchFamily="2" charset="2"/>
              <a:buChar char="§"/>
              <a:defRPr/>
            </a:pPr>
            <a:r>
              <a:rPr lang="en-US" sz="1900" b="1" dirty="0" smtClean="0"/>
              <a:t>Implementation in the EU: the 2001 Information Society (Copyright) </a:t>
            </a:r>
            <a:r>
              <a:rPr lang="en-US" sz="1900" b="1" dirty="0" err="1" smtClean="0"/>
              <a:t>Dir</a:t>
            </a:r>
            <a:r>
              <a:rPr lang="hu-HU" sz="1900" b="1" dirty="0" smtClean="0"/>
              <a:t>e</a:t>
            </a:r>
            <a:r>
              <a:rPr lang="en-US" sz="1900" b="1" dirty="0" err="1" smtClean="0"/>
              <a:t>ctive</a:t>
            </a:r>
            <a:r>
              <a:rPr lang="hu-HU" sz="1900" b="1" dirty="0" smtClean="0"/>
              <a:t>.</a:t>
            </a:r>
            <a:endParaRPr lang="hu-HU" dirty="0" smtClean="0"/>
          </a:p>
        </p:txBody>
      </p:sp>
      <p:sp>
        <p:nvSpPr>
          <p:cNvPr id="5" name="Dia számának helye 4"/>
          <p:cNvSpPr>
            <a:spLocks noGrp="1"/>
          </p:cNvSpPr>
          <p:nvPr>
            <p:ph type="sldNum" sz="quarter" idx="12"/>
          </p:nvPr>
        </p:nvSpPr>
        <p:spPr/>
        <p:txBody>
          <a:bodyPr/>
          <a:lstStyle/>
          <a:p>
            <a:pPr>
              <a:defRPr/>
            </a:pPr>
            <a:fld id="{2DA01CDA-26DA-482C-B57A-2153D0EF1AC6}" type="slidenum">
              <a:rPr lang="hu-HU"/>
              <a:pPr>
                <a:defRPr/>
              </a:pPr>
              <a:t>4</a:t>
            </a:fld>
            <a:endParaRPr lang="hu-HU"/>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a:lstStyle/>
          <a:p>
            <a:pPr>
              <a:defRPr/>
            </a:pPr>
            <a:r>
              <a:rPr lang="hu-HU" sz="3200" b="1" dirty="0" err="1" smtClean="0"/>
              <a:t>Specific</a:t>
            </a:r>
            <a:r>
              <a:rPr lang="hu-HU" sz="3200" b="1" dirty="0" smtClean="0"/>
              <a:t>  </a:t>
            </a:r>
            <a:r>
              <a:rPr lang="hu-HU" sz="3200" b="1" dirty="0" err="1" smtClean="0"/>
              <a:t>provisions</a:t>
            </a:r>
            <a:r>
              <a:rPr lang="hu-HU" sz="3200" b="1" dirty="0" smtClean="0"/>
              <a:t> of </a:t>
            </a:r>
            <a:r>
              <a:rPr lang="hu-HU" sz="3200" b="1" dirty="0" err="1" smtClean="0"/>
              <a:t>the</a:t>
            </a:r>
            <a:r>
              <a:rPr lang="hu-HU" sz="3200" b="1" dirty="0" smtClean="0"/>
              <a:t> </a:t>
            </a:r>
            <a:r>
              <a:rPr lang="hu-HU" sz="3200" b="1" dirty="0" err="1" smtClean="0"/>
              <a:t>liability</a:t>
            </a:r>
            <a:r>
              <a:rPr lang="hu-HU" sz="3200" b="1" dirty="0" smtClean="0"/>
              <a:t> </a:t>
            </a:r>
            <a:r>
              <a:rPr lang="hu-HU" sz="3200" b="1" dirty="0" err="1" smtClean="0"/>
              <a:t>of</a:t>
            </a:r>
            <a:r>
              <a:rPr lang="hu-HU" sz="3200" b="1" dirty="0" smtClean="0"/>
              <a:t> online </a:t>
            </a:r>
            <a:r>
              <a:rPr lang="hu-HU" sz="3200" b="1" dirty="0" err="1" smtClean="0"/>
              <a:t>intermediaries</a:t>
            </a:r>
            <a:r>
              <a:rPr lang="hu-HU" sz="3200" b="1" dirty="0" smtClean="0"/>
              <a:t> (3) </a:t>
            </a:r>
            <a:endParaRPr lang="en-US" sz="3200" dirty="0"/>
          </a:p>
        </p:txBody>
      </p:sp>
      <p:sp>
        <p:nvSpPr>
          <p:cNvPr id="41987" name="Tartalom helye 2"/>
          <p:cNvSpPr>
            <a:spLocks noGrp="1"/>
          </p:cNvSpPr>
          <p:nvPr>
            <p:ph idx="1"/>
          </p:nvPr>
        </p:nvSpPr>
        <p:spPr/>
        <p:txBody>
          <a:bodyPr/>
          <a:lstStyle/>
          <a:p>
            <a:pPr marL="0" indent="0">
              <a:buFont typeface="Arial" pitchFamily="34" charset="0"/>
              <a:buNone/>
            </a:pPr>
            <a:r>
              <a:rPr lang="hu-HU" sz="1800" b="1" dirty="0" smtClean="0"/>
              <a:t>New Copyright Law of </a:t>
            </a:r>
            <a:r>
              <a:rPr lang="hu-HU" sz="1800" b="1" dirty="0" err="1" smtClean="0"/>
              <a:t>Albania</a:t>
            </a:r>
            <a:endParaRPr lang="hu-HU" sz="1800" b="1" dirty="0" smtClean="0"/>
          </a:p>
          <a:p>
            <a:pPr marL="0" indent="0">
              <a:buFont typeface="Arial" pitchFamily="34" charset="0"/>
              <a:buNone/>
            </a:pPr>
            <a:r>
              <a:rPr lang="en-US" sz="1800" b="1" dirty="0" smtClean="0"/>
              <a:t>Article 79. Conditions of limitation of liability of service providers</a:t>
            </a:r>
            <a:r>
              <a:rPr lang="hu-HU" sz="1800" b="1" dirty="0" smtClean="0"/>
              <a:t> </a:t>
            </a:r>
            <a:r>
              <a:rPr lang="hu-HU" sz="1800" dirty="0" smtClean="0"/>
              <a:t>(</a:t>
            </a:r>
            <a:r>
              <a:rPr lang="hu-HU" sz="1800" dirty="0" err="1" smtClean="0"/>
              <a:t>Contd</a:t>
            </a:r>
            <a:r>
              <a:rPr lang="hu-HU" sz="1800" dirty="0" smtClean="0"/>
              <a:t>) </a:t>
            </a:r>
            <a:endParaRPr lang="hu-HU" sz="1800" dirty="0" smtClean="0"/>
          </a:p>
          <a:p>
            <a:pPr marL="0" indent="0">
              <a:buFont typeface="Arial" pitchFamily="34" charset="0"/>
              <a:buNone/>
            </a:pPr>
            <a:endParaRPr lang="hu-HU" sz="1800" dirty="0" smtClean="0"/>
          </a:p>
          <a:p>
            <a:pPr marL="0" indent="0">
              <a:buFont typeface="Arial" pitchFamily="34" charset="0"/>
              <a:buNone/>
            </a:pPr>
            <a:r>
              <a:rPr lang="en-US" sz="1800" dirty="0" smtClean="0"/>
              <a:t>Without derogation of the provisions of the laws of the Republic of Albania on electronic commerce and the liability of service providers, </a:t>
            </a:r>
            <a:r>
              <a:rPr lang="en-US" sz="1800" b="1" dirty="0" smtClean="0"/>
              <a:t>service providers shall only be exempted from the liability for infringements committed by the users of their services, if they fulfill the following conditions</a:t>
            </a:r>
            <a:r>
              <a:rPr lang="en-US" sz="1800" dirty="0" smtClean="0"/>
              <a:t>:</a:t>
            </a:r>
            <a:r>
              <a:rPr lang="hu-HU" sz="1800" dirty="0" smtClean="0"/>
              <a:t>..</a:t>
            </a:r>
          </a:p>
          <a:p>
            <a:pPr marL="0" indent="0">
              <a:buFont typeface="Arial" pitchFamily="34" charset="0"/>
              <a:buNone/>
            </a:pPr>
            <a:r>
              <a:rPr lang="hu-HU" sz="1800" dirty="0" smtClean="0"/>
              <a:t>(c) </a:t>
            </a:r>
            <a:r>
              <a:rPr lang="en-US" sz="1800" b="1" dirty="0" smtClean="0"/>
              <a:t>they fulfill duly and promptly any order of law enforcement authorities</a:t>
            </a:r>
            <a:r>
              <a:rPr lang="en-US" sz="1800" dirty="0" smtClean="0"/>
              <a:t>, </a:t>
            </a:r>
            <a:r>
              <a:rPr lang="en-US" sz="1800" b="1" dirty="0" smtClean="0"/>
              <a:t>and, in the case of civil procedures, of the court to reveal the identity of those persons who have committed infringements</a:t>
            </a:r>
            <a:r>
              <a:rPr lang="en-US" sz="1800" dirty="0" smtClean="0"/>
              <a:t> by using their services, or there are well founded reasons to believe that they have done so;</a:t>
            </a:r>
            <a:endParaRPr lang="hu-HU" sz="1800" dirty="0" smtClean="0"/>
          </a:p>
          <a:p>
            <a:pPr marL="0" indent="0">
              <a:buFont typeface="Arial" pitchFamily="34" charset="0"/>
              <a:buNone/>
            </a:pPr>
            <a:r>
              <a:rPr lang="hu-HU" sz="1800" dirty="0" smtClean="0"/>
              <a:t>(d) </a:t>
            </a:r>
            <a:r>
              <a:rPr lang="en-US" sz="1800" b="1" dirty="0" smtClean="0"/>
              <a:t>they have adequate policy against repeat infringers, including the suspension of their accounts where they continue their infringing activities in spite of repeated warnings communicated them</a:t>
            </a:r>
            <a:r>
              <a:rPr lang="en-US" sz="1800" dirty="0" smtClean="0"/>
              <a:t>.</a:t>
            </a:r>
            <a:endParaRPr lang="hu-HU" sz="1800" dirty="0" smtClean="0"/>
          </a:p>
          <a:p>
            <a:pPr marL="0" indent="0">
              <a:buFont typeface="Arial" pitchFamily="34" charset="0"/>
              <a:buNone/>
            </a:pPr>
            <a:endParaRPr lang="en-US" sz="1800" dirty="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6B31CF7C-A130-419A-9681-57E2C2F85350}" type="slidenum">
              <a:rPr lang="hu-HU" smtClean="0"/>
              <a:pPr>
                <a:defRPr/>
              </a:pPr>
              <a:t>40</a:t>
            </a:fld>
            <a:endParaRPr lang="hu-H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Autofit/>
          </a:bodyPr>
          <a:lstStyle/>
          <a:p>
            <a:pPr eaLnBrk="1" fontAlgn="auto" hangingPunct="1">
              <a:spcAft>
                <a:spcPts val="0"/>
              </a:spcAft>
              <a:defRPr/>
            </a:pPr>
            <a:r>
              <a:rPr lang="hu-HU" sz="2800" b="1" dirty="0" err="1" smtClean="0"/>
              <a:t>Liability</a:t>
            </a:r>
            <a:r>
              <a:rPr lang="hu-HU" sz="2800" b="1" dirty="0" smtClean="0"/>
              <a:t> of </a:t>
            </a:r>
            <a:r>
              <a:rPr lang="hu-HU" sz="2800" b="1" dirty="0" err="1" smtClean="0"/>
              <a:t>ISPs</a:t>
            </a:r>
            <a:r>
              <a:rPr lang="hu-HU" sz="2800" b="1" dirty="0" smtClean="0"/>
              <a:t> and </a:t>
            </a:r>
            <a:r>
              <a:rPr lang="hu-HU" sz="2800" b="1" dirty="0" err="1" smtClean="0"/>
              <a:t>other</a:t>
            </a:r>
            <a:r>
              <a:rPr lang="hu-HU" sz="2800" b="1" dirty="0" smtClean="0"/>
              <a:t> </a:t>
            </a:r>
            <a:r>
              <a:rPr lang="hu-HU" sz="2800" b="1" dirty="0" err="1" smtClean="0"/>
              <a:t>intermediaries</a:t>
            </a:r>
            <a:r>
              <a:rPr lang="hu-HU" sz="2800" b="1" dirty="0" smtClean="0"/>
              <a:t> – </a:t>
            </a:r>
            <a:br>
              <a:rPr lang="hu-HU" sz="2800" b="1" dirty="0" smtClean="0"/>
            </a:br>
            <a:r>
              <a:rPr lang="hu-HU" sz="2800" b="1" dirty="0" smtClean="0"/>
              <a:t>„</a:t>
            </a:r>
            <a:r>
              <a:rPr lang="hu-HU" sz="2800" b="1" dirty="0" err="1" smtClean="0"/>
              <a:t>notice</a:t>
            </a:r>
            <a:r>
              <a:rPr lang="hu-HU" sz="2800" b="1" dirty="0" smtClean="0"/>
              <a:t> and </a:t>
            </a:r>
            <a:r>
              <a:rPr lang="hu-HU" sz="2800" b="1" dirty="0" err="1" smtClean="0"/>
              <a:t>take</a:t>
            </a:r>
            <a:r>
              <a:rPr lang="hu-HU" sz="2800" b="1" dirty="0" smtClean="0"/>
              <a:t> down” (1)  </a:t>
            </a:r>
            <a:endParaRPr lang="hu-HU" sz="2800" dirty="0"/>
          </a:p>
        </p:txBody>
      </p:sp>
      <p:sp>
        <p:nvSpPr>
          <p:cNvPr id="3" name="Tartalom helye 2"/>
          <p:cNvSpPr>
            <a:spLocks noGrp="1"/>
          </p:cNvSpPr>
          <p:nvPr>
            <p:ph idx="1"/>
          </p:nvPr>
        </p:nvSpPr>
        <p:spPr>
          <a:xfrm>
            <a:off x="214313" y="1500188"/>
            <a:ext cx="8715375" cy="4808537"/>
          </a:xfrm>
        </p:spPr>
        <p:txBody>
          <a:bodyPr rtlCol="0">
            <a:normAutofit fontScale="625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Arial" pitchFamily="34" charset="0"/>
              <a:buNone/>
              <a:defRPr/>
            </a:pPr>
            <a:r>
              <a:rPr lang="hu-HU" b="1" dirty="0" smtClean="0"/>
              <a:t> </a:t>
            </a:r>
            <a:r>
              <a:rPr lang="en-US" b="1" dirty="0" smtClean="0"/>
              <a:t>Hungarian example for a „notice and take down” system:</a:t>
            </a:r>
          </a:p>
          <a:p>
            <a:pPr eaLnBrk="1" fontAlgn="auto" hangingPunct="1">
              <a:spcAft>
                <a:spcPts val="0"/>
              </a:spcAft>
              <a:defRPr/>
            </a:pPr>
            <a:endParaRPr lang="en-US" dirty="0" smtClean="0"/>
          </a:p>
          <a:p>
            <a:pPr eaLnBrk="1" fontAlgn="auto" hangingPunct="1">
              <a:spcAft>
                <a:spcPts val="0"/>
              </a:spcAft>
              <a:buFont typeface="Wingdings" pitchFamily="2" charset="2"/>
              <a:buChar char="§"/>
              <a:defRPr/>
            </a:pPr>
            <a:r>
              <a:rPr lang="en-US" b="1" dirty="0" smtClean="0"/>
              <a:t>The Electronic Commerce Act</a:t>
            </a:r>
            <a:r>
              <a:rPr lang="en-US" b="1" baseline="30000" dirty="0" smtClean="0"/>
              <a:t> </a:t>
            </a:r>
            <a:r>
              <a:rPr lang="en-US" b="1" dirty="0" smtClean="0"/>
              <a:t>contain (Act CVIII of 2001) “horizontal” rules </a:t>
            </a:r>
            <a:r>
              <a:rPr lang="en-US" dirty="0" smtClean="0"/>
              <a:t>(covering  violations of different laws) </a:t>
            </a:r>
            <a:r>
              <a:rPr lang="en-US" b="1" dirty="0" smtClean="0"/>
              <a:t>limiting service providers’ civil liability,</a:t>
            </a:r>
            <a:r>
              <a:rPr lang="en-US" dirty="0" smtClean="0"/>
              <a:t> but </a:t>
            </a:r>
            <a:r>
              <a:rPr lang="en-US" b="1" dirty="0" smtClean="0"/>
              <a:t>it also provides for a “notice and takedown” procedure exclusively with respect to claims concerning the infringement of copyright or neighboring rights</a:t>
            </a:r>
            <a:r>
              <a:rPr lang="en-US" dirty="0" smtClean="0"/>
              <a:t>.</a:t>
            </a:r>
          </a:p>
          <a:p>
            <a:pPr eaLnBrk="1" fontAlgn="auto" hangingPunct="1">
              <a:spcAft>
                <a:spcPts val="0"/>
              </a:spcAft>
              <a:buFont typeface="Wingdings" pitchFamily="2" charset="2"/>
              <a:buChar char="§"/>
              <a:defRPr/>
            </a:pPr>
            <a:r>
              <a:rPr lang="en-US" b="1" dirty="0" smtClean="0"/>
              <a:t>If the owner of the pertinent right claims that a service provider is making accessible any information that infringes its right</a:t>
            </a:r>
            <a:r>
              <a:rPr lang="en-US" dirty="0" smtClean="0"/>
              <a:t>, that owner </a:t>
            </a:r>
            <a:r>
              <a:rPr lang="en-US" b="1" dirty="0" smtClean="0"/>
              <a:t>may serve a notice, </a:t>
            </a:r>
            <a:r>
              <a:rPr lang="en-US" dirty="0" smtClean="0"/>
              <a:t>with full evidentiary effect, </a:t>
            </a:r>
            <a:r>
              <a:rPr lang="en-US" b="1" dirty="0" smtClean="0"/>
              <a:t>on the service provider to demand the latter to remove, or to disable access to, the information in question.  </a:t>
            </a:r>
            <a:r>
              <a:rPr lang="en-US" dirty="0" smtClean="0"/>
              <a:t>This notice must specify the following: (a) the right-owner with its name, telephone number, main postal address, and electronic-mail address; (b) in what work or other media production the pertinent right is claimed and facts probative of the infringement; and (c) data identifying the information in question.                                            </a:t>
            </a:r>
          </a:p>
          <a:p>
            <a:pPr eaLnBrk="1" fontAlgn="auto" hangingPunct="1">
              <a:spcAft>
                <a:spcPts val="0"/>
              </a:spcAft>
              <a:buFont typeface="Arial" pitchFamily="34" charset="0"/>
              <a:buNone/>
              <a:defRPr/>
            </a:pPr>
            <a:endParaRPr lang="en-US" dirty="0" smtClean="0"/>
          </a:p>
          <a:p>
            <a:pPr eaLnBrk="1" fontAlgn="auto" hangingPunct="1">
              <a:spcAft>
                <a:spcPts val="0"/>
              </a:spcAft>
              <a:defRPr/>
            </a:pPr>
            <a:endParaRPr lang="en-US" dirty="0"/>
          </a:p>
        </p:txBody>
      </p:sp>
      <p:sp>
        <p:nvSpPr>
          <p:cNvPr id="4" name="Dia számának helye 3"/>
          <p:cNvSpPr>
            <a:spLocks noGrp="1"/>
          </p:cNvSpPr>
          <p:nvPr>
            <p:ph type="sldNum" sz="quarter" idx="12"/>
          </p:nvPr>
        </p:nvSpPr>
        <p:spPr/>
        <p:txBody>
          <a:bodyPr/>
          <a:lstStyle/>
          <a:p>
            <a:pPr>
              <a:defRPr/>
            </a:pPr>
            <a:fld id="{28564109-6245-4416-9BD1-E2F5A4BA85FC}" type="slidenum">
              <a:rPr lang="hu-HU"/>
              <a:pPr>
                <a:defRPr/>
              </a:pPr>
              <a:t>41</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fontScale="90000"/>
          </a:bodyPr>
          <a:lstStyle/>
          <a:p>
            <a:pPr eaLnBrk="1" fontAlgn="auto" hangingPunct="1">
              <a:spcAft>
                <a:spcPts val="0"/>
              </a:spcAft>
              <a:defRPr/>
            </a:pPr>
            <a:r>
              <a:rPr lang="hu-HU" sz="3200" b="1" dirty="0" err="1" smtClean="0"/>
              <a:t>Liability</a:t>
            </a:r>
            <a:r>
              <a:rPr lang="hu-HU" sz="3200" b="1" dirty="0" smtClean="0"/>
              <a:t> of </a:t>
            </a:r>
            <a:r>
              <a:rPr lang="hu-HU" sz="3200" b="1" dirty="0" err="1" smtClean="0"/>
              <a:t>ISPs</a:t>
            </a:r>
            <a:r>
              <a:rPr lang="hu-HU" sz="3200" b="1" dirty="0" smtClean="0"/>
              <a:t> and </a:t>
            </a:r>
            <a:r>
              <a:rPr lang="hu-HU" sz="3200" b="1" dirty="0" err="1" smtClean="0"/>
              <a:t>other</a:t>
            </a:r>
            <a:r>
              <a:rPr lang="hu-HU" sz="3200" b="1" dirty="0" smtClean="0"/>
              <a:t> </a:t>
            </a:r>
            <a:r>
              <a:rPr lang="hu-HU" sz="3200" b="1" dirty="0" err="1" smtClean="0"/>
              <a:t>intermediaries</a:t>
            </a:r>
            <a:r>
              <a:rPr lang="hu-HU" sz="3200" b="1" dirty="0" smtClean="0"/>
              <a:t> – </a:t>
            </a:r>
            <a:br>
              <a:rPr lang="hu-HU" sz="3200" b="1" dirty="0" smtClean="0"/>
            </a:br>
            <a:r>
              <a:rPr lang="hu-HU" sz="3200" b="1" dirty="0" smtClean="0"/>
              <a:t>„</a:t>
            </a:r>
            <a:r>
              <a:rPr lang="hu-HU" sz="3200" b="1" dirty="0" err="1" smtClean="0"/>
              <a:t>notice</a:t>
            </a:r>
            <a:r>
              <a:rPr lang="hu-HU" sz="3200" b="1" dirty="0" smtClean="0"/>
              <a:t> and </a:t>
            </a:r>
            <a:r>
              <a:rPr lang="hu-HU" sz="3200" b="1" dirty="0" err="1" smtClean="0"/>
              <a:t>take</a:t>
            </a:r>
            <a:r>
              <a:rPr lang="hu-HU" sz="3200" b="1" dirty="0" smtClean="0"/>
              <a:t> down”  (2)</a:t>
            </a:r>
            <a:endParaRPr lang="hu-HU" sz="3200" dirty="0"/>
          </a:p>
        </p:txBody>
      </p:sp>
      <p:sp>
        <p:nvSpPr>
          <p:cNvPr id="3" name="Tartalom helye 2"/>
          <p:cNvSpPr>
            <a:spLocks noGrp="1"/>
          </p:cNvSpPr>
          <p:nvPr>
            <p:ph idx="1"/>
          </p:nvPr>
        </p:nvSpPr>
        <p:spPr>
          <a:xfrm>
            <a:off x="179388" y="1628775"/>
            <a:ext cx="8750300" cy="4608513"/>
          </a:xfrm>
        </p:spPr>
        <p:txBody>
          <a:bodyPr rtlCol="0">
            <a:normAutofit fontScale="25000" lnSpcReduction="20000"/>
          </a:bodyPr>
          <a:lstStyle/>
          <a:p>
            <a:pPr eaLnBrk="1" fontAlgn="auto" hangingPunct="1">
              <a:spcAft>
                <a:spcPts val="0"/>
              </a:spcAft>
              <a:buFont typeface="Arial" pitchFamily="34" charset="0"/>
              <a:buNone/>
              <a:defRPr/>
            </a:pPr>
            <a:r>
              <a:rPr lang="hu-HU" sz="8000" b="1" dirty="0" smtClean="0"/>
              <a:t>     </a:t>
            </a:r>
            <a:r>
              <a:rPr lang="en-US" sz="7200" b="1" dirty="0" smtClean="0"/>
              <a:t>Notice and take down system under the Hungarian Electronic Commerce Ac</a:t>
            </a:r>
            <a:r>
              <a:rPr lang="en-US" sz="7200" dirty="0" smtClean="0"/>
              <a:t>t (continued)</a:t>
            </a:r>
            <a:r>
              <a:rPr lang="hu-HU" sz="7200" dirty="0" smtClean="0"/>
              <a:t>:</a:t>
            </a:r>
            <a:endParaRPr lang="en-US" sz="7200" dirty="0" smtClean="0"/>
          </a:p>
          <a:p>
            <a:pPr eaLnBrk="1" fontAlgn="auto" hangingPunct="1">
              <a:spcAft>
                <a:spcPts val="0"/>
              </a:spcAft>
              <a:buFont typeface="Arial" pitchFamily="34" charset="0"/>
              <a:buNone/>
              <a:defRPr/>
            </a:pPr>
            <a:endParaRPr lang="en-US" sz="7200" dirty="0" smtClean="0"/>
          </a:p>
          <a:p>
            <a:pPr eaLnBrk="1" fontAlgn="auto" hangingPunct="1">
              <a:spcAft>
                <a:spcPts val="0"/>
              </a:spcAft>
              <a:buFont typeface="Wingdings" pitchFamily="2" charset="2"/>
              <a:buChar char="§"/>
              <a:defRPr/>
            </a:pPr>
            <a:r>
              <a:rPr lang="en-US" sz="7200" b="1" dirty="0" smtClean="0"/>
              <a:t>Within 12 hours from the receipt of the notice, the service provider must remove or disable access</a:t>
            </a:r>
            <a:r>
              <a:rPr lang="en-US" sz="7200" dirty="0" smtClean="0"/>
              <a:t> to the information identified in the notice.  </a:t>
            </a:r>
          </a:p>
          <a:p>
            <a:pPr eaLnBrk="1" fontAlgn="auto" hangingPunct="1">
              <a:spcAft>
                <a:spcPts val="0"/>
              </a:spcAft>
              <a:buFont typeface="Wingdings" pitchFamily="2" charset="2"/>
              <a:buChar char="§"/>
              <a:defRPr/>
            </a:pPr>
            <a:r>
              <a:rPr lang="en-US" sz="7200" b="1" dirty="0" smtClean="0"/>
              <a:t>Within 3 days, it must inform the user of its service</a:t>
            </a:r>
            <a:r>
              <a:rPr lang="en-US" sz="7200" dirty="0" smtClean="0"/>
              <a:t>, who has provided the information in question, of the terms of the notice requesting removal or disablement of access.</a:t>
            </a:r>
            <a:r>
              <a:rPr lang="en-US" sz="7200" baseline="30000" dirty="0" smtClean="0"/>
              <a:t>  </a:t>
            </a:r>
          </a:p>
          <a:p>
            <a:pPr eaLnBrk="1" fontAlgn="auto" hangingPunct="1">
              <a:spcAft>
                <a:spcPts val="0"/>
              </a:spcAft>
              <a:buFont typeface="Wingdings" pitchFamily="2" charset="2"/>
              <a:buChar char="§"/>
              <a:defRPr/>
            </a:pPr>
            <a:r>
              <a:rPr lang="en-US" sz="7200" b="1" dirty="0" smtClean="0"/>
              <a:t>Within 8 days from the user's receipt of such notification of the removal or disablement of access, the user of the service may request, in  a notice </a:t>
            </a:r>
            <a:r>
              <a:rPr lang="en-US" sz="7200" dirty="0" smtClean="0"/>
              <a:t>with full evidentiary effect, </a:t>
            </a:r>
            <a:r>
              <a:rPr lang="en-US" sz="7200" b="1" dirty="0" smtClean="0"/>
              <a:t>that the information be restored to the system</a:t>
            </a:r>
            <a:r>
              <a:rPr lang="en-US" sz="7200" dirty="0" smtClean="0"/>
              <a:t>.  Such a counter-notice must specify (a) the user of the service with the requisite contact information set out above for the right-owner, (b) the information claimed to be infringing, and (c) the prior network location of this information. Further, the counter-notice must include a statement that, with appropriate justification, explains why the information in question is not infringing.</a:t>
            </a:r>
            <a:r>
              <a:rPr lang="en-US" sz="7200" baseline="30000" dirty="0" smtClean="0"/>
              <a:t>  </a:t>
            </a:r>
            <a:r>
              <a:rPr lang="en-US" sz="7200" b="1" dirty="0" smtClean="0"/>
              <a:t>The service provider, upon receipt of the counter-notice, must restore the information, or access to it, within its system.  It must also inform the right-owner of the terms of the counter-notice and the restoration of the information</a:t>
            </a:r>
            <a:r>
              <a:rPr lang="en-US" sz="7200" dirty="0" smtClean="0"/>
              <a:t>.</a:t>
            </a:r>
            <a:r>
              <a:rPr lang="en-US" sz="7200" b="1" dirty="0" smtClean="0"/>
              <a:t>                                                                                      </a:t>
            </a:r>
            <a:endParaRPr lang="hu-HU" sz="8000" b="1" dirty="0" smtClean="0"/>
          </a:p>
          <a:p>
            <a:pPr eaLnBrk="1" fontAlgn="auto" hangingPunct="1">
              <a:spcAft>
                <a:spcPts val="0"/>
              </a:spcAft>
              <a:buFont typeface="Arial" pitchFamily="34" charset="0"/>
              <a:buNone/>
              <a:defRPr/>
            </a:pPr>
            <a:r>
              <a:rPr lang="en-US" dirty="0" smtClean="0"/>
              <a:t> </a:t>
            </a:r>
            <a:endParaRPr lang="hu-HU" dirty="0"/>
          </a:p>
        </p:txBody>
      </p:sp>
      <p:sp>
        <p:nvSpPr>
          <p:cNvPr id="4" name="Dia számának helye 3"/>
          <p:cNvSpPr>
            <a:spLocks noGrp="1"/>
          </p:cNvSpPr>
          <p:nvPr>
            <p:ph type="sldNum" sz="quarter" idx="12"/>
          </p:nvPr>
        </p:nvSpPr>
        <p:spPr/>
        <p:txBody>
          <a:bodyPr/>
          <a:lstStyle/>
          <a:p>
            <a:pPr>
              <a:defRPr/>
            </a:pPr>
            <a:fld id="{D8035CDF-E934-4C6C-9D32-B4BD6AE9B97E}" type="slidenum">
              <a:rPr lang="hu-HU"/>
              <a:pPr>
                <a:defRPr/>
              </a:pPr>
              <a:t>42</a:t>
            </a:fld>
            <a:endParaRPr lang="hu-HU" dirty="0"/>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fontScale="90000"/>
          </a:bodyPr>
          <a:lstStyle/>
          <a:p>
            <a:pPr eaLnBrk="1" fontAlgn="auto" hangingPunct="1">
              <a:spcAft>
                <a:spcPts val="0"/>
              </a:spcAft>
              <a:defRPr/>
            </a:pPr>
            <a:r>
              <a:rPr lang="hu-HU" sz="3200" b="1" dirty="0" err="1" smtClean="0"/>
              <a:t>Liability</a:t>
            </a:r>
            <a:r>
              <a:rPr lang="hu-HU" sz="3200" b="1" dirty="0" smtClean="0"/>
              <a:t> of </a:t>
            </a:r>
            <a:r>
              <a:rPr lang="hu-HU" sz="3200" b="1" dirty="0" err="1" smtClean="0"/>
              <a:t>ISPs</a:t>
            </a:r>
            <a:r>
              <a:rPr lang="hu-HU" sz="3200" b="1" dirty="0" smtClean="0"/>
              <a:t> and </a:t>
            </a:r>
            <a:r>
              <a:rPr lang="hu-HU" sz="3200" b="1" dirty="0" err="1" smtClean="0"/>
              <a:t>other</a:t>
            </a:r>
            <a:r>
              <a:rPr lang="hu-HU" sz="3200" b="1" dirty="0" smtClean="0"/>
              <a:t> </a:t>
            </a:r>
            <a:r>
              <a:rPr lang="hu-HU" sz="3200" b="1" dirty="0" err="1" smtClean="0"/>
              <a:t>intermediaries</a:t>
            </a:r>
            <a:r>
              <a:rPr lang="hu-HU" sz="3200" b="1" dirty="0" smtClean="0"/>
              <a:t> – </a:t>
            </a:r>
            <a:br>
              <a:rPr lang="hu-HU" sz="3200" b="1" dirty="0" smtClean="0"/>
            </a:br>
            <a:r>
              <a:rPr lang="hu-HU" sz="3200" b="1" dirty="0" smtClean="0"/>
              <a:t>„</a:t>
            </a:r>
            <a:r>
              <a:rPr lang="hu-HU" sz="3200" b="1" dirty="0" err="1" smtClean="0"/>
              <a:t>notice</a:t>
            </a:r>
            <a:r>
              <a:rPr lang="hu-HU" sz="3200" b="1" dirty="0" smtClean="0"/>
              <a:t> </a:t>
            </a:r>
            <a:r>
              <a:rPr lang="hu-HU" sz="3200" b="1" dirty="0" err="1" smtClean="0"/>
              <a:t>and</a:t>
            </a:r>
            <a:r>
              <a:rPr lang="hu-HU" sz="3200" b="1" dirty="0" smtClean="0"/>
              <a:t> </a:t>
            </a:r>
            <a:r>
              <a:rPr lang="hu-HU" sz="3200" b="1" dirty="0" err="1" smtClean="0"/>
              <a:t>take</a:t>
            </a:r>
            <a:r>
              <a:rPr lang="hu-HU" sz="3200" b="1" dirty="0" smtClean="0"/>
              <a:t> down”  (3)</a:t>
            </a:r>
            <a:endParaRPr lang="hu-HU" sz="3200" dirty="0"/>
          </a:p>
        </p:txBody>
      </p:sp>
      <p:sp>
        <p:nvSpPr>
          <p:cNvPr id="3" name="Tartalom helye 2"/>
          <p:cNvSpPr>
            <a:spLocks noGrp="1"/>
          </p:cNvSpPr>
          <p:nvPr>
            <p:ph idx="1"/>
          </p:nvPr>
        </p:nvSpPr>
        <p:spPr>
          <a:xfrm>
            <a:off x="179388" y="1628775"/>
            <a:ext cx="8750300" cy="4800600"/>
          </a:xfrm>
        </p:spPr>
        <p:txBody>
          <a:bodyPr rtlCol="0">
            <a:normAutofit fontScale="55000" lnSpcReduction="20000"/>
          </a:bodyPr>
          <a:lstStyle/>
          <a:p>
            <a:pPr eaLnBrk="1" fontAlgn="auto" hangingPunct="1">
              <a:spcAft>
                <a:spcPts val="0"/>
              </a:spcAft>
              <a:buFont typeface="Arial" pitchFamily="34" charset="0"/>
              <a:buNone/>
              <a:defRPr/>
            </a:pPr>
            <a:r>
              <a:rPr lang="hu-HU" b="1" dirty="0" smtClean="0"/>
              <a:t>     </a:t>
            </a:r>
            <a:r>
              <a:rPr lang="en-US" b="1" dirty="0" smtClean="0"/>
              <a:t>Notice and take down system under the Hungarian </a:t>
            </a:r>
            <a:r>
              <a:rPr lang="hu-HU" b="1" dirty="0" err="1" smtClean="0"/>
              <a:t>law</a:t>
            </a:r>
            <a:r>
              <a:rPr lang="en-US" dirty="0" smtClean="0"/>
              <a:t> (continued):</a:t>
            </a:r>
          </a:p>
          <a:p>
            <a:pPr eaLnBrk="1" fontAlgn="auto" hangingPunct="1">
              <a:spcAft>
                <a:spcPts val="0"/>
              </a:spcAft>
              <a:buFont typeface="Wingdings" pitchFamily="2" charset="2"/>
              <a:buChar char="§"/>
              <a:defRPr/>
            </a:pPr>
            <a:r>
              <a:rPr lang="en-US" b="1" dirty="0" smtClean="0"/>
              <a:t>If,</a:t>
            </a:r>
            <a:r>
              <a:rPr lang="en-US" dirty="0" smtClean="0"/>
              <a:t> after being apprised of the initial notice, </a:t>
            </a:r>
            <a:r>
              <a:rPr lang="en-US" b="1" dirty="0" smtClean="0"/>
              <a:t>the user of the service admits the infringement or does not submit a counter-notice within the required 8-day period, the service provider must maintain the removal of, or disablement of access to, the information in question</a:t>
            </a:r>
            <a:r>
              <a:rPr lang="en-US" dirty="0" smtClean="0"/>
              <a:t>.</a:t>
            </a:r>
            <a:r>
              <a:rPr lang="en-US" baseline="30000" dirty="0" smtClean="0"/>
              <a:t>  </a:t>
            </a:r>
          </a:p>
          <a:p>
            <a:pPr eaLnBrk="1" fontAlgn="auto" hangingPunct="1">
              <a:spcAft>
                <a:spcPts val="0"/>
              </a:spcAft>
              <a:buFont typeface="Wingdings" pitchFamily="2" charset="2"/>
              <a:buChar char="§"/>
              <a:defRPr/>
            </a:pPr>
            <a:r>
              <a:rPr lang="en-US" b="1" dirty="0" smtClean="0"/>
              <a:t>Within 10 days of the receipt of a counter-notice, the </a:t>
            </a:r>
            <a:r>
              <a:rPr lang="en-US" b="1" dirty="0" err="1" smtClean="0"/>
              <a:t>rightowner</a:t>
            </a:r>
            <a:r>
              <a:rPr lang="en-US" b="1" dirty="0" smtClean="0"/>
              <a:t> has the options of filing a civil suit </a:t>
            </a:r>
            <a:r>
              <a:rPr lang="en-US" dirty="0" smtClean="0"/>
              <a:t>to obtain a temporary injunction and ultimately a permanent injunction to restrain the infringement </a:t>
            </a:r>
            <a:r>
              <a:rPr lang="en-US" b="1" dirty="0" smtClean="0"/>
              <a:t>or of initiating a criminal proceeding</a:t>
            </a:r>
            <a:r>
              <a:rPr lang="en-US" dirty="0" smtClean="0"/>
              <a:t>.  </a:t>
            </a:r>
          </a:p>
          <a:p>
            <a:pPr eaLnBrk="1" fontAlgn="auto" hangingPunct="1">
              <a:spcAft>
                <a:spcPts val="0"/>
              </a:spcAft>
              <a:buFont typeface="Wingdings" pitchFamily="2" charset="2"/>
              <a:buChar char="§"/>
              <a:defRPr/>
            </a:pPr>
            <a:r>
              <a:rPr lang="en-US" b="1" dirty="0" smtClean="0"/>
              <a:t>Within 3 days of filing a civil suit or starting a criminal proceeding, the right-owner must send the service provider a copy of the pleadings or process commencing </a:t>
            </a:r>
            <a:r>
              <a:rPr lang="en-US" dirty="0" smtClean="0"/>
              <a:t>the pertinent action, and </a:t>
            </a:r>
            <a:r>
              <a:rPr lang="en-US" b="1" dirty="0" smtClean="0"/>
              <a:t>the service provider must remove or disable access to the information again as it did before, that is, within 12 hours</a:t>
            </a:r>
            <a:r>
              <a:rPr lang="en-US" dirty="0" smtClean="0"/>
              <a:t>.</a:t>
            </a:r>
            <a:r>
              <a:rPr lang="en-US" baseline="30000" dirty="0" smtClean="0"/>
              <a:t> </a:t>
            </a:r>
            <a:r>
              <a:rPr lang="en-US" dirty="0" smtClean="0"/>
              <a:t>The </a:t>
            </a:r>
            <a:r>
              <a:rPr lang="en-US" dirty="0" err="1" smtClean="0"/>
              <a:t>rightowner</a:t>
            </a:r>
            <a:r>
              <a:rPr lang="en-US" dirty="0" smtClean="0"/>
              <a:t> has to notify the service provider of any temporary injunction or final judicial decision on the merits issued in the case.  The service provider, depending on the judicial outcome, must either restore the information in question or maintain its removal or disablement of access.</a:t>
            </a:r>
            <a:r>
              <a:rPr lang="en-US" baseline="30000" dirty="0" smtClean="0"/>
              <a:t>  </a:t>
            </a:r>
            <a:endParaRPr lang="en-US" dirty="0" smtClean="0"/>
          </a:p>
          <a:p>
            <a:pPr eaLnBrk="1" fontAlgn="auto" hangingPunct="1">
              <a:spcAft>
                <a:spcPts val="0"/>
              </a:spcAft>
              <a:buFont typeface="Wingdings" pitchFamily="2" charset="2"/>
              <a:buChar char="§"/>
              <a:defRPr/>
            </a:pPr>
            <a:r>
              <a:rPr lang="en-US" b="1" dirty="0" smtClean="0"/>
              <a:t>The service provider is not liable for removing or disabling access </a:t>
            </a:r>
            <a:r>
              <a:rPr lang="en-US" dirty="0" smtClean="0"/>
              <a:t>to the information in question, </a:t>
            </a:r>
            <a:r>
              <a:rPr lang="en-US" b="1" dirty="0" smtClean="0"/>
              <a:t>provided that it has acted in good faith </a:t>
            </a:r>
            <a:r>
              <a:rPr lang="en-US" dirty="0" smtClean="0"/>
              <a:t>and in harmony with the pertinent provisions of the Electronic Commerce Act.   </a:t>
            </a:r>
            <a:endParaRPr lang="hu-HU" dirty="0" smtClean="0"/>
          </a:p>
          <a:p>
            <a:pPr eaLnBrk="1" fontAlgn="auto" hangingPunct="1">
              <a:spcAft>
                <a:spcPts val="0"/>
              </a:spcAft>
              <a:defRPr/>
            </a:pPr>
            <a:endParaRPr lang="hu-HU" dirty="0"/>
          </a:p>
        </p:txBody>
      </p:sp>
      <p:sp>
        <p:nvSpPr>
          <p:cNvPr id="4" name="Dia számának helye 3"/>
          <p:cNvSpPr>
            <a:spLocks noGrp="1"/>
          </p:cNvSpPr>
          <p:nvPr>
            <p:ph type="sldNum" sz="quarter" idx="12"/>
          </p:nvPr>
        </p:nvSpPr>
        <p:spPr/>
        <p:txBody>
          <a:bodyPr/>
          <a:lstStyle/>
          <a:p>
            <a:pPr>
              <a:defRPr/>
            </a:pPr>
            <a:fld id="{58F6A351-307A-45FE-85EC-9A3ED972D8B9}" type="slidenum">
              <a:rPr lang="hu-HU"/>
              <a:pPr>
                <a:defRPr/>
              </a:pPr>
              <a:t>43</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63" y="357188"/>
            <a:ext cx="8229600" cy="1143000"/>
          </a:xfrm>
          <a:solidFill>
            <a:schemeClr val="accent2">
              <a:lumMod val="40000"/>
              <a:lumOff val="60000"/>
            </a:schemeClr>
          </a:solidFill>
          <a:ln>
            <a:solidFill>
              <a:schemeClr val="accent2">
                <a:lumMod val="50000"/>
              </a:schemeClr>
            </a:solidFill>
          </a:ln>
        </p:spPr>
        <p:txBody>
          <a:bodyPr/>
          <a:lstStyle/>
          <a:p>
            <a:pPr>
              <a:defRPr/>
            </a:pPr>
            <a:r>
              <a:rPr lang="hu-HU" sz="2900" b="1" dirty="0" err="1"/>
              <a:t>Liability</a:t>
            </a:r>
            <a:r>
              <a:rPr lang="hu-HU" sz="2900" b="1" dirty="0"/>
              <a:t> of </a:t>
            </a:r>
            <a:r>
              <a:rPr lang="hu-HU" sz="2900" b="1" dirty="0" err="1"/>
              <a:t>ISPs</a:t>
            </a:r>
            <a:r>
              <a:rPr lang="hu-HU" sz="2900" b="1" dirty="0"/>
              <a:t> and </a:t>
            </a:r>
            <a:r>
              <a:rPr lang="hu-HU" sz="2900" b="1" dirty="0" err="1"/>
              <a:t>other</a:t>
            </a:r>
            <a:r>
              <a:rPr lang="hu-HU" sz="2900" b="1" dirty="0"/>
              <a:t> </a:t>
            </a:r>
            <a:r>
              <a:rPr lang="hu-HU" sz="2900" b="1" dirty="0" err="1"/>
              <a:t>intermediaries</a:t>
            </a:r>
            <a:r>
              <a:rPr lang="hu-HU" sz="2900" b="1" dirty="0"/>
              <a:t> – </a:t>
            </a:r>
            <a:br>
              <a:rPr lang="hu-HU" sz="2900" b="1" dirty="0"/>
            </a:br>
            <a:r>
              <a:rPr lang="hu-HU" sz="2900" b="1" dirty="0"/>
              <a:t>„</a:t>
            </a:r>
            <a:r>
              <a:rPr lang="hu-HU" sz="2900" b="1" dirty="0" err="1"/>
              <a:t>notice</a:t>
            </a:r>
            <a:r>
              <a:rPr lang="hu-HU" sz="2900" b="1" dirty="0"/>
              <a:t> </a:t>
            </a:r>
            <a:r>
              <a:rPr lang="hu-HU" sz="2900" b="1" dirty="0" err="1"/>
              <a:t>and</a:t>
            </a:r>
            <a:r>
              <a:rPr lang="hu-HU" sz="2900" b="1" dirty="0"/>
              <a:t> </a:t>
            </a:r>
            <a:r>
              <a:rPr lang="hu-HU" sz="2900" b="1" dirty="0" err="1"/>
              <a:t>take</a:t>
            </a:r>
            <a:r>
              <a:rPr lang="hu-HU" sz="2900" b="1" dirty="0"/>
              <a:t> down”  (4)</a:t>
            </a:r>
            <a:endParaRPr lang="hu-HU" sz="2900" dirty="0"/>
          </a:p>
        </p:txBody>
      </p:sp>
      <p:sp>
        <p:nvSpPr>
          <p:cNvPr id="46083" name="Tartalom helye 2"/>
          <p:cNvSpPr>
            <a:spLocks noGrp="1"/>
          </p:cNvSpPr>
          <p:nvPr>
            <p:ph idx="1"/>
          </p:nvPr>
        </p:nvSpPr>
        <p:spPr/>
        <p:txBody>
          <a:bodyPr/>
          <a:lstStyle/>
          <a:p>
            <a:pPr>
              <a:buFont typeface="Arial" pitchFamily="34" charset="0"/>
              <a:buNone/>
            </a:pPr>
            <a:r>
              <a:rPr lang="en-US" sz="1600" b="1" smtClean="0"/>
              <a:t>     </a:t>
            </a:r>
            <a:r>
              <a:rPr lang="hu-HU" sz="1600" b="1" smtClean="0"/>
              <a:t> </a:t>
            </a:r>
            <a:r>
              <a:rPr lang="en-US" sz="1600" b="1" smtClean="0"/>
              <a:t> </a:t>
            </a:r>
            <a:r>
              <a:rPr lang="hu-HU" sz="1600" b="1" smtClean="0"/>
              <a:t>New Copyright Law of Albania. </a:t>
            </a:r>
            <a:r>
              <a:rPr lang="en-US" sz="1500" b="1" smtClean="0"/>
              <a:t>Article 80. Notice-and-take-down procedure </a:t>
            </a:r>
            <a:endParaRPr lang="hu-HU" sz="1500" smtClean="0"/>
          </a:p>
          <a:p>
            <a:pPr>
              <a:buFont typeface="Arial" pitchFamily="34" charset="0"/>
              <a:buNone/>
            </a:pPr>
            <a:r>
              <a:rPr lang="en-US" sz="1500" smtClean="0"/>
              <a:t>      </a:t>
            </a:r>
            <a:r>
              <a:rPr lang="hu-HU" sz="1500" smtClean="0"/>
              <a:t> </a:t>
            </a:r>
            <a:r>
              <a:rPr lang="en-US" sz="1500" smtClean="0"/>
              <a:t>(1) </a:t>
            </a:r>
            <a:r>
              <a:rPr lang="en-US" sz="1500" b="1" smtClean="0"/>
              <a:t>Owners of copyright, related rights and other rights protected by this Law </a:t>
            </a:r>
            <a:r>
              <a:rPr lang="en-US" sz="1500" smtClean="0"/>
              <a:t>whose rights have been infringed by the users of the services of an online service provider </a:t>
            </a:r>
            <a:r>
              <a:rPr lang="en-US" sz="1500" b="1" smtClean="0"/>
              <a:t>shall have the right to demand the service provider to removal or block access to any material infringing their rights</a:t>
            </a:r>
            <a:r>
              <a:rPr lang="en-US" sz="1500" smtClean="0"/>
              <a:t> by the users of the services of the service provider by way of sending a written notice to the service provider. Such notice </a:t>
            </a:r>
            <a:r>
              <a:rPr lang="en-US" sz="1500" b="1" smtClean="0"/>
              <a:t>shall contain the following</a:t>
            </a:r>
            <a:r>
              <a:rPr lang="en-US" sz="1500" smtClean="0"/>
              <a:t>:</a:t>
            </a:r>
            <a:endParaRPr lang="hu-HU" sz="1500" smtClean="0"/>
          </a:p>
          <a:p>
            <a:pPr>
              <a:buFont typeface="Arial" pitchFamily="34" charset="0"/>
              <a:buNone/>
            </a:pPr>
            <a:r>
              <a:rPr lang="en-US" sz="1500" smtClean="0"/>
              <a:t>           (a) the subject of the infringement and the indication of the facts that provide reasonable basis to believe that infringement has taken place;</a:t>
            </a:r>
            <a:endParaRPr lang="hu-HU" sz="1500" smtClean="0"/>
          </a:p>
          <a:p>
            <a:pPr>
              <a:buFont typeface="Arial" pitchFamily="34" charset="0"/>
              <a:buNone/>
            </a:pPr>
            <a:r>
              <a:rPr lang="en-US" sz="1500" smtClean="0"/>
              <a:t>           (b) the data needed to identify the unlawful material;</a:t>
            </a:r>
            <a:endParaRPr lang="hu-HU" sz="1500" smtClean="0"/>
          </a:p>
          <a:p>
            <a:pPr>
              <a:buFont typeface="Arial" pitchFamily="34" charset="0"/>
              <a:buNone/>
            </a:pPr>
            <a:r>
              <a:rPr lang="en-US" sz="1500" smtClean="0"/>
              <a:t>           (c)</a:t>
            </a:r>
            <a:r>
              <a:rPr lang="en-US" sz="1500" i="1" smtClean="0"/>
              <a:t> </a:t>
            </a:r>
            <a:r>
              <a:rPr lang="en-US" sz="1500" smtClean="0"/>
              <a:t>the name, address of residence or head office, phone number and electronic mail address of the owner of rights… </a:t>
            </a:r>
            <a:endParaRPr lang="hu-HU" sz="1500" smtClean="0"/>
          </a:p>
          <a:p>
            <a:pPr>
              <a:buFont typeface="Arial" pitchFamily="34" charset="0"/>
              <a:buNone/>
            </a:pPr>
            <a:r>
              <a:rPr lang="en-US" sz="1500" smtClean="0"/>
              <a:t>      </a:t>
            </a:r>
            <a:r>
              <a:rPr lang="hu-HU" sz="1500" smtClean="0"/>
              <a:t> </a:t>
            </a:r>
            <a:r>
              <a:rPr lang="en-US" sz="1500" smtClean="0"/>
              <a:t>(3) Where notice is </a:t>
            </a:r>
            <a:r>
              <a:rPr lang="en-US" sz="1500" b="1" smtClean="0"/>
              <a:t>sent through a representative</a:t>
            </a:r>
            <a:r>
              <a:rPr lang="en-US" sz="1500" smtClean="0"/>
              <a:t>, a copy of the authorization of the representative, along with the information mentioned in paragraph (2)(c) concerning the representative, shall also be attached to the notice.</a:t>
            </a:r>
            <a:endParaRPr lang="hu-HU" sz="1500" smtClean="0"/>
          </a:p>
          <a:p>
            <a:pPr>
              <a:buFont typeface="Arial" pitchFamily="34" charset="0"/>
              <a:buNone/>
            </a:pPr>
            <a:r>
              <a:rPr lang="en-US" sz="1500" smtClean="0"/>
              <a:t>      </a:t>
            </a:r>
            <a:r>
              <a:rPr lang="hu-HU" sz="1500" smtClean="0"/>
              <a:t> </a:t>
            </a:r>
            <a:r>
              <a:rPr lang="en-US" sz="1500" smtClean="0"/>
              <a:t>(4) </a:t>
            </a:r>
            <a:r>
              <a:rPr lang="en-US" sz="1500" b="1" smtClean="0"/>
              <a:t>The service provider shall remove, or disable access to, the infringing material identified in the notice within 24 hours of receiving the notice, and should promptly inform about this both the owner of rights and the user of the service concerned. </a:t>
            </a:r>
            <a:endParaRPr lang="hu-HU" sz="1500" b="1" smtClean="0"/>
          </a:p>
          <a:p>
            <a:pPr>
              <a:buFont typeface="Arial" pitchFamily="34" charset="0"/>
              <a:buNone/>
            </a:pPr>
            <a:r>
              <a:rPr lang="en-US" sz="1600" smtClean="0"/>
              <a:t> </a:t>
            </a: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D8652849-BE40-4CFD-8D9F-785FAC567D1C}" type="slidenum">
              <a:rPr lang="hu-HU" smtClean="0"/>
              <a:pPr>
                <a:defRPr/>
              </a:pPr>
              <a:t>44</a:t>
            </a:fld>
            <a:endParaRPr lang="hu-H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63" y="357188"/>
            <a:ext cx="8229600" cy="1143000"/>
          </a:xfrm>
          <a:solidFill>
            <a:schemeClr val="accent2">
              <a:lumMod val="40000"/>
              <a:lumOff val="60000"/>
            </a:schemeClr>
          </a:solidFill>
          <a:ln>
            <a:solidFill>
              <a:schemeClr val="accent2">
                <a:lumMod val="50000"/>
              </a:schemeClr>
            </a:solidFill>
          </a:ln>
        </p:spPr>
        <p:txBody>
          <a:bodyPr/>
          <a:lstStyle/>
          <a:p>
            <a:pPr>
              <a:defRPr/>
            </a:pPr>
            <a:r>
              <a:rPr lang="hu-HU" sz="2900" b="1" dirty="0" err="1"/>
              <a:t>Liability</a:t>
            </a:r>
            <a:r>
              <a:rPr lang="hu-HU" sz="2900" b="1" dirty="0"/>
              <a:t> of </a:t>
            </a:r>
            <a:r>
              <a:rPr lang="hu-HU" sz="2900" b="1" dirty="0" err="1"/>
              <a:t>ISPs</a:t>
            </a:r>
            <a:r>
              <a:rPr lang="hu-HU" sz="2900" b="1" dirty="0"/>
              <a:t> and </a:t>
            </a:r>
            <a:r>
              <a:rPr lang="hu-HU" sz="2900" b="1" dirty="0" err="1"/>
              <a:t>other</a:t>
            </a:r>
            <a:r>
              <a:rPr lang="hu-HU" sz="2900" b="1" dirty="0"/>
              <a:t> </a:t>
            </a:r>
            <a:r>
              <a:rPr lang="hu-HU" sz="2900" b="1" dirty="0" err="1"/>
              <a:t>intermediaries</a:t>
            </a:r>
            <a:r>
              <a:rPr lang="hu-HU" sz="2900" b="1" dirty="0"/>
              <a:t> – </a:t>
            </a:r>
            <a:br>
              <a:rPr lang="hu-HU" sz="2900" b="1" dirty="0"/>
            </a:br>
            <a:r>
              <a:rPr lang="hu-HU" sz="2900" b="1" dirty="0"/>
              <a:t>„</a:t>
            </a:r>
            <a:r>
              <a:rPr lang="hu-HU" sz="2900" b="1" dirty="0" err="1"/>
              <a:t>notice</a:t>
            </a:r>
            <a:r>
              <a:rPr lang="hu-HU" sz="2900" b="1" dirty="0"/>
              <a:t> </a:t>
            </a:r>
            <a:r>
              <a:rPr lang="hu-HU" sz="2900" b="1" dirty="0" err="1"/>
              <a:t>and</a:t>
            </a:r>
            <a:r>
              <a:rPr lang="hu-HU" sz="2900" b="1" dirty="0"/>
              <a:t> </a:t>
            </a:r>
            <a:r>
              <a:rPr lang="hu-HU" sz="2900" b="1" dirty="0" err="1"/>
              <a:t>take</a:t>
            </a:r>
            <a:r>
              <a:rPr lang="hu-HU" sz="2900" b="1" dirty="0"/>
              <a:t> down”  </a:t>
            </a:r>
            <a:r>
              <a:rPr lang="hu-HU" sz="2900" b="1" dirty="0" smtClean="0"/>
              <a:t>(5)</a:t>
            </a:r>
            <a:endParaRPr lang="hu-HU" sz="2900" dirty="0"/>
          </a:p>
        </p:txBody>
      </p:sp>
      <p:sp>
        <p:nvSpPr>
          <p:cNvPr id="47107" name="Tartalom helye 2"/>
          <p:cNvSpPr>
            <a:spLocks noGrp="1"/>
          </p:cNvSpPr>
          <p:nvPr>
            <p:ph idx="1"/>
          </p:nvPr>
        </p:nvSpPr>
        <p:spPr>
          <a:xfrm>
            <a:off x="250825" y="1600200"/>
            <a:ext cx="8435975" cy="4525963"/>
          </a:xfrm>
        </p:spPr>
        <p:txBody>
          <a:bodyPr/>
          <a:lstStyle/>
          <a:p>
            <a:pPr>
              <a:buFont typeface="Arial" pitchFamily="34" charset="0"/>
              <a:buNone/>
            </a:pPr>
            <a:r>
              <a:rPr lang="en-US" sz="1400" b="1" dirty="0" smtClean="0"/>
              <a:t>        </a:t>
            </a:r>
            <a:r>
              <a:rPr lang="hu-HU" sz="1600" b="1" dirty="0" smtClean="0"/>
              <a:t>New Copyright Law of </a:t>
            </a:r>
            <a:r>
              <a:rPr lang="hu-HU" sz="1600" b="1" dirty="0" err="1" smtClean="0"/>
              <a:t>Albania</a:t>
            </a:r>
            <a:r>
              <a:rPr lang="hu-HU" sz="1600" b="1" dirty="0" smtClean="0"/>
              <a:t>. </a:t>
            </a:r>
            <a:r>
              <a:rPr lang="en-US" sz="1600" b="1" dirty="0" smtClean="0"/>
              <a:t>Article 80. Notice-and-take-down procedure</a:t>
            </a:r>
            <a:r>
              <a:rPr lang="hu-HU" sz="1600" b="1" dirty="0" smtClean="0"/>
              <a:t> </a:t>
            </a:r>
            <a:r>
              <a:rPr lang="hu-HU" sz="1600" dirty="0" smtClean="0"/>
              <a:t>(</a:t>
            </a:r>
            <a:r>
              <a:rPr lang="hu-HU" sz="1600" dirty="0" err="1" smtClean="0"/>
              <a:t>Contd</a:t>
            </a:r>
            <a:r>
              <a:rPr lang="hu-HU" sz="1600" dirty="0" smtClean="0"/>
              <a:t>)</a:t>
            </a:r>
            <a:r>
              <a:rPr lang="en-US" sz="1600" b="1" dirty="0" smtClean="0"/>
              <a:t> </a:t>
            </a:r>
            <a:endParaRPr lang="hu-HU" sz="1600" dirty="0" smtClean="0"/>
          </a:p>
          <a:p>
            <a:pPr>
              <a:buFont typeface="Arial" pitchFamily="34" charset="0"/>
              <a:buNone/>
            </a:pPr>
            <a:r>
              <a:rPr lang="en-US" sz="1600" dirty="0" smtClean="0"/>
              <a:t>      (5) </a:t>
            </a:r>
            <a:r>
              <a:rPr lang="en-US" sz="1600" b="1" dirty="0" smtClean="0"/>
              <a:t>Within 8 days of receiving the information </a:t>
            </a:r>
            <a:r>
              <a:rPr lang="en-US" sz="1600" dirty="0" smtClean="0"/>
              <a:t>mentioned in paragraph (4), </a:t>
            </a:r>
            <a:r>
              <a:rPr lang="en-US" sz="1600" b="1" dirty="0" smtClean="0"/>
              <a:t>the user of the service concerned may send a counter-notice </a:t>
            </a:r>
            <a:r>
              <a:rPr lang="en-US" sz="1600" dirty="0" smtClean="0"/>
              <a:t>to the service provider </a:t>
            </a:r>
            <a:r>
              <a:rPr lang="en-US" sz="1600" b="1" dirty="0" smtClean="0"/>
              <a:t>to demand the re-inclusion of the material </a:t>
            </a:r>
            <a:r>
              <a:rPr lang="en-US" sz="1600" dirty="0" smtClean="0"/>
              <a:t>in the system of the service provider </a:t>
            </a:r>
            <a:r>
              <a:rPr lang="en-US" sz="1600" b="1" dirty="0" smtClean="0"/>
              <a:t>or reestablishing access </a:t>
            </a:r>
            <a:r>
              <a:rPr lang="en-US" sz="1600" dirty="0" smtClean="0"/>
              <a:t>to it, respectively. Such counter-notice shall contain the following:</a:t>
            </a:r>
            <a:endParaRPr lang="hu-HU" sz="1600" dirty="0" smtClean="0"/>
          </a:p>
          <a:p>
            <a:pPr>
              <a:buFont typeface="Arial" pitchFamily="34" charset="0"/>
              <a:buNone/>
            </a:pPr>
            <a:r>
              <a:rPr lang="en-US" sz="1600" dirty="0" smtClean="0"/>
              <a:t>             (a) identification of the material removed or made inaccessible;</a:t>
            </a:r>
            <a:endParaRPr lang="hu-HU" sz="1600" dirty="0" smtClean="0"/>
          </a:p>
          <a:p>
            <a:pPr>
              <a:buFont typeface="Arial" pitchFamily="34" charset="0"/>
              <a:buNone/>
            </a:pPr>
            <a:r>
              <a:rPr lang="en-US" sz="1600" dirty="0" smtClean="0"/>
              <a:t>             (b) the network address where the material had been available;</a:t>
            </a:r>
            <a:endParaRPr lang="hu-HU" sz="1600" dirty="0" smtClean="0"/>
          </a:p>
          <a:p>
            <a:pPr>
              <a:buFont typeface="Arial" pitchFamily="34" charset="0"/>
              <a:buNone/>
            </a:pPr>
            <a:r>
              <a:rPr lang="en-US" sz="1600" dirty="0" smtClean="0"/>
              <a:t>             (c) indication of the reasons for which, in view of the user of the service, the material concerned does not infringe the right of the owner of rights specified in the notice; </a:t>
            </a:r>
            <a:endParaRPr lang="hu-HU" sz="1600" dirty="0" smtClean="0"/>
          </a:p>
          <a:p>
            <a:pPr>
              <a:buFont typeface="Arial" pitchFamily="34" charset="0"/>
              <a:buNone/>
            </a:pPr>
            <a:r>
              <a:rPr lang="en-US" sz="1600" dirty="0" smtClean="0"/>
              <a:t>             (d) information mentioned in paragraph 2(c) concerning the user of the service.</a:t>
            </a:r>
            <a:endParaRPr lang="hu-HU" sz="1600" dirty="0" smtClean="0"/>
          </a:p>
          <a:p>
            <a:pPr>
              <a:buFont typeface="Arial" pitchFamily="34" charset="0"/>
              <a:buNone/>
            </a:pPr>
            <a:r>
              <a:rPr lang="en-US" sz="1600" dirty="0" smtClean="0"/>
              <a:t>      </a:t>
            </a:r>
            <a:r>
              <a:rPr lang="hu-HU" sz="1600" dirty="0" smtClean="0"/>
              <a:t> </a:t>
            </a:r>
            <a:r>
              <a:rPr lang="en-US" sz="1600" dirty="0" smtClean="0"/>
              <a:t>(6) </a:t>
            </a:r>
            <a:r>
              <a:rPr lang="en-US" sz="1600" b="1" dirty="0" smtClean="0"/>
              <a:t>Where the user of the service does not send a counter-notice </a:t>
            </a:r>
            <a:r>
              <a:rPr lang="en-US" sz="1600" dirty="0" smtClean="0"/>
              <a:t>within the time limit specified in paragraph (5) or where the counter-notice does not fulfill the requirements mentioned in paragraph (5), </a:t>
            </a:r>
            <a:r>
              <a:rPr lang="en-US" sz="1600" b="1" dirty="0" smtClean="0"/>
              <a:t>the service provider shall maintain the effect of the removal of, or disabling access </a:t>
            </a:r>
            <a:r>
              <a:rPr lang="en-US" sz="1600" dirty="0" smtClean="0"/>
              <a:t>to, the material concerned. </a:t>
            </a:r>
            <a:endParaRPr lang="hu-HU" sz="1600" dirty="0" smtClean="0"/>
          </a:p>
          <a:p>
            <a:pPr>
              <a:buFont typeface="Arial" pitchFamily="34" charset="0"/>
              <a:buNone/>
            </a:pPr>
            <a:r>
              <a:rPr lang="en-US" sz="1400" dirty="0" smtClean="0"/>
              <a:t> </a:t>
            </a:r>
            <a:endParaRPr lang="hu-HU" sz="1400" dirty="0" smtClean="0"/>
          </a:p>
          <a:p>
            <a:endParaRPr lang="hu-HU" dirty="0" smtClean="0"/>
          </a:p>
          <a:p>
            <a:pPr>
              <a:buFont typeface="Arial" pitchFamily="34" charset="0"/>
              <a:buNone/>
            </a:pPr>
            <a:endParaRPr lang="hu-HU" dirty="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B1CD1036-3ED7-4ADC-8FE0-22FDBB6E2467}" type="slidenum">
              <a:rPr lang="hu-HU" smtClean="0"/>
              <a:pPr>
                <a:defRPr/>
              </a:pPr>
              <a:t>45</a:t>
            </a:fld>
            <a:endParaRPr lang="hu-H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a:lstStyle/>
          <a:p>
            <a:pPr>
              <a:defRPr/>
            </a:pPr>
            <a:r>
              <a:rPr lang="hu-HU" sz="2900" b="1" dirty="0" err="1"/>
              <a:t>Liability</a:t>
            </a:r>
            <a:r>
              <a:rPr lang="hu-HU" sz="2900" b="1" dirty="0"/>
              <a:t> of </a:t>
            </a:r>
            <a:r>
              <a:rPr lang="hu-HU" sz="2900" b="1" dirty="0" err="1"/>
              <a:t>ISPs</a:t>
            </a:r>
            <a:r>
              <a:rPr lang="hu-HU" sz="2900" b="1" dirty="0"/>
              <a:t> and </a:t>
            </a:r>
            <a:r>
              <a:rPr lang="hu-HU" sz="2900" b="1" dirty="0" err="1"/>
              <a:t>other</a:t>
            </a:r>
            <a:r>
              <a:rPr lang="hu-HU" sz="2900" b="1" dirty="0"/>
              <a:t> </a:t>
            </a:r>
            <a:r>
              <a:rPr lang="hu-HU" sz="2900" b="1" dirty="0" err="1"/>
              <a:t>intermediaries</a:t>
            </a:r>
            <a:r>
              <a:rPr lang="hu-HU" sz="2900" b="1" dirty="0"/>
              <a:t> – </a:t>
            </a:r>
            <a:br>
              <a:rPr lang="hu-HU" sz="2900" b="1" dirty="0"/>
            </a:br>
            <a:r>
              <a:rPr lang="hu-HU" sz="2900" b="1" dirty="0"/>
              <a:t>„</a:t>
            </a:r>
            <a:r>
              <a:rPr lang="hu-HU" sz="2900" b="1" dirty="0" err="1"/>
              <a:t>notice</a:t>
            </a:r>
            <a:r>
              <a:rPr lang="hu-HU" sz="2900" b="1" dirty="0"/>
              <a:t> </a:t>
            </a:r>
            <a:r>
              <a:rPr lang="hu-HU" sz="2900" b="1" dirty="0" err="1"/>
              <a:t>and</a:t>
            </a:r>
            <a:r>
              <a:rPr lang="hu-HU" sz="2900" b="1" dirty="0"/>
              <a:t> </a:t>
            </a:r>
            <a:r>
              <a:rPr lang="hu-HU" sz="2900" b="1" dirty="0" err="1"/>
              <a:t>take</a:t>
            </a:r>
            <a:r>
              <a:rPr lang="hu-HU" sz="2900" b="1" dirty="0"/>
              <a:t> down”  </a:t>
            </a:r>
            <a:r>
              <a:rPr lang="hu-HU" sz="2900" b="1" dirty="0" smtClean="0"/>
              <a:t>(6)</a:t>
            </a:r>
            <a:endParaRPr lang="hu-HU" sz="2900" dirty="0"/>
          </a:p>
        </p:txBody>
      </p:sp>
      <p:sp>
        <p:nvSpPr>
          <p:cNvPr id="48131" name="Tartalom helye 2"/>
          <p:cNvSpPr>
            <a:spLocks noGrp="1"/>
          </p:cNvSpPr>
          <p:nvPr>
            <p:ph idx="1"/>
          </p:nvPr>
        </p:nvSpPr>
        <p:spPr>
          <a:xfrm>
            <a:off x="179388" y="1571625"/>
            <a:ext cx="8507412" cy="4554538"/>
          </a:xfrm>
        </p:spPr>
        <p:txBody>
          <a:bodyPr/>
          <a:lstStyle/>
          <a:p>
            <a:pPr>
              <a:buFont typeface="Arial" pitchFamily="34" charset="0"/>
              <a:buNone/>
            </a:pPr>
            <a:r>
              <a:rPr lang="en-US" sz="1600" b="1" dirty="0" smtClean="0"/>
              <a:t> </a:t>
            </a:r>
            <a:r>
              <a:rPr lang="hu-HU" sz="1600" b="1" dirty="0" smtClean="0"/>
              <a:t>      New Copyright Law of </a:t>
            </a:r>
            <a:r>
              <a:rPr lang="hu-HU" sz="1600" b="1" dirty="0" err="1" smtClean="0"/>
              <a:t>Albania</a:t>
            </a:r>
            <a:r>
              <a:rPr lang="hu-HU" sz="1600" b="1" dirty="0" smtClean="0"/>
              <a:t>. </a:t>
            </a:r>
            <a:r>
              <a:rPr lang="en-US" sz="1500" b="1" dirty="0" smtClean="0"/>
              <a:t>Article 80. Notice-and-take-down procedure </a:t>
            </a:r>
            <a:r>
              <a:rPr lang="hu-HU" sz="1500" dirty="0" smtClean="0"/>
              <a:t>(</a:t>
            </a:r>
            <a:r>
              <a:rPr lang="hu-HU" sz="1500" dirty="0" err="1" smtClean="0"/>
              <a:t>Contd</a:t>
            </a:r>
            <a:r>
              <a:rPr lang="hu-HU" sz="1500" dirty="0" smtClean="0"/>
              <a:t>)</a:t>
            </a:r>
            <a:endParaRPr lang="en-US" sz="1500" dirty="0" smtClean="0"/>
          </a:p>
          <a:p>
            <a:pPr>
              <a:buFont typeface="Arial" pitchFamily="34" charset="0"/>
              <a:buNone/>
            </a:pPr>
            <a:r>
              <a:rPr lang="en-US" sz="1500" dirty="0" smtClean="0"/>
              <a:t>     </a:t>
            </a:r>
            <a:r>
              <a:rPr lang="hu-HU" sz="1500" dirty="0" smtClean="0"/>
              <a:t> </a:t>
            </a:r>
            <a:r>
              <a:rPr lang="en-US" sz="1500" dirty="0" smtClean="0"/>
              <a:t> (7) </a:t>
            </a:r>
            <a:r>
              <a:rPr lang="en-US" sz="1500" b="1" dirty="0" smtClean="0"/>
              <a:t>In case of a counter-notice, the service provider informs </a:t>
            </a:r>
            <a:r>
              <a:rPr lang="en-US" sz="1500" dirty="0" smtClean="0"/>
              <a:t>about it and about its contents </a:t>
            </a:r>
            <a:r>
              <a:rPr lang="en-US" sz="1500" b="1" dirty="0" smtClean="0"/>
              <a:t>the owner of rights within 3 days </a:t>
            </a:r>
            <a:r>
              <a:rPr lang="en-US" sz="1500" dirty="0" smtClean="0"/>
              <a:t>of the receipt of the counter-notice. </a:t>
            </a:r>
            <a:r>
              <a:rPr lang="en-US" sz="1500" b="1" dirty="0" smtClean="0"/>
              <a:t>Where the owner of rights, 10 days of the receipt of such information does not present a document </a:t>
            </a:r>
            <a:r>
              <a:rPr lang="en-US" sz="1500" dirty="0" smtClean="0"/>
              <a:t>to the service provider  </a:t>
            </a:r>
            <a:r>
              <a:rPr lang="en-US" sz="1500" b="1" dirty="0" smtClean="0"/>
              <a:t>proving that a civil or criminal procedure has been initiated</a:t>
            </a:r>
            <a:r>
              <a:rPr lang="en-US" sz="1500" dirty="0" smtClean="0"/>
              <a:t>, </a:t>
            </a:r>
            <a:r>
              <a:rPr lang="en-US" sz="1500" b="1" dirty="0" smtClean="0"/>
              <a:t>the service provider shall fulfill the demand of the user </a:t>
            </a:r>
            <a:r>
              <a:rPr lang="en-US" sz="1500" dirty="0" smtClean="0"/>
              <a:t>of the service presented in the counter-notice. </a:t>
            </a:r>
            <a:r>
              <a:rPr lang="en-US" sz="1500" b="1" dirty="0" smtClean="0"/>
              <a:t>Where the owner of rights presents a document mentioned in the preceding sentence, the service provider shall maintain the effect of the removal, or disabling access </a:t>
            </a:r>
            <a:r>
              <a:rPr lang="en-US" sz="1500" dirty="0" smtClean="0"/>
              <a:t>to, the material concerned </a:t>
            </a:r>
            <a:r>
              <a:rPr lang="en-US" sz="1500" b="1" dirty="0" smtClean="0"/>
              <a:t>until the interim or final decision of the court</a:t>
            </a:r>
            <a:r>
              <a:rPr lang="en-US" sz="1500" dirty="0" smtClean="0"/>
              <a:t>.</a:t>
            </a:r>
            <a:endParaRPr lang="hu-HU" sz="1500" dirty="0" smtClean="0"/>
          </a:p>
          <a:p>
            <a:pPr>
              <a:buFont typeface="Arial" pitchFamily="34" charset="0"/>
              <a:buNone/>
            </a:pPr>
            <a:r>
              <a:rPr lang="en-US" sz="1500" dirty="0" smtClean="0"/>
              <a:t>     </a:t>
            </a:r>
            <a:r>
              <a:rPr lang="hu-HU" sz="1500" dirty="0" smtClean="0"/>
              <a:t> </a:t>
            </a:r>
            <a:r>
              <a:rPr lang="en-US" sz="1500" dirty="0" smtClean="0"/>
              <a:t> (8) </a:t>
            </a:r>
            <a:r>
              <a:rPr lang="en-US" sz="1500" b="1" dirty="0" smtClean="0"/>
              <a:t>The owner of rights shall be obligated to inform the service provider within 3 days of the interim or final decision</a:t>
            </a:r>
            <a:r>
              <a:rPr lang="en-US" sz="1500" dirty="0" smtClean="0"/>
              <a:t> of the court, and the service provider, depending on the contents of the decision, either maintains the effect of the removal, or disabling access to, the material concerned the provisions of this article.</a:t>
            </a:r>
          </a:p>
          <a:p>
            <a:pPr>
              <a:buFont typeface="Arial" pitchFamily="34" charset="0"/>
              <a:buNone/>
            </a:pPr>
            <a:r>
              <a:rPr lang="en-US" sz="1500" dirty="0" smtClean="0"/>
              <a:t>      </a:t>
            </a:r>
            <a:r>
              <a:rPr lang="hu-HU" sz="1500" dirty="0" smtClean="0"/>
              <a:t> </a:t>
            </a:r>
            <a:r>
              <a:rPr lang="en-US" sz="1500" dirty="0" smtClean="0"/>
              <a:t>(9) The service provider </a:t>
            </a:r>
            <a:r>
              <a:rPr lang="en-US" sz="1500" b="1" dirty="0" smtClean="0"/>
              <a:t>shall not be liable for the removal of, or disabling access </a:t>
            </a:r>
            <a:r>
              <a:rPr lang="en-US" sz="1500" dirty="0" smtClean="0"/>
              <a:t>to, the material concerned  </a:t>
            </a:r>
            <a:r>
              <a:rPr lang="en-US" sz="1500" b="1" dirty="0" smtClean="0"/>
              <a:t>if he or it acts in accordance with the provisions of this article</a:t>
            </a:r>
            <a:r>
              <a:rPr lang="en-US" sz="1500" dirty="0" smtClean="0"/>
              <a:t>.</a:t>
            </a:r>
            <a:endParaRPr lang="hu-HU" sz="1500" dirty="0" smtClean="0"/>
          </a:p>
          <a:p>
            <a:pPr>
              <a:buFont typeface="Arial" pitchFamily="34" charset="0"/>
              <a:buNone/>
            </a:pPr>
            <a:r>
              <a:rPr lang="en-US" sz="1500" dirty="0" smtClean="0"/>
              <a:t>      </a:t>
            </a:r>
            <a:r>
              <a:rPr lang="hu-HU" sz="1500" dirty="0" smtClean="0"/>
              <a:t> </a:t>
            </a:r>
            <a:r>
              <a:rPr lang="en-US" sz="1500" dirty="0" smtClean="0"/>
              <a:t>(10) </a:t>
            </a:r>
            <a:r>
              <a:rPr lang="en-US" sz="1500" b="1" dirty="0" smtClean="0"/>
              <a:t>Where the removal of, or disabling access to, the material concerned, turns out to be unjustified due to the absence of infringement, the owner of rights shall be liable for any damage caused </a:t>
            </a:r>
            <a:r>
              <a:rPr lang="en-US" sz="1500" dirty="0" smtClean="0"/>
              <a:t>to the user of the service in accordance with the rules of civil liability. </a:t>
            </a:r>
            <a:endParaRPr lang="hu-HU" sz="1500" dirty="0" smtClean="0"/>
          </a:p>
          <a:p>
            <a:pPr>
              <a:buFont typeface="Arial" pitchFamily="34" charset="0"/>
              <a:buNone/>
            </a:pPr>
            <a:r>
              <a:rPr lang="en-US" sz="1500" dirty="0" smtClean="0"/>
              <a:t> </a:t>
            </a:r>
            <a:endParaRPr lang="hu-HU" sz="1500" dirty="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5DF4B436-1426-4029-9A5D-63068D0F685F}" type="slidenum">
              <a:rPr lang="hu-HU" smtClean="0"/>
              <a:pPr>
                <a:defRPr/>
              </a:pPr>
              <a:t>46</a:t>
            </a:fld>
            <a:endParaRPr lang="hu-H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tx1"/>
            </a:solidFill>
          </a:ln>
        </p:spPr>
        <p:txBody>
          <a:bodyPr rtlCol="0">
            <a:normAutofit/>
          </a:bodyPr>
          <a:lstStyle/>
          <a:p>
            <a:pPr eaLnBrk="1" fontAlgn="auto" hangingPunct="1">
              <a:spcAft>
                <a:spcPts val="0"/>
              </a:spcAft>
              <a:defRPr/>
            </a:pPr>
            <a:r>
              <a:rPr lang="hu-HU" sz="3200" b="1" dirty="0" err="1" smtClean="0"/>
              <a:t>Case</a:t>
            </a:r>
            <a:r>
              <a:rPr lang="hu-HU" sz="3200" b="1" dirty="0" smtClean="0"/>
              <a:t> </a:t>
            </a:r>
            <a:r>
              <a:rPr lang="hu-HU" sz="3200" b="1" dirty="0" err="1" smtClean="0"/>
              <a:t>law</a:t>
            </a:r>
            <a:r>
              <a:rPr lang="hu-HU" sz="3200" b="1" dirty="0" smtClean="0"/>
              <a:t> </a:t>
            </a:r>
            <a:r>
              <a:rPr lang="hu-HU" sz="3200" b="1" dirty="0" err="1" smtClean="0"/>
              <a:t>on</a:t>
            </a:r>
            <a:r>
              <a:rPr lang="hu-HU" sz="3200" b="1" dirty="0" smtClean="0"/>
              <a:t> </a:t>
            </a:r>
            <a:r>
              <a:rPr lang="hu-HU" sz="3200" b="1" dirty="0" err="1" smtClean="0"/>
              <a:t>the</a:t>
            </a:r>
            <a:r>
              <a:rPr lang="hu-HU" sz="3200" b="1" dirty="0" smtClean="0"/>
              <a:t> </a:t>
            </a:r>
            <a:r>
              <a:rPr lang="hu-HU" sz="3200" b="1" dirty="0" err="1" smtClean="0"/>
              <a:t>liability</a:t>
            </a:r>
            <a:r>
              <a:rPr lang="hu-HU" sz="3200" b="1" dirty="0" smtClean="0"/>
              <a:t> of </a:t>
            </a:r>
            <a:br>
              <a:rPr lang="hu-HU" sz="3200" b="1" dirty="0" smtClean="0"/>
            </a:br>
            <a:r>
              <a:rPr lang="hu-HU" sz="3200" b="1" dirty="0" smtClean="0"/>
              <a:t>internet </a:t>
            </a:r>
            <a:r>
              <a:rPr lang="hu-HU" sz="3200" b="1" dirty="0" err="1" smtClean="0"/>
              <a:t>intermediaries</a:t>
            </a:r>
            <a:r>
              <a:rPr lang="hu-HU" sz="3200" b="1" dirty="0" smtClean="0"/>
              <a:t> (1)  </a:t>
            </a:r>
            <a:endParaRPr lang="hu-HU" sz="3200" dirty="0"/>
          </a:p>
        </p:txBody>
      </p:sp>
      <p:sp>
        <p:nvSpPr>
          <p:cNvPr id="3" name="Tartalom helye 2"/>
          <p:cNvSpPr>
            <a:spLocks noGrp="1"/>
          </p:cNvSpPr>
          <p:nvPr>
            <p:ph idx="1"/>
          </p:nvPr>
        </p:nvSpPr>
        <p:spPr>
          <a:xfrm>
            <a:off x="214313" y="1500188"/>
            <a:ext cx="8715375" cy="4737100"/>
          </a:xfrm>
        </p:spPr>
        <p:txBody>
          <a:bodyPr rtlCol="0">
            <a:normAutofit fontScale="250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Wingdings" pitchFamily="2" charset="2"/>
              <a:buChar char="§"/>
              <a:defRPr/>
            </a:pPr>
            <a:endParaRPr lang="hu-HU" sz="7600" b="1" i="1" dirty="0" smtClean="0"/>
          </a:p>
          <a:p>
            <a:pPr eaLnBrk="1" fontAlgn="auto" hangingPunct="1">
              <a:spcAft>
                <a:spcPts val="0"/>
              </a:spcAft>
              <a:buFont typeface="Wingdings" pitchFamily="2" charset="2"/>
              <a:buChar char="§"/>
              <a:defRPr/>
            </a:pPr>
            <a:endParaRPr lang="hu-HU" sz="7600" b="1" i="1" dirty="0"/>
          </a:p>
          <a:p>
            <a:pPr eaLnBrk="1" fontAlgn="auto" hangingPunct="1">
              <a:spcAft>
                <a:spcPts val="0"/>
              </a:spcAft>
              <a:buFont typeface="Wingdings" pitchFamily="2" charset="2"/>
              <a:buChar char="§"/>
              <a:defRPr/>
            </a:pPr>
            <a:r>
              <a:rPr lang="en-US" sz="7600" b="1" i="1" dirty="0" smtClean="0"/>
              <a:t>Napster</a:t>
            </a:r>
            <a:r>
              <a:rPr lang="hu-HU" sz="7600" b="1" i="1" dirty="0" smtClean="0"/>
              <a:t> (</a:t>
            </a:r>
            <a:r>
              <a:rPr lang="hu-HU" sz="7600" b="1" dirty="0" smtClean="0"/>
              <a:t>A&amp;M Records, Inc v. </a:t>
            </a:r>
            <a:r>
              <a:rPr lang="hu-HU" sz="7600" b="1" dirty="0" err="1" smtClean="0"/>
              <a:t>Napster</a:t>
            </a:r>
            <a:r>
              <a:rPr lang="hu-HU" sz="7600" b="1" dirty="0" smtClean="0"/>
              <a:t> 239 F. 3d 1004  (9</a:t>
            </a:r>
            <a:r>
              <a:rPr lang="hu-HU" sz="7600" b="1" baseline="30000" dirty="0" smtClean="0"/>
              <a:t>th</a:t>
            </a:r>
            <a:r>
              <a:rPr lang="hu-HU" sz="7600" b="1" dirty="0" smtClean="0"/>
              <a:t> </a:t>
            </a:r>
            <a:r>
              <a:rPr lang="hu-HU" sz="7600" b="1" dirty="0" err="1" smtClean="0"/>
              <a:t>Cir</a:t>
            </a:r>
            <a:r>
              <a:rPr lang="hu-HU" sz="7600" b="1" dirty="0" smtClean="0"/>
              <a:t>. 2001).   </a:t>
            </a:r>
            <a:r>
              <a:rPr lang="en-US" sz="7600" dirty="0" smtClean="0"/>
              <a:t>Napster</a:t>
            </a:r>
            <a:r>
              <a:rPr lang="hu-HU" sz="7600" dirty="0" smtClean="0"/>
              <a:t>, </a:t>
            </a:r>
            <a:r>
              <a:rPr lang="en-US" sz="7600" dirty="0" smtClean="0"/>
              <a:t>the first popular p2p music “file sharing” system</a:t>
            </a:r>
            <a:r>
              <a:rPr lang="hu-HU" sz="7600" dirty="0" smtClean="0"/>
              <a:t>,</a:t>
            </a:r>
            <a:r>
              <a:rPr lang="en-US" sz="7600" dirty="0" smtClean="0"/>
              <a:t> had a </a:t>
            </a:r>
            <a:r>
              <a:rPr lang="en-US" sz="7600" b="1" dirty="0" smtClean="0"/>
              <a:t>central database </a:t>
            </a:r>
            <a:r>
              <a:rPr lang="en-US" sz="7600" dirty="0" smtClean="0"/>
              <a:t>that allowed users to find each other and to copy MP3 files from each other’s shared libraries on their hard drives. Napster has been found </a:t>
            </a:r>
            <a:r>
              <a:rPr lang="en-US" sz="7600" b="1" dirty="0" smtClean="0"/>
              <a:t>liable for contributory infringement since it could have blocked access to infringing files and it did not do so. </a:t>
            </a:r>
            <a:endParaRPr lang="hu-HU" sz="7600" b="1" dirty="0" smtClean="0"/>
          </a:p>
          <a:p>
            <a:pPr eaLnBrk="1" fontAlgn="auto" hangingPunct="1">
              <a:spcAft>
                <a:spcPts val="0"/>
              </a:spcAft>
              <a:buFont typeface="Wingdings" pitchFamily="2" charset="2"/>
              <a:buChar char="§"/>
              <a:defRPr/>
            </a:pPr>
            <a:endParaRPr lang="hu-HU" sz="7600" b="1" dirty="0" smtClean="0"/>
          </a:p>
          <a:p>
            <a:pPr eaLnBrk="1" fontAlgn="auto" hangingPunct="1">
              <a:spcAft>
                <a:spcPts val="0"/>
              </a:spcAft>
              <a:buFont typeface="Wingdings" pitchFamily="2" charset="2"/>
              <a:buChar char="§"/>
              <a:defRPr/>
            </a:pPr>
            <a:r>
              <a:rPr lang="en-US" sz="7600" b="1" dirty="0" smtClean="0"/>
              <a:t> </a:t>
            </a:r>
            <a:r>
              <a:rPr lang="en-US" sz="7600" b="1" i="1" dirty="0" err="1" smtClean="0"/>
              <a:t>Grokster</a:t>
            </a:r>
            <a:r>
              <a:rPr lang="en-US" sz="7600" b="1" i="1" dirty="0" smtClean="0"/>
              <a:t> (</a:t>
            </a:r>
            <a:r>
              <a:rPr lang="en-US" sz="7600" b="1" i="1" dirty="0" err="1" smtClean="0"/>
              <a:t>Streamcast</a:t>
            </a:r>
            <a:r>
              <a:rPr lang="en-US" sz="7600" b="1" i="1" dirty="0" smtClean="0"/>
              <a:t>, Morpheus)</a:t>
            </a:r>
            <a:r>
              <a:rPr lang="hu-HU" sz="7600" b="1" i="1" dirty="0" smtClean="0"/>
              <a:t> (</a:t>
            </a:r>
            <a:r>
              <a:rPr lang="hu-HU" sz="7600" b="1" dirty="0" smtClean="0"/>
              <a:t>MGM </a:t>
            </a:r>
            <a:r>
              <a:rPr lang="hu-HU" sz="7600" b="1" dirty="0" err="1" smtClean="0"/>
              <a:t>Studios</a:t>
            </a:r>
            <a:r>
              <a:rPr lang="hu-HU" sz="7600" b="1" dirty="0" smtClean="0"/>
              <a:t>, Inc. v. </a:t>
            </a:r>
            <a:r>
              <a:rPr lang="hu-HU" sz="7600" b="1" dirty="0" err="1" smtClean="0"/>
              <a:t>Grokster</a:t>
            </a:r>
            <a:r>
              <a:rPr lang="hu-HU" sz="7600" b="1" dirty="0" smtClean="0"/>
              <a:t>  Ltd. 125 S. </a:t>
            </a:r>
            <a:r>
              <a:rPr lang="hu-HU" sz="7600" b="1" dirty="0" err="1" smtClean="0"/>
              <a:t>Ct</a:t>
            </a:r>
            <a:r>
              <a:rPr lang="hu-HU" sz="7600" b="1" dirty="0" smtClean="0"/>
              <a:t>. 2764  (2005). </a:t>
            </a:r>
            <a:r>
              <a:rPr lang="hu-HU" sz="7600" dirty="0" smtClean="0"/>
              <a:t> </a:t>
            </a:r>
            <a:r>
              <a:rPr lang="en-US" sz="7600" dirty="0" smtClean="0"/>
              <a:t>This new generation of p2p systems </a:t>
            </a:r>
            <a:r>
              <a:rPr lang="en-US" sz="7600" b="1" dirty="0" smtClean="0"/>
              <a:t>did not have centralized directory;</a:t>
            </a:r>
            <a:r>
              <a:rPr lang="en-US" sz="7600" dirty="0" smtClean="0"/>
              <a:t> the information necessary for “file sharing” was dispersed among the users of the system. Their </a:t>
            </a:r>
            <a:r>
              <a:rPr lang="en-US" sz="7600" b="1" dirty="0" smtClean="0"/>
              <a:t>business profit</a:t>
            </a:r>
            <a:r>
              <a:rPr lang="hu-HU" sz="7600" b="1" dirty="0" smtClean="0"/>
              <a:t>s </a:t>
            </a:r>
            <a:r>
              <a:rPr lang="en-US" sz="7600" b="1" dirty="0" smtClean="0"/>
              <a:t>from advertisement depended on the volume of infringing copies transmitted </a:t>
            </a:r>
            <a:r>
              <a:rPr lang="en-US" sz="7600" dirty="0" smtClean="0"/>
              <a:t>with the use of their software. The US Supreme Court found that </a:t>
            </a:r>
            <a:r>
              <a:rPr lang="en-US" sz="7600" b="1" dirty="0" smtClean="0"/>
              <a:t>they actively induced infringements</a:t>
            </a:r>
            <a:r>
              <a:rPr lang="en-US" sz="7600" dirty="0" smtClean="0"/>
              <a:t>. </a:t>
            </a:r>
            <a:endParaRPr lang="hu-HU" sz="7600" dirty="0" smtClean="0"/>
          </a:p>
          <a:p>
            <a:pPr eaLnBrk="1" fontAlgn="auto" hangingPunct="1">
              <a:spcAft>
                <a:spcPts val="0"/>
              </a:spcAft>
              <a:buFont typeface="Arial" pitchFamily="34" charset="0"/>
              <a:buNone/>
              <a:defRPr/>
            </a:pPr>
            <a:r>
              <a:rPr lang="hu-HU" sz="7200" dirty="0" smtClean="0"/>
              <a:t>                                                                                                                                                              </a:t>
            </a:r>
          </a:p>
          <a:p>
            <a:pPr eaLnBrk="1" fontAlgn="auto" hangingPunct="1">
              <a:spcAft>
                <a:spcPts val="0"/>
              </a:spcAft>
              <a:buFont typeface="Arial" pitchFamily="34" charset="0"/>
              <a:buNone/>
              <a:defRPr/>
            </a:pPr>
            <a:r>
              <a:rPr lang="hu-HU" sz="7200" dirty="0" smtClean="0"/>
              <a:t>                                                                                                              </a:t>
            </a:r>
            <a:endParaRPr lang="hu-HU" sz="7200" b="1" dirty="0" smtClean="0"/>
          </a:p>
          <a:p>
            <a:pPr eaLnBrk="1" fontAlgn="auto" hangingPunct="1">
              <a:spcAft>
                <a:spcPts val="0"/>
              </a:spcAft>
              <a:defRPr/>
            </a:pPr>
            <a:endParaRPr lang="hu-HU" dirty="0"/>
          </a:p>
        </p:txBody>
      </p:sp>
      <p:sp>
        <p:nvSpPr>
          <p:cNvPr id="4" name="Dia számának helye 3"/>
          <p:cNvSpPr>
            <a:spLocks noGrp="1"/>
          </p:cNvSpPr>
          <p:nvPr>
            <p:ph type="sldNum" sz="quarter" idx="12"/>
          </p:nvPr>
        </p:nvSpPr>
        <p:spPr/>
        <p:txBody>
          <a:bodyPr/>
          <a:lstStyle/>
          <a:p>
            <a:pPr>
              <a:defRPr/>
            </a:pPr>
            <a:fld id="{621A5B08-2734-438D-9520-C62C6810DD13}" type="slidenum">
              <a:rPr lang="hu-HU"/>
              <a:pPr>
                <a:defRPr/>
              </a:pPr>
              <a:t>47</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3200" b="1" dirty="0" err="1"/>
              <a:t>Case</a:t>
            </a:r>
            <a:r>
              <a:rPr lang="hu-HU" sz="3200" b="1" dirty="0"/>
              <a:t> </a:t>
            </a:r>
            <a:r>
              <a:rPr lang="hu-HU" sz="3200" b="1" dirty="0" err="1"/>
              <a:t>law</a:t>
            </a:r>
            <a:r>
              <a:rPr lang="hu-HU" sz="3200" b="1" dirty="0"/>
              <a:t> </a:t>
            </a:r>
            <a:r>
              <a:rPr lang="hu-HU" sz="3200" b="1" dirty="0" err="1"/>
              <a:t>on</a:t>
            </a:r>
            <a:r>
              <a:rPr lang="hu-HU" sz="3200" b="1" dirty="0"/>
              <a:t> </a:t>
            </a:r>
            <a:r>
              <a:rPr lang="hu-HU" sz="3200" b="1" dirty="0" err="1"/>
              <a:t>the</a:t>
            </a:r>
            <a:r>
              <a:rPr lang="hu-HU" sz="3200" b="1" dirty="0"/>
              <a:t> </a:t>
            </a:r>
            <a:r>
              <a:rPr lang="hu-HU" sz="3200" b="1" dirty="0" err="1"/>
              <a:t>liability</a:t>
            </a:r>
            <a:r>
              <a:rPr lang="hu-HU" sz="3200" b="1" dirty="0"/>
              <a:t> of </a:t>
            </a:r>
            <a:br>
              <a:rPr lang="hu-HU" sz="3200" b="1" dirty="0"/>
            </a:br>
            <a:r>
              <a:rPr lang="hu-HU" sz="3200" b="1" dirty="0"/>
              <a:t>internet </a:t>
            </a:r>
            <a:r>
              <a:rPr lang="hu-HU" sz="3200" b="1" dirty="0" err="1"/>
              <a:t>intermediaries</a:t>
            </a:r>
            <a:r>
              <a:rPr lang="hu-HU" sz="3200" b="1" dirty="0"/>
              <a:t> </a:t>
            </a:r>
            <a:r>
              <a:rPr lang="hu-HU" sz="3200" b="1" dirty="0" smtClean="0"/>
              <a:t>(2)</a:t>
            </a:r>
            <a:endParaRPr lang="hu-HU" sz="3200" dirty="0"/>
          </a:p>
        </p:txBody>
      </p:sp>
      <p:sp>
        <p:nvSpPr>
          <p:cNvPr id="3" name="Tartalom helye 2"/>
          <p:cNvSpPr>
            <a:spLocks noGrp="1"/>
          </p:cNvSpPr>
          <p:nvPr>
            <p:ph idx="1"/>
          </p:nvPr>
        </p:nvSpPr>
        <p:spPr>
          <a:xfrm>
            <a:off x="214313" y="1628775"/>
            <a:ext cx="8715375" cy="4537075"/>
          </a:xfrm>
        </p:spPr>
        <p:txBody>
          <a:bodyPr rtlCol="0">
            <a:normAutofit fontScale="25000" lnSpcReduction="20000"/>
          </a:bodyPr>
          <a:lstStyle/>
          <a:p>
            <a:pPr eaLnBrk="1" fontAlgn="auto" hangingPunct="1">
              <a:spcAft>
                <a:spcPts val="0"/>
              </a:spcAft>
              <a:buFont typeface="Wingdings" pitchFamily="2" charset="2"/>
              <a:buChar char="§"/>
              <a:defRPr/>
            </a:pPr>
            <a:r>
              <a:rPr lang="hu-HU" sz="1000" b="1" dirty="0" smtClean="0"/>
              <a:t>                   </a:t>
            </a:r>
          </a:p>
          <a:p>
            <a:pPr eaLnBrk="1" fontAlgn="auto" hangingPunct="1">
              <a:spcAft>
                <a:spcPts val="0"/>
              </a:spcAft>
              <a:buFont typeface="Wingdings" pitchFamily="2" charset="2"/>
              <a:buChar char="§"/>
              <a:defRPr/>
            </a:pPr>
            <a:r>
              <a:rPr lang="en-US" sz="7200" b="1" i="1" dirty="0" err="1" smtClean="0"/>
              <a:t>KaZaa</a:t>
            </a:r>
            <a:r>
              <a:rPr lang="hu-HU" sz="7200" b="1" i="1" dirty="0" smtClean="0"/>
              <a:t> </a:t>
            </a:r>
            <a:r>
              <a:rPr lang="hu-HU" sz="7200" b="1" dirty="0"/>
              <a:t>(</a:t>
            </a:r>
            <a:r>
              <a:rPr lang="hu-HU" sz="7200" b="1" dirty="0" err="1"/>
              <a:t>Universal</a:t>
            </a:r>
            <a:r>
              <a:rPr lang="hu-HU" sz="7200" b="1" dirty="0"/>
              <a:t> Music </a:t>
            </a:r>
            <a:r>
              <a:rPr lang="hu-HU" sz="7200" b="1" dirty="0" err="1"/>
              <a:t>Australia</a:t>
            </a:r>
            <a:r>
              <a:rPr lang="hu-HU" sz="7200" b="1" dirty="0"/>
              <a:t> </a:t>
            </a:r>
            <a:r>
              <a:rPr lang="hu-HU" sz="7200" b="1" dirty="0" err="1"/>
              <a:t>Pry</a:t>
            </a:r>
            <a:r>
              <a:rPr lang="hu-HU" sz="7200" b="1" dirty="0"/>
              <a:t> </a:t>
            </a:r>
            <a:r>
              <a:rPr lang="hu-HU" sz="7200" b="1" dirty="0" err="1"/>
              <a:t>Ltd</a:t>
            </a:r>
            <a:r>
              <a:rPr lang="hu-HU" sz="7200" b="1" dirty="0"/>
              <a:t> v. </a:t>
            </a:r>
            <a:r>
              <a:rPr lang="hu-HU" sz="7200" b="1" dirty="0" err="1"/>
              <a:t>Sharman</a:t>
            </a:r>
            <a:r>
              <a:rPr lang="hu-HU" sz="7200" b="1" dirty="0"/>
              <a:t> </a:t>
            </a:r>
            <a:r>
              <a:rPr lang="hu-HU" sz="7200" b="1" dirty="0" err="1"/>
              <a:t>License</a:t>
            </a:r>
            <a:r>
              <a:rPr lang="hu-HU" sz="7200" b="1" dirty="0"/>
              <a:t> Holding </a:t>
            </a:r>
            <a:r>
              <a:rPr lang="hu-HU" sz="7200" b="1" dirty="0" err="1"/>
              <a:t>Ltd</a:t>
            </a:r>
            <a:r>
              <a:rPr lang="hu-HU" sz="7200" b="1" dirty="0"/>
              <a:t> (2005) FCA 183.) </a:t>
            </a:r>
            <a:r>
              <a:rPr lang="en-US" sz="7200" dirty="0"/>
              <a:t>The Federal Court of Australia has found the company operating the </a:t>
            </a:r>
            <a:r>
              <a:rPr lang="en-US" sz="7200" dirty="0" err="1"/>
              <a:t>KaZaa</a:t>
            </a:r>
            <a:r>
              <a:rPr lang="en-US" sz="7200" dirty="0"/>
              <a:t> </a:t>
            </a:r>
            <a:r>
              <a:rPr lang="en-US" sz="7200" b="1" dirty="0"/>
              <a:t>decentralized “file sharing” system </a:t>
            </a:r>
            <a:r>
              <a:rPr lang="en-US" sz="7200" dirty="0"/>
              <a:t>for reasons similar to those identified by the US Supreme Court in the </a:t>
            </a:r>
            <a:r>
              <a:rPr lang="en-US" sz="7200" dirty="0" err="1"/>
              <a:t>Grokster</a:t>
            </a:r>
            <a:r>
              <a:rPr lang="en-US" sz="7200" dirty="0"/>
              <a:t> case. The decision pointed out that </a:t>
            </a:r>
            <a:r>
              <a:rPr lang="en-US" sz="7200" b="1" dirty="0"/>
              <a:t>no measures had been applied to prevent infringements although they were available </a:t>
            </a:r>
            <a:r>
              <a:rPr lang="en-US" sz="7200" dirty="0"/>
              <a:t>(but their application would have been against the company’s financial interests). The defendants also </a:t>
            </a:r>
            <a:r>
              <a:rPr lang="en-US" sz="7200" b="1" dirty="0"/>
              <a:t>actively promoted infringements under the populist slogan of “</a:t>
            </a:r>
            <a:r>
              <a:rPr lang="en-US" sz="7200" b="1" dirty="0" err="1"/>
              <a:t>KaZaa</a:t>
            </a:r>
            <a:r>
              <a:rPr lang="en-US" sz="7200" b="1" dirty="0"/>
              <a:t> revolution.”</a:t>
            </a:r>
            <a:r>
              <a:rPr lang="hu-HU" sz="7200" dirty="0"/>
              <a:t>                                                 </a:t>
            </a:r>
            <a:r>
              <a:rPr lang="hu-HU" sz="7200" dirty="0" smtClean="0"/>
              <a:t>                                                                                                                                 </a:t>
            </a:r>
            <a:endParaRPr lang="hu-HU" sz="7200" dirty="0"/>
          </a:p>
          <a:p>
            <a:pPr eaLnBrk="1" fontAlgn="auto" hangingPunct="1">
              <a:spcAft>
                <a:spcPts val="0"/>
              </a:spcAft>
              <a:buFont typeface="Wingdings" pitchFamily="2" charset="2"/>
              <a:buChar char="§"/>
              <a:defRPr/>
            </a:pPr>
            <a:r>
              <a:rPr lang="en-US" sz="7200" b="1" i="1" dirty="0" smtClean="0"/>
              <a:t>Pirate Bay </a:t>
            </a:r>
            <a:r>
              <a:rPr lang="en-US" sz="7200" b="1" dirty="0" smtClean="0"/>
              <a:t>(Sony Music et al. v. Fredrik </a:t>
            </a:r>
            <a:r>
              <a:rPr lang="en-US" sz="7200" b="1" dirty="0" err="1" smtClean="0"/>
              <a:t>Neij</a:t>
            </a:r>
            <a:r>
              <a:rPr lang="en-US" sz="7200" b="1" dirty="0" smtClean="0"/>
              <a:t>, </a:t>
            </a:r>
            <a:r>
              <a:rPr lang="en-US" sz="7200" b="1" dirty="0" err="1" smtClean="0"/>
              <a:t>Gottfrid</a:t>
            </a:r>
            <a:r>
              <a:rPr lang="en-US" sz="7200" b="1" dirty="0" smtClean="0"/>
              <a:t> </a:t>
            </a:r>
            <a:r>
              <a:rPr lang="en-US" sz="7200" b="1" dirty="0" err="1" smtClean="0"/>
              <a:t>Swartholm</a:t>
            </a:r>
            <a:r>
              <a:rPr lang="en-US" sz="7200" b="1" dirty="0" smtClean="0"/>
              <a:t> </a:t>
            </a:r>
            <a:r>
              <a:rPr lang="en-US" sz="7200" b="1" dirty="0" err="1" smtClean="0"/>
              <a:t>Warg</a:t>
            </a:r>
            <a:r>
              <a:rPr lang="en-US" sz="7200" b="1" dirty="0" smtClean="0"/>
              <a:t>, Peter </a:t>
            </a:r>
            <a:r>
              <a:rPr lang="en-US" sz="7200" b="1" dirty="0" err="1" smtClean="0"/>
              <a:t>Sunde</a:t>
            </a:r>
            <a:r>
              <a:rPr lang="en-US" sz="7200" b="1" dirty="0" smtClean="0"/>
              <a:t> </a:t>
            </a:r>
            <a:r>
              <a:rPr lang="en-US" sz="7200" b="1" dirty="0" err="1" smtClean="0"/>
              <a:t>Kolmisoppi</a:t>
            </a:r>
            <a:r>
              <a:rPr lang="en-US" sz="7200" b="1" dirty="0" smtClean="0"/>
              <a:t> and Carl Ulf </a:t>
            </a:r>
            <a:r>
              <a:rPr lang="en-US" sz="7200" b="1" dirty="0" err="1" smtClean="0"/>
              <a:t>Sture</a:t>
            </a:r>
            <a:r>
              <a:rPr lang="en-US" sz="7200" b="1" dirty="0" smtClean="0"/>
              <a:t> </a:t>
            </a:r>
            <a:r>
              <a:rPr lang="en-US" sz="7200" b="1" dirty="0" err="1" smtClean="0"/>
              <a:t>Lunds</a:t>
            </a:r>
            <a:r>
              <a:rPr lang="en-US" sz="7200" b="1" dirty="0" smtClean="0"/>
              <a:t> Sure </a:t>
            </a:r>
            <a:r>
              <a:rPr lang="en-US" sz="7200" b="1" dirty="0" err="1" smtClean="0"/>
              <a:t>Lundström</a:t>
            </a:r>
            <a:r>
              <a:rPr lang="en-US" sz="7200" b="1" dirty="0" smtClean="0"/>
              <a:t>, decision No. B 13301-06 of April 17, 2009, of the Stockholm District Court). </a:t>
            </a:r>
            <a:r>
              <a:rPr lang="en-US" sz="7200" dirty="0" smtClean="0"/>
              <a:t>The Stockholm District sentenced each of the four defendants – the operators of Pirate Bay one of the biggest </a:t>
            </a:r>
            <a:r>
              <a:rPr lang="en-US" sz="7200" dirty="0" err="1" smtClean="0"/>
              <a:t>BitTorrent</a:t>
            </a:r>
            <a:r>
              <a:rPr lang="en-US" sz="7200" dirty="0" smtClean="0"/>
              <a:t> “file-sharing” systems – to </a:t>
            </a:r>
            <a:r>
              <a:rPr lang="en-US" sz="7200" b="1" dirty="0" smtClean="0"/>
              <a:t>1 year’s imprisonment for complicity (aiding and abetting) in copyright infringements.</a:t>
            </a:r>
            <a:r>
              <a:rPr lang="en-US" sz="7200" dirty="0" smtClean="0"/>
              <a:t> By providing a website with highly-developed search functions, simple uploading and downloading procedures, and by linking a tracker to the website, the defendants </a:t>
            </a:r>
            <a:r>
              <a:rPr lang="en-US" sz="7200" b="1" dirty="0" smtClean="0"/>
              <a:t>abetted the offences which the “file-sharers” were objectively guilty of. </a:t>
            </a:r>
            <a:r>
              <a:rPr lang="en-US" sz="7200" dirty="0" smtClean="0"/>
              <a:t>The District Court has also obligated the defendants to pay compensation for damages to the plaintiff owners of rights in an amount over 30 million Swedish crowns. </a:t>
            </a:r>
            <a:endParaRPr lang="en-US" sz="7200" dirty="0"/>
          </a:p>
        </p:txBody>
      </p:sp>
      <p:sp>
        <p:nvSpPr>
          <p:cNvPr id="4" name="Dia számának helye 3"/>
          <p:cNvSpPr>
            <a:spLocks noGrp="1"/>
          </p:cNvSpPr>
          <p:nvPr>
            <p:ph type="sldNum" sz="quarter" idx="12"/>
          </p:nvPr>
        </p:nvSpPr>
        <p:spPr/>
        <p:txBody>
          <a:bodyPr/>
          <a:lstStyle/>
          <a:p>
            <a:pPr>
              <a:defRPr/>
            </a:pPr>
            <a:fld id="{078ED39A-490D-4E51-BC61-0C0C08F67A0A}" type="slidenum">
              <a:rPr lang="hu-HU"/>
              <a:pPr>
                <a:defRPr/>
              </a:pPr>
              <a:t>48</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Autofit/>
          </a:bodyPr>
          <a:lstStyle/>
          <a:p>
            <a:pPr eaLnBrk="1" fontAlgn="auto" hangingPunct="1">
              <a:spcAft>
                <a:spcPts val="0"/>
              </a:spcAft>
              <a:defRPr/>
            </a:pPr>
            <a:r>
              <a:rPr lang="hu-HU" sz="3200" b="1" dirty="0" err="1"/>
              <a:t>Case</a:t>
            </a:r>
            <a:r>
              <a:rPr lang="hu-HU" sz="3200" b="1" dirty="0"/>
              <a:t> </a:t>
            </a:r>
            <a:r>
              <a:rPr lang="hu-HU" sz="3200" b="1" dirty="0" err="1"/>
              <a:t>law</a:t>
            </a:r>
            <a:r>
              <a:rPr lang="hu-HU" sz="3200" b="1" dirty="0"/>
              <a:t> </a:t>
            </a:r>
            <a:r>
              <a:rPr lang="hu-HU" sz="3200" b="1" dirty="0" err="1"/>
              <a:t>on</a:t>
            </a:r>
            <a:r>
              <a:rPr lang="hu-HU" sz="3200" b="1" dirty="0"/>
              <a:t> </a:t>
            </a:r>
            <a:r>
              <a:rPr lang="hu-HU" sz="3200" b="1" dirty="0" err="1"/>
              <a:t>the</a:t>
            </a:r>
            <a:r>
              <a:rPr lang="hu-HU" sz="3200" b="1" dirty="0"/>
              <a:t> </a:t>
            </a:r>
            <a:r>
              <a:rPr lang="hu-HU" sz="3200" b="1" dirty="0" err="1"/>
              <a:t>liability</a:t>
            </a:r>
            <a:r>
              <a:rPr lang="hu-HU" sz="3200" b="1" dirty="0"/>
              <a:t> of </a:t>
            </a:r>
            <a:br>
              <a:rPr lang="hu-HU" sz="3200" b="1" dirty="0"/>
            </a:br>
            <a:r>
              <a:rPr lang="hu-HU" sz="3200" b="1" dirty="0"/>
              <a:t>internet </a:t>
            </a:r>
            <a:r>
              <a:rPr lang="hu-HU" sz="3200" b="1" dirty="0" err="1"/>
              <a:t>intermediaries</a:t>
            </a:r>
            <a:r>
              <a:rPr lang="hu-HU" sz="3200" b="1" dirty="0"/>
              <a:t> </a:t>
            </a:r>
            <a:r>
              <a:rPr lang="hu-HU" sz="3200" b="1" dirty="0" smtClean="0"/>
              <a:t>(3)</a:t>
            </a:r>
            <a:endParaRPr lang="hu-HU" sz="3200" dirty="0"/>
          </a:p>
        </p:txBody>
      </p:sp>
      <p:sp>
        <p:nvSpPr>
          <p:cNvPr id="3" name="Tartalom helye 2"/>
          <p:cNvSpPr>
            <a:spLocks noGrp="1"/>
          </p:cNvSpPr>
          <p:nvPr>
            <p:ph idx="1"/>
          </p:nvPr>
        </p:nvSpPr>
        <p:spPr>
          <a:xfrm>
            <a:off x="179388" y="1700213"/>
            <a:ext cx="8640762" cy="4537075"/>
          </a:xfrm>
        </p:spPr>
        <p:txBody>
          <a:bodyPr rtlCol="0">
            <a:normAutofit fontScale="25000" lnSpcReduction="20000"/>
          </a:bodyPr>
          <a:lstStyle/>
          <a:p>
            <a:pPr eaLnBrk="1" fontAlgn="auto" hangingPunct="1">
              <a:spcAft>
                <a:spcPts val="0"/>
              </a:spcAft>
              <a:buFont typeface="Wingdings" pitchFamily="2" charset="2"/>
              <a:buChar char="§"/>
              <a:defRPr/>
            </a:pPr>
            <a:r>
              <a:rPr lang="en-US" sz="7200" b="1" i="1" dirty="0" smtClean="0"/>
              <a:t>Tele2 A/S </a:t>
            </a:r>
            <a:r>
              <a:rPr lang="en-US" sz="7200" b="1" dirty="0" smtClean="0"/>
              <a:t>(decision October 25, 2006, of the Copenhagen City Court). </a:t>
            </a:r>
            <a:r>
              <a:rPr lang="en-US" sz="7200" dirty="0" smtClean="0"/>
              <a:t>At the demand of IFPI Denmark, the court </a:t>
            </a:r>
            <a:r>
              <a:rPr lang="en-US" sz="7200" dirty="0" err="1" smtClean="0"/>
              <a:t>i</a:t>
            </a:r>
            <a:r>
              <a:rPr lang="hu-HU" sz="7200" dirty="0" smtClean="0"/>
              <a:t>s</a:t>
            </a:r>
            <a:r>
              <a:rPr lang="en-US" sz="7200" dirty="0" smtClean="0"/>
              <a:t>sued </a:t>
            </a:r>
            <a:r>
              <a:rPr lang="en-US" sz="7200" b="1" dirty="0" smtClean="0"/>
              <a:t>an injunction requiring the ISP to block access to the Russian pirate site </a:t>
            </a:r>
            <a:r>
              <a:rPr lang="en-US" sz="7200" b="1" i="1" dirty="0" smtClean="0"/>
              <a:t>allofmp3.com</a:t>
            </a:r>
            <a:r>
              <a:rPr lang="en-US" sz="7200" dirty="0" smtClean="0"/>
              <a:t>.   </a:t>
            </a:r>
            <a:endParaRPr lang="en-US" sz="7200" b="1" i="1" dirty="0" smtClean="0"/>
          </a:p>
          <a:p>
            <a:pPr eaLnBrk="1" fontAlgn="auto" hangingPunct="1">
              <a:spcAft>
                <a:spcPts val="0"/>
              </a:spcAft>
              <a:buFont typeface="Wingdings" pitchFamily="2" charset="2"/>
              <a:buChar char="§"/>
              <a:defRPr/>
            </a:pPr>
            <a:r>
              <a:rPr lang="en-US" sz="7200" b="1" i="1" dirty="0" err="1" smtClean="0"/>
              <a:t>Mininova</a:t>
            </a:r>
            <a:r>
              <a:rPr lang="en-US" sz="7200" b="1" dirty="0" smtClean="0"/>
              <a:t> (decision of August 26, 2009, of the District Court of Utrecht, the Netherlands).  </a:t>
            </a:r>
            <a:r>
              <a:rPr lang="en-US" sz="7200" dirty="0" smtClean="0"/>
              <a:t>Although the </a:t>
            </a:r>
            <a:r>
              <a:rPr lang="en-US" sz="7200" dirty="0" err="1" smtClean="0"/>
              <a:t>Mininova</a:t>
            </a:r>
            <a:r>
              <a:rPr lang="en-US" sz="7200" dirty="0" smtClean="0"/>
              <a:t> </a:t>
            </a:r>
            <a:r>
              <a:rPr lang="en-US" sz="7200" dirty="0" err="1" smtClean="0"/>
              <a:t>BitTorrent</a:t>
            </a:r>
            <a:r>
              <a:rPr lang="en-US" sz="7200" dirty="0" smtClean="0"/>
              <a:t>  platform applied  a notice-and-take-down system,  </a:t>
            </a:r>
            <a:r>
              <a:rPr lang="en-US" sz="7200" b="1" dirty="0" smtClean="0"/>
              <a:t>it did not obey to the demands of owners of rights  that it not only take down but also actively filter and block access</a:t>
            </a:r>
            <a:r>
              <a:rPr lang="en-US" sz="7200" dirty="0" smtClean="0"/>
              <a:t> to certain titles about which it was obvious that their use was illegal. </a:t>
            </a:r>
            <a:r>
              <a:rPr lang="en-US" sz="7200" b="1" dirty="0" smtClean="0"/>
              <a:t>The court obligated </a:t>
            </a:r>
            <a:r>
              <a:rPr lang="en-US" sz="7200" b="1" dirty="0" err="1" smtClean="0"/>
              <a:t>Mininova</a:t>
            </a:r>
            <a:r>
              <a:rPr lang="en-US" sz="7200" b="1" dirty="0" smtClean="0"/>
              <a:t> to apply a filtering and blocking system.</a:t>
            </a:r>
            <a:endParaRPr lang="en-US" sz="7200" dirty="0" smtClean="0"/>
          </a:p>
          <a:p>
            <a:pPr eaLnBrk="1" fontAlgn="auto" hangingPunct="1">
              <a:spcAft>
                <a:spcPts val="0"/>
              </a:spcAft>
              <a:buFont typeface="Wingdings" pitchFamily="2" charset="2"/>
              <a:buChar char="§"/>
              <a:defRPr/>
            </a:pPr>
            <a:r>
              <a:rPr lang="en-US" sz="7200" b="1" i="1" dirty="0" smtClean="0"/>
              <a:t>Pirate Bay </a:t>
            </a:r>
            <a:r>
              <a:rPr lang="en-US" sz="7200" b="1" dirty="0" smtClean="0"/>
              <a:t>(decision February 2, 2010, of the Tribunal of Bergamo) </a:t>
            </a:r>
            <a:r>
              <a:rPr lang="en-US" sz="7200" dirty="0" smtClean="0"/>
              <a:t>The court has found that </a:t>
            </a:r>
            <a:r>
              <a:rPr lang="en-US" sz="7200" b="1" dirty="0" smtClean="0"/>
              <a:t>it is an obligation of the Italian Internet service and access providers to block access to the pirate website.</a:t>
            </a:r>
            <a:r>
              <a:rPr lang="en-US" sz="7200" dirty="0" smtClean="0"/>
              <a:t> </a:t>
            </a:r>
            <a:endParaRPr lang="hu-HU" sz="7200" dirty="0" smtClean="0"/>
          </a:p>
          <a:p>
            <a:pPr>
              <a:buFont typeface="Wingdings" pitchFamily="2" charset="2"/>
              <a:buChar char="§"/>
              <a:defRPr/>
            </a:pPr>
            <a:r>
              <a:rPr lang="en-US" sz="7200" b="1" i="1" dirty="0"/>
              <a:t>British Telecom </a:t>
            </a:r>
            <a:r>
              <a:rPr lang="en-US" sz="7200" b="1" dirty="0"/>
              <a:t> (High Court of Justice, London,  July 28, 2011). </a:t>
            </a:r>
            <a:r>
              <a:rPr lang="en-US" sz="7200" dirty="0"/>
              <a:t>The  Court  has found in favor of Twentieth Century Fox, Universal Film Studios, Warner Bros. Entertainment, Paramount Pictures, D</a:t>
            </a:r>
            <a:r>
              <a:rPr lang="hu-HU" sz="7200" dirty="0" err="1"/>
              <a:t>isney</a:t>
            </a:r>
            <a:r>
              <a:rPr lang="hu-HU" sz="7200" dirty="0"/>
              <a:t> </a:t>
            </a:r>
            <a:r>
              <a:rPr lang="hu-HU" sz="7200" dirty="0" err="1"/>
              <a:t>Enterprises</a:t>
            </a:r>
            <a:r>
              <a:rPr lang="hu-HU" sz="7200" dirty="0"/>
              <a:t> and Columbia </a:t>
            </a:r>
            <a:r>
              <a:rPr lang="en-US" sz="7200" dirty="0"/>
              <a:t>Pictures against the British </a:t>
            </a:r>
            <a:r>
              <a:rPr lang="hu-HU" sz="7200" dirty="0"/>
              <a:t>Telecom. </a:t>
            </a:r>
            <a:r>
              <a:rPr lang="hu-HU" sz="7200" dirty="0" smtClean="0"/>
              <a:t>The</a:t>
            </a:r>
            <a:r>
              <a:rPr lang="en-US" sz="7200" dirty="0" smtClean="0"/>
              <a:t> </a:t>
            </a:r>
            <a:r>
              <a:rPr lang="en-US" sz="7200" dirty="0"/>
              <a:t>High Court judge has ruled that </a:t>
            </a:r>
            <a:r>
              <a:rPr lang="en-US" sz="7200" b="1" dirty="0"/>
              <a:t>BT must block access to a website which provides links to pirated movies</a:t>
            </a:r>
            <a:r>
              <a:rPr lang="en-US" sz="7200" dirty="0"/>
              <a:t>.</a:t>
            </a:r>
            <a:r>
              <a:rPr lang="hu-HU" sz="7200" dirty="0"/>
              <a:t> </a:t>
            </a:r>
            <a:r>
              <a:rPr lang="en-US" sz="7200" dirty="0"/>
              <a:t>The case has concentrated on </a:t>
            </a:r>
            <a:r>
              <a:rPr lang="en-US" sz="7200" b="1" dirty="0" err="1"/>
              <a:t>Newzbin</a:t>
            </a:r>
            <a:r>
              <a:rPr lang="en-US" sz="7200" b="1" dirty="0"/>
              <a:t> 2</a:t>
            </a:r>
            <a:r>
              <a:rPr lang="hu-HU" sz="7200" b="1" dirty="0"/>
              <a:t>,</a:t>
            </a:r>
            <a:r>
              <a:rPr lang="en-US" sz="7200" dirty="0"/>
              <a:t> </a:t>
            </a:r>
            <a:r>
              <a:rPr lang="hu-HU" sz="7200" dirty="0"/>
              <a:t>a </a:t>
            </a:r>
            <a:r>
              <a:rPr lang="en-US" sz="7200" dirty="0"/>
              <a:t>site  </a:t>
            </a:r>
            <a:r>
              <a:rPr lang="en-US" sz="7200" dirty="0" err="1"/>
              <a:t>aggregat</a:t>
            </a:r>
            <a:r>
              <a:rPr lang="hu-HU" sz="7200" dirty="0"/>
              <a:t>ing</a:t>
            </a:r>
            <a:r>
              <a:rPr lang="en-US" sz="7200" dirty="0"/>
              <a:t> a large amount of illegal </a:t>
            </a:r>
            <a:r>
              <a:rPr lang="en-US" sz="7200" dirty="0" err="1"/>
              <a:t>copie</a:t>
            </a:r>
            <a:r>
              <a:rPr lang="hu-HU" sz="7200" dirty="0"/>
              <a:t>s</a:t>
            </a:r>
            <a:r>
              <a:rPr lang="en-US" sz="7200" dirty="0"/>
              <a:t> </a:t>
            </a:r>
            <a:r>
              <a:rPr lang="hu-HU" sz="7200" dirty="0"/>
              <a:t>of </a:t>
            </a:r>
            <a:r>
              <a:rPr lang="hu-HU" sz="7200" dirty="0" err="1"/>
              <a:t>movies</a:t>
            </a:r>
            <a:r>
              <a:rPr lang="hu-HU" sz="7200" dirty="0"/>
              <a:t> </a:t>
            </a:r>
            <a:r>
              <a:rPr lang="en-US" sz="7200" dirty="0"/>
              <a:t>on </a:t>
            </a:r>
            <a:r>
              <a:rPr lang="hu-HU" sz="7200" dirty="0" err="1"/>
              <a:t>its</a:t>
            </a:r>
            <a:r>
              <a:rPr lang="hu-HU" sz="7200" dirty="0"/>
              <a:t> </a:t>
            </a:r>
            <a:r>
              <a:rPr lang="en-US" sz="7200" dirty="0"/>
              <a:t>Usenet </a:t>
            </a:r>
            <a:r>
              <a:rPr lang="hu-HU" sz="7200" dirty="0"/>
              <a:t>„</a:t>
            </a:r>
            <a:r>
              <a:rPr lang="en-US" sz="7200" dirty="0"/>
              <a:t>discussion</a:t>
            </a:r>
            <a:r>
              <a:rPr lang="hu-HU" sz="7200" dirty="0"/>
              <a:t>”</a:t>
            </a:r>
            <a:r>
              <a:rPr lang="en-US" sz="7200" dirty="0"/>
              <a:t> forums.</a:t>
            </a:r>
            <a:br>
              <a:rPr lang="en-US" sz="7200" dirty="0"/>
            </a:br>
            <a:r>
              <a:rPr lang="en-US" sz="7200" dirty="0" smtClean="0"/>
              <a:t> </a:t>
            </a:r>
          </a:p>
          <a:p>
            <a:pPr eaLnBrk="1" fontAlgn="auto" hangingPunct="1">
              <a:spcAft>
                <a:spcPts val="0"/>
              </a:spcAft>
              <a:buFont typeface="Arial" pitchFamily="34" charset="0"/>
              <a:buNone/>
              <a:defRPr/>
            </a:pPr>
            <a:endParaRPr lang="en-US" sz="2400" b="1" i="1" dirty="0"/>
          </a:p>
        </p:txBody>
      </p:sp>
      <p:sp>
        <p:nvSpPr>
          <p:cNvPr id="4" name="Dia számának helye 3"/>
          <p:cNvSpPr>
            <a:spLocks noGrp="1"/>
          </p:cNvSpPr>
          <p:nvPr>
            <p:ph type="sldNum" sz="quarter" idx="12"/>
          </p:nvPr>
        </p:nvSpPr>
        <p:spPr/>
        <p:txBody>
          <a:bodyPr/>
          <a:lstStyle/>
          <a:p>
            <a:pPr>
              <a:defRPr/>
            </a:pPr>
            <a:fld id="{68DC7192-5CDF-4F9E-A089-13F9145FF80D}" type="slidenum">
              <a:rPr lang="hu-HU"/>
              <a:pPr>
                <a:defRPr/>
              </a:pPr>
              <a:t>49</a:t>
            </a:fld>
            <a:endParaRPr lang="hu-HU"/>
          </a:p>
        </p:txBody>
      </p:sp>
      <p:sp>
        <p:nvSpPr>
          <p:cNvPr id="5" name="Élőláb helye 4"/>
          <p:cNvSpPr>
            <a:spLocks noGrp="1"/>
          </p:cNvSpPr>
          <p:nvPr>
            <p:ph type="ftr" sz="quarter" idx="11"/>
          </p:nvPr>
        </p:nvSpPr>
        <p:spPr>
          <a:xfrm>
            <a:off x="3132138" y="6308725"/>
            <a:ext cx="2895600" cy="365125"/>
          </a:xfrm>
        </p:spPr>
        <p:txBody>
          <a:bodyPr/>
          <a:lstStyle/>
          <a:p>
            <a:pPr>
              <a:defRPr/>
            </a:pPr>
            <a:r>
              <a:rPr lang="es-ES"/>
              <a:t>M Ficsor, Tirana, June 14-15, 2012  </a:t>
            </a:r>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fontScale="90000"/>
          </a:bodyPr>
          <a:lstStyle/>
          <a:p>
            <a:pPr eaLnBrk="1" fontAlgn="auto" hangingPunct="1">
              <a:spcAft>
                <a:spcPts val="0"/>
              </a:spcAft>
              <a:defRPr/>
            </a:pPr>
            <a:r>
              <a:rPr lang="hu-HU" sz="2800" dirty="0" smtClean="0"/>
              <a:t/>
            </a:r>
            <a:br>
              <a:rPr lang="hu-HU" sz="2800" dirty="0" smtClean="0"/>
            </a:br>
            <a:r>
              <a:rPr lang="en-US" sz="2800" dirty="0" smtClean="0">
                <a:solidFill>
                  <a:schemeClr val="bg1"/>
                </a:solidFill>
              </a:rPr>
              <a:t> </a:t>
            </a:r>
            <a:r>
              <a:rPr lang="en-US" sz="3100" b="1" dirty="0" smtClean="0"/>
              <a:t>Historical and political background </a:t>
            </a:r>
            <a:r>
              <a:rPr lang="hu-HU" sz="3100" b="1" dirty="0" smtClean="0"/>
              <a:t>of</a:t>
            </a:r>
            <a:r>
              <a:rPr lang="en-US" sz="3100" b="1" dirty="0" smtClean="0"/>
              <a:t> the preparation of the WIPO “Internet Treaties”  </a:t>
            </a:r>
            <a:r>
              <a:rPr lang="hu-HU" sz="2800" dirty="0" smtClean="0"/>
              <a:t/>
            </a:r>
            <a:br>
              <a:rPr lang="hu-HU" sz="2800" dirty="0" smtClean="0"/>
            </a:br>
            <a:endParaRPr lang="hu-HU" sz="2800" dirty="0"/>
          </a:p>
        </p:txBody>
      </p:sp>
      <p:sp>
        <p:nvSpPr>
          <p:cNvPr id="6147" name="Szövegdoboz 2"/>
          <p:cNvSpPr txBox="1">
            <a:spLocks noChangeArrowheads="1"/>
          </p:cNvSpPr>
          <p:nvPr/>
        </p:nvSpPr>
        <p:spPr bwMode="auto">
          <a:xfrm>
            <a:off x="323850" y="1700213"/>
            <a:ext cx="842486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eaLnBrk="1" hangingPunct="1">
              <a:buFont typeface="Wingdings" pitchFamily="2" charset="2"/>
              <a:buChar char="§"/>
            </a:pPr>
            <a:r>
              <a:rPr lang="hu-HU"/>
              <a:t> </a:t>
            </a:r>
            <a:r>
              <a:rPr lang="en-US" b="1"/>
              <a:t>No revision of the Berne Convention </a:t>
            </a:r>
            <a:r>
              <a:rPr lang="en-US"/>
              <a:t>since the Stockholm (1967)-Paris (1971) twin revisions, </a:t>
            </a:r>
            <a:r>
              <a:rPr lang="hu-HU"/>
              <a:t>and </a:t>
            </a:r>
            <a:r>
              <a:rPr lang="hu-HU" b="1"/>
              <a:t>no revision of the Rome Convention </a:t>
            </a:r>
            <a:r>
              <a:rPr lang="hu-HU"/>
              <a:t>(1961) </a:t>
            </a:r>
            <a:r>
              <a:rPr lang="en-US" b="1"/>
              <a:t>in spite of the ever more numerous challenges raised by new technologies</a:t>
            </a:r>
            <a:r>
              <a:rPr lang="en-US"/>
              <a:t>.</a:t>
            </a:r>
            <a:endParaRPr lang="hu-HU"/>
          </a:p>
          <a:p>
            <a:pPr eaLnBrk="1" hangingPunct="1">
              <a:buFont typeface="Wingdings" pitchFamily="2" charset="2"/>
              <a:buChar char="§"/>
            </a:pPr>
            <a:r>
              <a:rPr lang="en-US"/>
              <a:t> </a:t>
            </a:r>
            <a:r>
              <a:rPr lang="en-US" b="1"/>
              <a:t>Parallel preparatory work in the Uruguay Round GATT negotiations and in WIPO</a:t>
            </a:r>
            <a:r>
              <a:rPr lang="en-US"/>
              <a:t>, with slowing down the latter in order to avoid interference with the former. </a:t>
            </a:r>
            <a:endParaRPr lang="hu-HU"/>
          </a:p>
          <a:p>
            <a:pPr eaLnBrk="1" hangingPunct="1">
              <a:buFont typeface="Wingdings" pitchFamily="2" charset="2"/>
              <a:buChar char="§"/>
            </a:pPr>
            <a:r>
              <a:rPr lang="hu-HU"/>
              <a:t> </a:t>
            </a:r>
            <a:r>
              <a:rPr lang="en-US" b="1"/>
              <a:t>April 1994</a:t>
            </a:r>
            <a:r>
              <a:rPr lang="en-US"/>
              <a:t>: adoption of the WCT package along with the </a:t>
            </a:r>
            <a:r>
              <a:rPr lang="en-US" b="1"/>
              <a:t>TRIPS Agreement</a:t>
            </a:r>
            <a:r>
              <a:rPr lang="en-US"/>
              <a:t>; the latter </a:t>
            </a:r>
            <a:r>
              <a:rPr lang="en-US" b="1"/>
              <a:t>only bringing about certain modest changes in the substantive copyright and related rights norms.  </a:t>
            </a:r>
            <a:endParaRPr lang="hu-HU" b="1"/>
          </a:p>
          <a:p>
            <a:pPr eaLnBrk="1" hangingPunct="1">
              <a:buFont typeface="Wingdings" pitchFamily="2" charset="2"/>
              <a:buChar char="§"/>
            </a:pPr>
            <a:r>
              <a:rPr lang="en-US"/>
              <a:t> </a:t>
            </a:r>
            <a:r>
              <a:rPr lang="hu-HU"/>
              <a:t> </a:t>
            </a:r>
            <a:r>
              <a:rPr lang="en-US" b="1"/>
              <a:t>Between the end of 1992 </a:t>
            </a:r>
            <a:r>
              <a:rPr lang="en-US"/>
              <a:t>(the </a:t>
            </a:r>
            <a:r>
              <a:rPr lang="en-US" i="1"/>
              <a:t>de facto</a:t>
            </a:r>
            <a:r>
              <a:rPr lang="en-US"/>
              <a:t> closure of the TRIPS negotiations) </a:t>
            </a:r>
            <a:r>
              <a:rPr lang="en-US" b="1"/>
              <a:t>and 1994</a:t>
            </a:r>
            <a:r>
              <a:rPr lang="en-US"/>
              <a:t>: </a:t>
            </a:r>
            <a:r>
              <a:rPr lang="en-US" b="1"/>
              <a:t>spectacular development and growing use of the Internet</a:t>
            </a:r>
            <a:r>
              <a:rPr lang="en-US"/>
              <a:t>. </a:t>
            </a:r>
            <a:endParaRPr lang="hu-HU"/>
          </a:p>
          <a:p>
            <a:pPr eaLnBrk="1" hangingPunct="1">
              <a:buFont typeface="Wingdings" pitchFamily="2" charset="2"/>
              <a:buChar char="§"/>
            </a:pPr>
            <a:r>
              <a:rPr lang="en-US"/>
              <a:t> </a:t>
            </a:r>
            <a:r>
              <a:rPr lang="hu-HU" b="1"/>
              <a:t> </a:t>
            </a:r>
            <a:r>
              <a:rPr lang="en-US" b="1"/>
              <a:t>Serious and urgent questions </a:t>
            </a:r>
            <a:r>
              <a:rPr lang="en-US"/>
              <a:t>raised for the international copyright and related rights systems as a consequence of this.</a:t>
            </a:r>
            <a:endParaRPr lang="hu-HU"/>
          </a:p>
          <a:p>
            <a:pPr eaLnBrk="1" hangingPunct="1">
              <a:buFont typeface="Wingdings" pitchFamily="2" charset="2"/>
              <a:buChar char="§"/>
            </a:pPr>
            <a:r>
              <a:rPr lang="en-US"/>
              <a:t> </a:t>
            </a:r>
            <a:r>
              <a:rPr lang="hu-HU" b="1"/>
              <a:t> </a:t>
            </a:r>
            <a:r>
              <a:rPr lang="en-US" b="1"/>
              <a:t>No chance for reopening the negotiations in WCT</a:t>
            </a:r>
            <a:r>
              <a:rPr lang="en-US"/>
              <a:t>; </a:t>
            </a:r>
            <a:r>
              <a:rPr lang="en-US" b="1"/>
              <a:t>acceleration of the preparatory work in WIPO Committees</a:t>
            </a:r>
            <a:r>
              <a:rPr lang="en-US"/>
              <a:t> leading to the adoption of the two “Internet Treaties” within what may have seemed to be a very short time.</a:t>
            </a:r>
            <a:endParaRPr lang="hu-HU"/>
          </a:p>
        </p:txBody>
      </p:sp>
      <p:sp>
        <p:nvSpPr>
          <p:cNvPr id="5" name="Dia számának helye 4"/>
          <p:cNvSpPr>
            <a:spLocks noGrp="1"/>
          </p:cNvSpPr>
          <p:nvPr>
            <p:ph type="sldNum" sz="quarter" idx="12"/>
          </p:nvPr>
        </p:nvSpPr>
        <p:spPr/>
        <p:txBody>
          <a:bodyPr/>
          <a:lstStyle/>
          <a:p>
            <a:pPr>
              <a:defRPr/>
            </a:pPr>
            <a:fld id="{70EE3F15-3FF7-4578-B62C-0315A0830055}" type="slidenum">
              <a:rPr lang="hu-HU"/>
              <a:pPr>
                <a:defRPr/>
              </a:pPr>
              <a:t>5</a:t>
            </a:fld>
            <a:endParaRPr lang="hu-HU"/>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hu-HU" sz="3200" b="1" dirty="0" err="1" smtClean="0"/>
              <a:t>Case</a:t>
            </a:r>
            <a:r>
              <a:rPr lang="hu-HU" sz="3200" b="1" dirty="0" smtClean="0"/>
              <a:t> </a:t>
            </a:r>
            <a:r>
              <a:rPr lang="hu-HU" sz="3200" b="1" dirty="0" err="1" smtClean="0"/>
              <a:t>law</a:t>
            </a:r>
            <a:r>
              <a:rPr lang="hu-HU" sz="3200" b="1" dirty="0" smtClean="0"/>
              <a:t> </a:t>
            </a:r>
            <a:r>
              <a:rPr lang="hu-HU" sz="3200" b="1" dirty="0" err="1" smtClean="0"/>
              <a:t>on</a:t>
            </a:r>
            <a:r>
              <a:rPr lang="hu-HU" sz="3200" b="1" dirty="0" smtClean="0"/>
              <a:t> </a:t>
            </a:r>
            <a:r>
              <a:rPr lang="hu-HU" sz="3200" b="1" dirty="0" err="1" smtClean="0"/>
              <a:t>the</a:t>
            </a:r>
            <a:r>
              <a:rPr lang="hu-HU" sz="3200" b="1" dirty="0" smtClean="0"/>
              <a:t> </a:t>
            </a:r>
            <a:r>
              <a:rPr lang="hu-HU" sz="3200" b="1" dirty="0" err="1" smtClean="0"/>
              <a:t>liability</a:t>
            </a:r>
            <a:r>
              <a:rPr lang="hu-HU" sz="3200" b="1" dirty="0" smtClean="0"/>
              <a:t> of </a:t>
            </a:r>
            <a:br>
              <a:rPr lang="hu-HU" sz="3200" b="1" dirty="0" smtClean="0"/>
            </a:br>
            <a:r>
              <a:rPr lang="hu-HU" sz="3200" b="1" dirty="0" smtClean="0"/>
              <a:t>internet </a:t>
            </a:r>
            <a:r>
              <a:rPr lang="hu-HU" sz="3200" b="1" dirty="0" err="1" smtClean="0"/>
              <a:t>intermediaries</a:t>
            </a:r>
            <a:r>
              <a:rPr lang="hu-HU" sz="3200" b="1" dirty="0" smtClean="0"/>
              <a:t> (4) </a:t>
            </a:r>
            <a:endParaRPr lang="en-US" sz="3200" dirty="0"/>
          </a:p>
        </p:txBody>
      </p:sp>
      <p:sp>
        <p:nvSpPr>
          <p:cNvPr id="52227" name="Tartalom helye 2"/>
          <p:cNvSpPr>
            <a:spLocks noGrp="1"/>
          </p:cNvSpPr>
          <p:nvPr>
            <p:ph idx="1"/>
          </p:nvPr>
        </p:nvSpPr>
        <p:spPr>
          <a:xfrm>
            <a:off x="250825" y="1600200"/>
            <a:ext cx="8713788" cy="4525963"/>
          </a:xfrm>
        </p:spPr>
        <p:txBody>
          <a:bodyPr/>
          <a:lstStyle/>
          <a:p>
            <a:pPr>
              <a:buFont typeface="Wingdings" pitchFamily="2" charset="2"/>
              <a:buChar char="§"/>
            </a:pPr>
            <a:r>
              <a:rPr lang="en-US" sz="1600" b="1" i="1" smtClean="0"/>
              <a:t>Scarlet (Tiscali) </a:t>
            </a:r>
            <a:r>
              <a:rPr lang="en-US" sz="1600" b="1" smtClean="0"/>
              <a:t>(TPI Brussels, June, 29, 2007, SABAM c/ SA Scarlet (previously Tiscali)). </a:t>
            </a:r>
            <a:r>
              <a:rPr lang="en-US" sz="1600" smtClean="0"/>
              <a:t>The Brussels court has found that although the operator of the Scarlet (previously Tiscali) decentralized “file sharing” is </a:t>
            </a:r>
            <a:r>
              <a:rPr lang="en-US" sz="1600" b="1" smtClean="0"/>
              <a:t>obligated to apply adequate filtering technology to prevent infringing activities</a:t>
            </a:r>
            <a:r>
              <a:rPr lang="en-US" sz="1600" smtClean="0"/>
              <a:t>. </a:t>
            </a:r>
            <a:endParaRPr lang="hu-HU" sz="1600" smtClean="0"/>
          </a:p>
          <a:p>
            <a:pPr>
              <a:buFont typeface="Wingdings" pitchFamily="2" charset="2"/>
              <a:buChar char="§"/>
            </a:pPr>
            <a:r>
              <a:rPr lang="en-US" sz="1600" smtClean="0"/>
              <a:t>Controversial rulings of the Court of Justice of the EU: Scarlet v. SABAM (C-70/10 of January 18, 2010) and SABAM v. Netlog (a hosting service) (C-360/10 of June 28, 2010): </a:t>
            </a:r>
            <a:r>
              <a:rPr lang="hu-HU" sz="1600" smtClean="0"/>
              <a:t>(i) </a:t>
            </a:r>
            <a:r>
              <a:rPr lang="en-US" sz="1600" smtClean="0"/>
              <a:t>national courts  </a:t>
            </a:r>
            <a:r>
              <a:rPr lang="en-US" sz="1600" b="1" smtClean="0"/>
              <a:t>cannot impose general </a:t>
            </a:r>
            <a:r>
              <a:rPr lang="hu-HU" sz="1600" b="1" smtClean="0"/>
              <a:t>o</a:t>
            </a:r>
            <a:r>
              <a:rPr lang="en-US" sz="1600" b="1" smtClean="0"/>
              <a:t>bligations </a:t>
            </a:r>
            <a:r>
              <a:rPr lang="en-US" sz="1600" smtClean="0"/>
              <a:t>of filtering; </a:t>
            </a:r>
            <a:r>
              <a:rPr lang="hu-HU" sz="1600" smtClean="0"/>
              <a:t>(ii) </a:t>
            </a:r>
            <a:r>
              <a:rPr lang="en-US" sz="1600" b="1" smtClean="0"/>
              <a:t>it is beyond the scope of national courts’ competence</a:t>
            </a:r>
            <a:r>
              <a:rPr lang="en-US" sz="1600" smtClean="0"/>
              <a:t> to interpret laws in a single case so as to influence all the participating and non-participating parties; </a:t>
            </a:r>
            <a:r>
              <a:rPr lang="hu-HU" sz="1600" smtClean="0"/>
              <a:t>(iii) </a:t>
            </a:r>
            <a:r>
              <a:rPr lang="en-US" sz="1600" b="1" smtClean="0"/>
              <a:t>national legislators may</a:t>
            </a:r>
            <a:r>
              <a:rPr lang="en-US" sz="1600" smtClean="0"/>
              <a:t> introduce online content filtering taking the principle of proportionality into account; </a:t>
            </a:r>
            <a:r>
              <a:rPr lang="hu-HU" sz="1600" smtClean="0"/>
              <a:t>(iv) </a:t>
            </a:r>
            <a:r>
              <a:rPr lang="en-US" sz="1600" b="1" smtClean="0"/>
              <a:t>such filters cannot imply all methods of e-communication</a:t>
            </a:r>
            <a:r>
              <a:rPr lang="en-US" sz="1600" smtClean="0"/>
              <a:t>;</a:t>
            </a:r>
            <a:r>
              <a:rPr lang="hu-HU" sz="1600" smtClean="0"/>
              <a:t> (v) </a:t>
            </a:r>
            <a:r>
              <a:rPr lang="en-US" sz="1600" smtClean="0"/>
              <a:t>filtering and blocking </a:t>
            </a:r>
            <a:r>
              <a:rPr lang="en-US" sz="1600" b="1" smtClean="0"/>
              <a:t>are not to be used for general preventive purposes</a:t>
            </a:r>
            <a:r>
              <a:rPr lang="en-US" sz="1600" smtClean="0"/>
              <a:t>;</a:t>
            </a:r>
            <a:r>
              <a:rPr lang="hu-HU" sz="1600" smtClean="0"/>
              <a:t> (vi) </a:t>
            </a:r>
            <a:r>
              <a:rPr lang="en-US" sz="1600" smtClean="0"/>
              <a:t>where there is no infringement, filtering and blocking are not to be applied;</a:t>
            </a:r>
            <a:r>
              <a:rPr lang="hu-HU" sz="1600" smtClean="0"/>
              <a:t> (vii) f</a:t>
            </a:r>
            <a:r>
              <a:rPr lang="en-US" sz="1600" smtClean="0"/>
              <a:t>iltering and blocking </a:t>
            </a:r>
            <a:r>
              <a:rPr lang="en-US" sz="1600" b="1" smtClean="0"/>
              <a:t>cannot be introduced completely at the expense of the internet service provide</a:t>
            </a:r>
            <a:r>
              <a:rPr lang="en-US" sz="1600" smtClean="0"/>
              <a:t>r.</a:t>
            </a:r>
            <a:endParaRPr lang="hu-HU" sz="1600" smtClean="0"/>
          </a:p>
          <a:p>
            <a:pPr>
              <a:buFont typeface="Wingdings" pitchFamily="2" charset="2"/>
              <a:buChar char="Ø"/>
            </a:pPr>
            <a:r>
              <a:rPr lang="hu-HU" sz="1600" smtClean="0"/>
              <a:t>It is possible </a:t>
            </a:r>
            <a:r>
              <a:rPr lang="hu-HU" sz="1600" b="1" smtClean="0"/>
              <a:t>for the legislators of Member States to provide for filtering and blocking as means of protection of rights, even as part of a graduated response system, where infringement can be observed and filtering and blocking are aimed at concrete persons and kinds of infringements with due respect for proportinality.    </a:t>
            </a:r>
            <a:r>
              <a:rPr lang="en-US" sz="1600" smtClean="0"/>
              <a:t> </a:t>
            </a:r>
          </a:p>
          <a:p>
            <a:pPr>
              <a:buFont typeface="Arial" pitchFamily="34" charset="0"/>
              <a:buNone/>
            </a:pPr>
            <a:r>
              <a:rPr lang="hu-HU" sz="1600" b="1" smtClean="0"/>
              <a:t>                                               </a:t>
            </a:r>
            <a:endParaRPr lang="en-US" sz="1600" smtClean="0"/>
          </a:p>
          <a:p>
            <a:endParaRPr lang="en-US" sz="120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6A4BA6BE-8A92-490D-970F-3F326E6DAB75}" type="slidenum">
              <a:rPr lang="hu-HU" smtClean="0"/>
              <a:pPr>
                <a:defRPr/>
              </a:pPr>
              <a:t>50</a:t>
            </a:fld>
            <a:endParaRPr lang="hu-HU"/>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Autofit/>
          </a:bodyPr>
          <a:lstStyle/>
          <a:p>
            <a:pPr eaLnBrk="1" fontAlgn="auto" hangingPunct="1">
              <a:spcAft>
                <a:spcPts val="0"/>
              </a:spcAft>
              <a:defRPr/>
            </a:pPr>
            <a:r>
              <a:rPr lang="hu-HU" sz="2800" b="1" dirty="0" err="1" smtClean="0"/>
              <a:t>Legislative</a:t>
            </a:r>
            <a:r>
              <a:rPr lang="hu-HU" sz="2800" b="1" dirty="0" smtClean="0"/>
              <a:t> </a:t>
            </a:r>
            <a:r>
              <a:rPr lang="hu-HU" sz="2800" b="1" dirty="0" err="1" smtClean="0"/>
              <a:t>measures</a:t>
            </a:r>
            <a:r>
              <a:rPr lang="hu-HU" sz="2800" b="1" dirty="0" smtClean="0"/>
              <a:t>: right of </a:t>
            </a:r>
            <a:r>
              <a:rPr lang="hu-HU" sz="2800" b="1" dirty="0" err="1" smtClean="0"/>
              <a:t>information</a:t>
            </a:r>
            <a:r>
              <a:rPr lang="hu-HU" sz="2800" b="1" dirty="0" smtClean="0"/>
              <a:t>  (1)</a:t>
            </a:r>
            <a:endParaRPr lang="hu-HU" sz="2800" dirty="0"/>
          </a:p>
        </p:txBody>
      </p:sp>
      <p:sp>
        <p:nvSpPr>
          <p:cNvPr id="53251" name="Tartalom helye 2"/>
          <p:cNvSpPr>
            <a:spLocks noGrp="1"/>
          </p:cNvSpPr>
          <p:nvPr>
            <p:ph idx="1"/>
          </p:nvPr>
        </p:nvSpPr>
        <p:spPr>
          <a:xfrm>
            <a:off x="285750" y="1557338"/>
            <a:ext cx="8643938" cy="4824412"/>
          </a:xfrm>
        </p:spPr>
        <p:txBody>
          <a:bodyPr/>
          <a:lstStyle/>
          <a:p>
            <a:pPr eaLnBrk="1" hangingPunct="1">
              <a:buFont typeface="Arial" pitchFamily="34" charset="0"/>
              <a:buNone/>
            </a:pPr>
            <a:r>
              <a:rPr lang="en-US" sz="2000" b="1" smtClean="0"/>
              <a:t>     </a:t>
            </a:r>
            <a:r>
              <a:rPr lang="en-US" sz="1800" b="1" smtClean="0"/>
              <a:t>Developments in Germany  in the lights of the judgment of 29 January 2008 of the European Court of Justice  (ECJ) in the Pro Musicae v. Telefonica  case (C-275/06), </a:t>
            </a:r>
            <a:r>
              <a:rPr lang="en-US" sz="1800" smtClean="0"/>
              <a:t>according to  which, it is possible but not obligatory, under the EU norms to obligate ISPs to reveal the identity of infringers in civil procedures:</a:t>
            </a:r>
          </a:p>
          <a:p>
            <a:pPr lvl="1" eaLnBrk="1" hangingPunct="1">
              <a:buFont typeface="Wingdings" pitchFamily="2" charset="2"/>
              <a:buChar char="Ø"/>
            </a:pPr>
            <a:r>
              <a:rPr lang="en-US" sz="1800" b="1" smtClean="0"/>
              <a:t>Before September 1, 2008</a:t>
            </a:r>
            <a:r>
              <a:rPr lang="en-US" sz="1800" smtClean="0"/>
              <a:t>: </a:t>
            </a:r>
            <a:r>
              <a:rPr lang="en-US" sz="1800" b="1" smtClean="0"/>
              <a:t>no right of information in civil procedures</a:t>
            </a:r>
            <a:r>
              <a:rPr lang="en-US" sz="1800" smtClean="0"/>
              <a:t>. </a:t>
            </a:r>
          </a:p>
          <a:p>
            <a:pPr lvl="1" eaLnBrk="1" hangingPunct="1">
              <a:buFont typeface="Wingdings" pitchFamily="2" charset="2"/>
              <a:buChar char="Ø"/>
            </a:pPr>
            <a:r>
              <a:rPr lang="en-US" sz="1800" b="1" smtClean="0"/>
              <a:t>Indirect way</a:t>
            </a:r>
            <a:r>
              <a:rPr lang="en-US" sz="1800" smtClean="0"/>
              <a:t>:  rightholders charged unknown persons for criminal offence and, </a:t>
            </a:r>
            <a:r>
              <a:rPr lang="en-US" sz="1800" b="1" smtClean="0"/>
              <a:t>in principle, obtained information when the prosecutors investigated</a:t>
            </a:r>
            <a:r>
              <a:rPr lang="en-US" sz="1800" smtClean="0"/>
              <a:t>.</a:t>
            </a:r>
          </a:p>
          <a:p>
            <a:pPr lvl="1" eaLnBrk="1" hangingPunct="1">
              <a:buFont typeface="Wingdings" pitchFamily="2" charset="2"/>
              <a:buChar char="Ø"/>
            </a:pPr>
            <a:r>
              <a:rPr lang="en-US" sz="1800" smtClean="0"/>
              <a:t>The theory of „</a:t>
            </a:r>
            <a:r>
              <a:rPr lang="en-US" sz="1800" b="1" smtClean="0"/>
              <a:t>misusing criminal procedure in order to enable civil actions</a:t>
            </a:r>
            <a:r>
              <a:rPr lang="en-US" sz="1800" smtClean="0"/>
              <a:t>.” </a:t>
            </a:r>
            <a:r>
              <a:rPr lang="en-US" sz="1800" b="1" smtClean="0"/>
              <a:t>Prosecutors limited criminal investigations to</a:t>
            </a:r>
            <a:r>
              <a:rPr lang="en-US" sz="1800" smtClean="0"/>
              <a:t> </a:t>
            </a:r>
            <a:r>
              <a:rPr lang="en-US" sz="1800" b="1" smtClean="0"/>
              <a:t>the most serious cases.</a:t>
            </a:r>
            <a:endParaRPr lang="en-US" sz="1800" smtClean="0"/>
          </a:p>
          <a:p>
            <a:pPr lvl="1" eaLnBrk="1" hangingPunct="1">
              <a:buFont typeface="Wingdings" pitchFamily="2" charset="2"/>
              <a:buChar char="Ø"/>
            </a:pPr>
            <a:r>
              <a:rPr lang="en-US" sz="1800" b="1" smtClean="0"/>
              <a:t>New legal situation since  September 1, 2008</a:t>
            </a:r>
            <a:r>
              <a:rPr lang="en-US" sz="1800" smtClean="0"/>
              <a:t>, when the law implementing the Enforcement Directive entered into force introducing </a:t>
            </a:r>
            <a:r>
              <a:rPr lang="en-US" sz="1800" b="1" smtClean="0"/>
              <a:t>a right of information in civil proceeding</a:t>
            </a:r>
            <a:r>
              <a:rPr lang="en-US" sz="1800" smtClean="0"/>
              <a:t> (courts may order revealing information when</a:t>
            </a:r>
            <a:r>
              <a:rPr lang="hu-HU" sz="1800" smtClean="0"/>
              <a:t> </a:t>
            </a:r>
            <a:r>
              <a:rPr lang="en-US" sz="1800" smtClean="0"/>
              <a:t>infringements are obvious</a:t>
            </a:r>
            <a:r>
              <a:rPr lang="en-US" sz="2000" smtClean="0"/>
              <a:t>).        </a:t>
            </a:r>
          </a:p>
          <a:p>
            <a:pPr eaLnBrk="1" hangingPunct="1">
              <a:buFont typeface="Arial" pitchFamily="34" charset="0"/>
              <a:buNone/>
            </a:pPr>
            <a:r>
              <a:rPr lang="en-US" sz="2000" smtClean="0"/>
              <a:t> </a:t>
            </a:r>
          </a:p>
          <a:p>
            <a:pPr eaLnBrk="1" hangingPunct="1"/>
            <a:endParaRPr lang="hu-HU" sz="2000" smtClean="0"/>
          </a:p>
        </p:txBody>
      </p:sp>
      <p:sp>
        <p:nvSpPr>
          <p:cNvPr id="4" name="Dia számának helye 3"/>
          <p:cNvSpPr>
            <a:spLocks noGrp="1"/>
          </p:cNvSpPr>
          <p:nvPr>
            <p:ph type="sldNum" sz="quarter" idx="12"/>
          </p:nvPr>
        </p:nvSpPr>
        <p:spPr/>
        <p:txBody>
          <a:bodyPr/>
          <a:lstStyle/>
          <a:p>
            <a:pPr>
              <a:defRPr/>
            </a:pPr>
            <a:fld id="{324C6E80-AE65-4229-BFF5-923039F47997}" type="slidenum">
              <a:rPr lang="hu-HU"/>
              <a:pPr>
                <a:defRPr/>
              </a:pPr>
              <a:t>51</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288" y="260350"/>
            <a:ext cx="8229600" cy="1143000"/>
          </a:xfrm>
          <a:solidFill>
            <a:schemeClr val="accent6">
              <a:lumMod val="60000"/>
              <a:lumOff val="40000"/>
            </a:schemeClr>
          </a:solidFill>
          <a:ln>
            <a:solidFill>
              <a:schemeClr val="accent6">
                <a:lumMod val="50000"/>
              </a:schemeClr>
            </a:solidFill>
          </a:ln>
        </p:spPr>
        <p:txBody>
          <a:bodyPr rtlCol="0">
            <a:noAutofit/>
          </a:bodyPr>
          <a:lstStyle/>
          <a:p>
            <a:pPr eaLnBrk="1" fontAlgn="auto" hangingPunct="1">
              <a:spcAft>
                <a:spcPts val="0"/>
              </a:spcAft>
              <a:defRPr/>
            </a:pPr>
            <a:r>
              <a:rPr lang="hu-HU" sz="2800" b="1" dirty="0" err="1" smtClean="0"/>
              <a:t>Legislative</a:t>
            </a:r>
            <a:r>
              <a:rPr lang="hu-HU" sz="2800" b="1" dirty="0" smtClean="0"/>
              <a:t> </a:t>
            </a:r>
            <a:r>
              <a:rPr lang="hu-HU" sz="2800" b="1" dirty="0" err="1" smtClean="0"/>
              <a:t>mesures</a:t>
            </a:r>
            <a:r>
              <a:rPr lang="hu-HU" sz="2800" b="1" dirty="0" smtClean="0"/>
              <a:t>: right of </a:t>
            </a:r>
            <a:r>
              <a:rPr lang="hu-HU" sz="2800" b="1" dirty="0" err="1" smtClean="0"/>
              <a:t>information</a:t>
            </a:r>
            <a:r>
              <a:rPr lang="hu-HU" sz="2800" b="1" dirty="0" smtClean="0"/>
              <a:t> (2)</a:t>
            </a:r>
            <a:endParaRPr lang="hu-HU" sz="2800" dirty="0"/>
          </a:p>
        </p:txBody>
      </p:sp>
      <p:sp>
        <p:nvSpPr>
          <p:cNvPr id="3" name="Tartalom helye 2"/>
          <p:cNvSpPr>
            <a:spLocks noGrp="1"/>
          </p:cNvSpPr>
          <p:nvPr>
            <p:ph idx="1"/>
          </p:nvPr>
        </p:nvSpPr>
        <p:spPr>
          <a:xfrm>
            <a:off x="428625" y="1643063"/>
            <a:ext cx="8258175" cy="4449762"/>
          </a:xfrm>
        </p:spPr>
        <p:txBody>
          <a:bodyPr rtlCol="0">
            <a:normAutofit fontScale="70000" lnSpcReduction="20000"/>
          </a:bodyPr>
          <a:lstStyle/>
          <a:p>
            <a:pPr eaLnBrk="1" fontAlgn="auto" hangingPunct="1">
              <a:spcAft>
                <a:spcPts val="0"/>
              </a:spcAft>
              <a:buFont typeface="Arial" pitchFamily="34" charset="0"/>
              <a:buNone/>
              <a:defRPr/>
            </a:pPr>
            <a:r>
              <a:rPr lang="hu-HU" sz="2900" b="1" dirty="0" smtClean="0"/>
              <a:t>     </a:t>
            </a:r>
          </a:p>
          <a:p>
            <a:pPr eaLnBrk="1" fontAlgn="auto" hangingPunct="1">
              <a:spcAft>
                <a:spcPts val="0"/>
              </a:spcAft>
              <a:buFont typeface="Arial" pitchFamily="34" charset="0"/>
              <a:buNone/>
              <a:defRPr/>
            </a:pPr>
            <a:r>
              <a:rPr lang="hu-HU" sz="2900" b="1" dirty="0" smtClean="0"/>
              <a:t>     </a:t>
            </a:r>
            <a:r>
              <a:rPr lang="en-US" sz="2600" b="1" dirty="0" smtClean="0"/>
              <a:t>Developments in Sweden  in the lights of the judgment of 29 January 2008 of the European Court of Justice  (ECJ) in the Pro </a:t>
            </a:r>
            <a:r>
              <a:rPr lang="en-US" sz="2600" b="1" dirty="0" err="1" smtClean="0"/>
              <a:t>Musicae</a:t>
            </a:r>
            <a:r>
              <a:rPr lang="en-US" sz="2600" b="1" dirty="0" smtClean="0"/>
              <a:t> v. </a:t>
            </a:r>
            <a:r>
              <a:rPr lang="en-US" sz="2600" b="1" dirty="0" err="1" smtClean="0"/>
              <a:t>Telefonica</a:t>
            </a:r>
            <a:r>
              <a:rPr lang="en-US" sz="2600" b="1" dirty="0" smtClean="0"/>
              <a:t>  case :</a:t>
            </a:r>
          </a:p>
          <a:p>
            <a:pPr lvl="1" eaLnBrk="1" fontAlgn="auto" hangingPunct="1">
              <a:spcAft>
                <a:spcPts val="0"/>
              </a:spcAft>
              <a:buFont typeface="Wingdings" pitchFamily="2" charset="2"/>
              <a:buChar char="Ø"/>
              <a:defRPr/>
            </a:pPr>
            <a:r>
              <a:rPr lang="en-US" sz="2600" dirty="0" smtClean="0"/>
              <a:t>In Sweden, </a:t>
            </a:r>
            <a:r>
              <a:rPr lang="en-US" sz="2600" b="1" dirty="0" smtClean="0"/>
              <a:t>before April 1, 2009 </a:t>
            </a:r>
            <a:r>
              <a:rPr lang="en-US" sz="2600" dirty="0" smtClean="0"/>
              <a:t>(as in Germany before September 1, 2008) </a:t>
            </a:r>
            <a:r>
              <a:rPr lang="en-US" sz="2600" b="1" dirty="0" smtClean="0"/>
              <a:t>owners of rights were only able to obtain information </a:t>
            </a:r>
            <a:r>
              <a:rPr lang="en-US" sz="2600" dirty="0" smtClean="0"/>
              <a:t>on the identity of on-line infringers </a:t>
            </a:r>
            <a:r>
              <a:rPr lang="en-US" sz="2600" b="1" dirty="0" smtClean="0"/>
              <a:t>by reporting to the police to launch criminal investigation </a:t>
            </a:r>
            <a:r>
              <a:rPr lang="en-US" sz="2600" dirty="0" smtClean="0"/>
              <a:t>(however, </a:t>
            </a:r>
            <a:r>
              <a:rPr lang="en-US" sz="2600" b="1" dirty="0" smtClean="0"/>
              <a:t>the police</a:t>
            </a:r>
            <a:r>
              <a:rPr lang="en-US" sz="2600" dirty="0" smtClean="0"/>
              <a:t>, in many cases, </a:t>
            </a:r>
            <a:r>
              <a:rPr lang="en-US" sz="2600" b="1" dirty="0" smtClean="0"/>
              <a:t>was quite reluctant to act</a:t>
            </a:r>
            <a:r>
              <a:rPr lang="en-US" sz="2600" dirty="0" smtClean="0"/>
              <a:t>). </a:t>
            </a:r>
          </a:p>
          <a:p>
            <a:pPr lvl="1" eaLnBrk="1" fontAlgn="auto" hangingPunct="1">
              <a:spcAft>
                <a:spcPts val="0"/>
              </a:spcAft>
              <a:buFont typeface="Wingdings" pitchFamily="2" charset="2"/>
              <a:buChar char="Ø"/>
              <a:defRPr/>
            </a:pPr>
            <a:r>
              <a:rPr lang="en-US" sz="2600" dirty="0" smtClean="0"/>
              <a:t>The </a:t>
            </a:r>
            <a:r>
              <a:rPr lang="en-US" sz="2600" b="1" dirty="0" smtClean="0"/>
              <a:t>Swedish law to implement the Enforcement Directive </a:t>
            </a:r>
            <a:r>
              <a:rPr lang="en-US" sz="2600" dirty="0" smtClean="0"/>
              <a:t>entered into force on </a:t>
            </a:r>
            <a:r>
              <a:rPr lang="en-US" sz="2600" b="1" dirty="0" smtClean="0"/>
              <a:t>April 1, 2009</a:t>
            </a:r>
            <a:r>
              <a:rPr lang="en-US" sz="2600" dirty="0" smtClean="0"/>
              <a:t>. </a:t>
            </a:r>
          </a:p>
          <a:p>
            <a:pPr lvl="1" eaLnBrk="1" fontAlgn="auto" hangingPunct="1">
              <a:spcAft>
                <a:spcPts val="0"/>
              </a:spcAft>
              <a:buFont typeface="Wingdings" pitchFamily="2" charset="2"/>
              <a:buChar char="Ø"/>
              <a:defRPr/>
            </a:pPr>
            <a:r>
              <a:rPr lang="en-US" sz="2600" dirty="0" smtClean="0"/>
              <a:t>The new law </a:t>
            </a:r>
            <a:r>
              <a:rPr lang="en-US" sz="2600" b="1" dirty="0" smtClean="0"/>
              <a:t>made it possible for courts to order in civil procedure that an ISP reveal the identity of „file-sharers” and other infringers</a:t>
            </a:r>
            <a:r>
              <a:rPr lang="en-US" sz="2600" dirty="0" smtClean="0"/>
              <a:t>. </a:t>
            </a:r>
          </a:p>
          <a:p>
            <a:pPr lvl="1" eaLnBrk="1" fontAlgn="auto" hangingPunct="1">
              <a:spcAft>
                <a:spcPts val="0"/>
              </a:spcAft>
              <a:buFont typeface="Wingdings" pitchFamily="2" charset="2"/>
              <a:buChar char="Ø"/>
              <a:defRPr/>
            </a:pPr>
            <a:r>
              <a:rPr lang="en-US" sz="2600" dirty="0" smtClean="0"/>
              <a:t>Within a couple of days after the entry into force of the new law, </a:t>
            </a:r>
            <a:r>
              <a:rPr lang="en-US" sz="2600" b="1" dirty="0" smtClean="0"/>
              <a:t>the Swedish Internet traffic dropped by 33%, obviously due to the decrease of the volume of illegal „file-sharing” traffic.</a:t>
            </a:r>
            <a:r>
              <a:rPr lang="en-US" sz="2600" dirty="0" smtClean="0"/>
              <a:t>       </a:t>
            </a:r>
          </a:p>
          <a:p>
            <a:pPr eaLnBrk="1" fontAlgn="auto" hangingPunct="1">
              <a:spcAft>
                <a:spcPts val="0"/>
              </a:spcAft>
              <a:buFont typeface="Arial" pitchFamily="34" charset="0"/>
              <a:buNone/>
              <a:defRPr/>
            </a:pPr>
            <a:endParaRPr lang="hu-HU" sz="1800" b="1" dirty="0" smtClean="0"/>
          </a:p>
          <a:p>
            <a:pPr eaLnBrk="1" fontAlgn="auto" hangingPunct="1">
              <a:spcAft>
                <a:spcPts val="0"/>
              </a:spcAft>
              <a:defRPr/>
            </a:pPr>
            <a:endParaRPr lang="hu-HU" dirty="0"/>
          </a:p>
        </p:txBody>
      </p:sp>
      <p:sp>
        <p:nvSpPr>
          <p:cNvPr id="4" name="Dia számának helye 3"/>
          <p:cNvSpPr>
            <a:spLocks noGrp="1"/>
          </p:cNvSpPr>
          <p:nvPr>
            <p:ph type="sldNum" sz="quarter" idx="12"/>
          </p:nvPr>
        </p:nvSpPr>
        <p:spPr/>
        <p:txBody>
          <a:bodyPr/>
          <a:lstStyle/>
          <a:p>
            <a:pPr>
              <a:defRPr/>
            </a:pPr>
            <a:fld id="{59928600-9438-4EE2-8987-45C26858E0C8}" type="slidenum">
              <a:rPr lang="hu-HU"/>
              <a:pPr>
                <a:defRPr/>
              </a:pPr>
              <a:t>52</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40000"/>
              <a:lumOff val="60000"/>
            </a:schemeClr>
          </a:solidFill>
          <a:ln>
            <a:solidFill>
              <a:schemeClr val="accent5">
                <a:lumMod val="50000"/>
              </a:schemeClr>
            </a:solidFill>
          </a:ln>
        </p:spPr>
        <p:txBody>
          <a:bodyPr rtlCol="0">
            <a:noAutofit/>
          </a:bodyPr>
          <a:lstStyle/>
          <a:p>
            <a:pPr eaLnBrk="1" fontAlgn="auto" hangingPunct="1">
              <a:spcAft>
                <a:spcPts val="0"/>
              </a:spcAft>
              <a:defRPr/>
            </a:pPr>
            <a:r>
              <a:rPr lang="hu-HU" sz="2800" b="1" dirty="0" err="1" smtClean="0"/>
              <a:t>Legislative</a:t>
            </a:r>
            <a:r>
              <a:rPr lang="hu-HU" sz="2800" b="1" dirty="0" smtClean="0"/>
              <a:t> </a:t>
            </a:r>
            <a:r>
              <a:rPr lang="hu-HU" sz="2800" b="1" dirty="0" err="1" smtClean="0"/>
              <a:t>measures</a:t>
            </a:r>
            <a:r>
              <a:rPr lang="hu-HU" sz="2800" b="1" dirty="0" smtClean="0"/>
              <a:t>: „</a:t>
            </a:r>
            <a:r>
              <a:rPr lang="hu-HU" sz="2800" b="1" dirty="0" err="1" smtClean="0"/>
              <a:t>graduated</a:t>
            </a:r>
            <a:r>
              <a:rPr lang="hu-HU" sz="2800" b="1" dirty="0" smtClean="0"/>
              <a:t> </a:t>
            </a:r>
            <a:r>
              <a:rPr lang="hu-HU" sz="2800" b="1" dirty="0" err="1" smtClean="0"/>
              <a:t>response</a:t>
            </a:r>
            <a:r>
              <a:rPr lang="hu-HU" sz="2800" b="1" dirty="0" smtClean="0"/>
              <a:t>”(1) </a:t>
            </a:r>
            <a:endParaRPr lang="hu-HU" sz="2800" dirty="0"/>
          </a:p>
        </p:txBody>
      </p:sp>
      <p:sp>
        <p:nvSpPr>
          <p:cNvPr id="3" name="Tartalom helye 2"/>
          <p:cNvSpPr>
            <a:spLocks noGrp="1"/>
          </p:cNvSpPr>
          <p:nvPr>
            <p:ph idx="1"/>
          </p:nvPr>
        </p:nvSpPr>
        <p:spPr>
          <a:xfrm>
            <a:off x="285750" y="1428750"/>
            <a:ext cx="8643938" cy="4737100"/>
          </a:xfrm>
        </p:spPr>
        <p:txBody>
          <a:bodyPr rtlCol="0">
            <a:normAutofit fontScale="25000" lnSpcReduction="20000"/>
          </a:bodyPr>
          <a:lstStyle/>
          <a:p>
            <a:pPr eaLnBrk="1" fontAlgn="auto" hangingPunct="1">
              <a:spcAft>
                <a:spcPts val="0"/>
              </a:spcAft>
              <a:buFont typeface="Arial" pitchFamily="34" charset="0"/>
              <a:buNone/>
              <a:defRPr/>
            </a:pPr>
            <a:endParaRPr lang="en-US" sz="4500" b="1" dirty="0" smtClean="0"/>
          </a:p>
          <a:p>
            <a:pPr eaLnBrk="1" fontAlgn="auto" hangingPunct="1">
              <a:spcAft>
                <a:spcPts val="0"/>
              </a:spcAft>
              <a:buFont typeface="Wingdings" pitchFamily="2" charset="2"/>
              <a:buChar char="§"/>
              <a:defRPr/>
            </a:pPr>
            <a:r>
              <a:rPr lang="en-US" sz="7200" b="1" dirty="0" smtClean="0"/>
              <a:t>„Graduated response” – “three strikes” – model </a:t>
            </a:r>
            <a:r>
              <a:rPr lang="en-US" sz="7200" dirty="0" smtClean="0"/>
              <a:t>applied or considered in  certain countries (</a:t>
            </a:r>
            <a:r>
              <a:rPr lang="hu-HU" sz="7200" dirty="0" smtClean="0"/>
              <a:t>U.K, Spain, </a:t>
            </a:r>
            <a:r>
              <a:rPr lang="en-US" sz="7200" dirty="0" smtClean="0"/>
              <a:t>Republic of Korea, New Zeeland, Canada, Ireland, Italy, etc.) </a:t>
            </a:r>
            <a:r>
              <a:rPr lang="en-US" sz="7200" b="1" dirty="0" smtClean="0"/>
              <a:t> The new French legislation has been followed with the greatest attention. </a:t>
            </a:r>
          </a:p>
          <a:p>
            <a:pPr eaLnBrk="1" fontAlgn="auto" hangingPunct="1">
              <a:spcAft>
                <a:spcPts val="0"/>
              </a:spcAft>
              <a:buFont typeface="Wingdings" pitchFamily="2" charset="2"/>
              <a:buChar char="§"/>
              <a:defRPr/>
            </a:pPr>
            <a:r>
              <a:rPr lang="en-US" sz="7200" i="1" dirty="0" smtClean="0"/>
              <a:t> </a:t>
            </a:r>
            <a:r>
              <a:rPr lang="en-US" sz="7200" b="1" dirty="0" smtClean="0"/>
              <a:t>First version of the French law  adopted  in May 2009 </a:t>
            </a:r>
            <a:r>
              <a:rPr lang="en-US" sz="7200" dirty="0" smtClean="0"/>
              <a:t>foresaw the following system:  </a:t>
            </a:r>
          </a:p>
          <a:p>
            <a:pPr lvl="1" eaLnBrk="1" fontAlgn="auto" hangingPunct="1">
              <a:spcAft>
                <a:spcPts val="0"/>
              </a:spcAft>
              <a:buFont typeface="Wingdings" pitchFamily="2" charset="2"/>
              <a:buChar char="Ø"/>
              <a:defRPr/>
            </a:pPr>
            <a:r>
              <a:rPr lang="en-US" sz="7200" dirty="0" smtClean="0"/>
              <a:t>The Government  will establish a </a:t>
            </a:r>
            <a:r>
              <a:rPr lang="en-US" sz="7200" b="1" dirty="0" smtClean="0"/>
              <a:t>new administrative body to operate a warning and sanction mechanism</a:t>
            </a:r>
            <a:r>
              <a:rPr lang="en-US" sz="7200" dirty="0" smtClean="0"/>
              <a:t> (the „HADOPI”). </a:t>
            </a:r>
          </a:p>
          <a:p>
            <a:pPr lvl="1" eaLnBrk="1" fontAlgn="auto" hangingPunct="1">
              <a:spcAft>
                <a:spcPts val="0"/>
              </a:spcAft>
              <a:buFont typeface="Wingdings" pitchFamily="2" charset="2"/>
              <a:buChar char="Ø"/>
              <a:defRPr/>
            </a:pPr>
            <a:r>
              <a:rPr lang="en-US" sz="7200" b="1" dirty="0" smtClean="0"/>
              <a:t>Rights holders will use DRM mechanisms</a:t>
            </a:r>
            <a:r>
              <a:rPr lang="en-US" sz="7200" dirty="0" smtClean="0"/>
              <a:t> (such as, watermarks, fingerprinting, filters etc) </a:t>
            </a:r>
            <a:r>
              <a:rPr lang="en-US" sz="7200" b="1" dirty="0" smtClean="0"/>
              <a:t>to make infringement more difficult and </a:t>
            </a:r>
            <a:r>
              <a:rPr lang="en-US" sz="7200" dirty="0" smtClean="0"/>
              <a:t>– provided that the warning and sanction system functions effectively – </a:t>
            </a:r>
            <a:r>
              <a:rPr lang="en-US" sz="7200" b="1" dirty="0" smtClean="0"/>
              <a:t>will bring on-demand and physical video release dates in line, make audiovisual material available on-line earlier and make musical productions available online. </a:t>
            </a:r>
          </a:p>
          <a:p>
            <a:pPr lvl="1" eaLnBrk="1" fontAlgn="auto" hangingPunct="1">
              <a:spcAft>
                <a:spcPts val="0"/>
              </a:spcAft>
              <a:buFont typeface="Wingdings" pitchFamily="2" charset="2"/>
              <a:buChar char="Ø"/>
              <a:defRPr/>
            </a:pPr>
            <a:r>
              <a:rPr lang="en-US" sz="7200" dirty="0" smtClean="0"/>
              <a:t> </a:t>
            </a:r>
            <a:r>
              <a:rPr lang="en-US" sz="7200" b="1" dirty="0" smtClean="0"/>
              <a:t>Internet service providers will send warnings and implement sanctions as required by the new law, </a:t>
            </a:r>
            <a:r>
              <a:rPr lang="en-US" sz="7200" dirty="0" smtClean="0"/>
              <a:t>acting under the direction of the HADOPI</a:t>
            </a:r>
            <a:r>
              <a:rPr lang="en-US" sz="7200" b="1" dirty="0" smtClean="0"/>
              <a:t>, test and implement filters and work with rights holders to use and improve DRM systems.                                                                    </a:t>
            </a:r>
            <a:r>
              <a:rPr lang="en-US" sz="6200" dirty="0" smtClean="0"/>
              <a:t>)                                                                                                                                                                                             </a:t>
            </a:r>
            <a:endParaRPr lang="en-US" sz="6200" dirty="0"/>
          </a:p>
        </p:txBody>
      </p:sp>
      <p:sp>
        <p:nvSpPr>
          <p:cNvPr id="4" name="Dia számának helye 3"/>
          <p:cNvSpPr>
            <a:spLocks noGrp="1"/>
          </p:cNvSpPr>
          <p:nvPr>
            <p:ph type="sldNum" sz="quarter" idx="12"/>
          </p:nvPr>
        </p:nvSpPr>
        <p:spPr/>
        <p:txBody>
          <a:bodyPr/>
          <a:lstStyle/>
          <a:p>
            <a:pPr>
              <a:defRPr/>
            </a:pPr>
            <a:fld id="{27B1C699-E4A2-42FC-9CF7-3C7AB07BC80E}" type="slidenum">
              <a:rPr lang="hu-HU"/>
              <a:pPr>
                <a:defRPr/>
              </a:pPr>
              <a:t>53</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5">
              <a:lumMod val="40000"/>
              <a:lumOff val="60000"/>
            </a:schemeClr>
          </a:solidFill>
          <a:ln>
            <a:solidFill>
              <a:schemeClr val="accent5">
                <a:lumMod val="50000"/>
              </a:schemeClr>
            </a:solidFill>
          </a:ln>
        </p:spPr>
        <p:txBody>
          <a:bodyPr rtlCol="0">
            <a:noAutofit/>
          </a:bodyPr>
          <a:lstStyle/>
          <a:p>
            <a:pPr eaLnBrk="1" fontAlgn="auto" hangingPunct="1">
              <a:spcAft>
                <a:spcPts val="0"/>
              </a:spcAft>
              <a:defRPr/>
            </a:pPr>
            <a:r>
              <a:rPr lang="hu-HU" sz="2800" b="1" dirty="0" err="1" smtClean="0"/>
              <a:t>Legislative</a:t>
            </a:r>
            <a:r>
              <a:rPr lang="hu-HU" sz="2800" b="1" dirty="0" smtClean="0"/>
              <a:t> </a:t>
            </a:r>
            <a:r>
              <a:rPr lang="hu-HU" sz="2800" b="1" dirty="0" err="1" smtClean="0"/>
              <a:t>measures</a:t>
            </a:r>
            <a:r>
              <a:rPr lang="hu-HU" sz="2800" b="1" dirty="0" smtClean="0"/>
              <a:t>: </a:t>
            </a:r>
            <a:r>
              <a:rPr lang="hu-HU" sz="2800" b="1" dirty="0" err="1" smtClean="0"/>
              <a:t>graduated</a:t>
            </a:r>
            <a:r>
              <a:rPr lang="hu-HU" sz="2800" b="1" dirty="0" smtClean="0"/>
              <a:t> </a:t>
            </a:r>
            <a:r>
              <a:rPr lang="hu-HU" sz="2800" b="1" dirty="0" err="1" smtClean="0"/>
              <a:t>response</a:t>
            </a:r>
            <a:r>
              <a:rPr lang="hu-HU" sz="2800" b="1" dirty="0" smtClean="0"/>
              <a:t> (2)</a:t>
            </a:r>
            <a:endParaRPr lang="hu-HU" sz="2800" dirty="0"/>
          </a:p>
        </p:txBody>
      </p:sp>
      <p:sp>
        <p:nvSpPr>
          <p:cNvPr id="3" name="Tartalom helye 2"/>
          <p:cNvSpPr>
            <a:spLocks noGrp="1"/>
          </p:cNvSpPr>
          <p:nvPr>
            <p:ph idx="1"/>
          </p:nvPr>
        </p:nvSpPr>
        <p:spPr>
          <a:xfrm>
            <a:off x="285750" y="1571625"/>
            <a:ext cx="8572500" cy="4665663"/>
          </a:xfrm>
        </p:spPr>
        <p:txBody>
          <a:bodyPr rtlCol="0">
            <a:normAutofit fontScale="47500" lnSpcReduction="20000"/>
          </a:bodyPr>
          <a:lstStyle/>
          <a:p>
            <a:pPr eaLnBrk="1" fontAlgn="auto" hangingPunct="1">
              <a:spcAft>
                <a:spcPts val="0"/>
              </a:spcAft>
              <a:buFont typeface="Wingdings" pitchFamily="2" charset="2"/>
              <a:buChar char="§"/>
              <a:defRPr/>
            </a:pPr>
            <a:endParaRPr lang="hu-HU" b="1" dirty="0" smtClean="0"/>
          </a:p>
          <a:p>
            <a:pPr eaLnBrk="1" fontAlgn="auto" hangingPunct="1">
              <a:spcAft>
                <a:spcPts val="0"/>
              </a:spcAft>
              <a:buFont typeface="Wingdings" pitchFamily="2" charset="2"/>
              <a:buChar char="§"/>
              <a:defRPr/>
            </a:pPr>
            <a:r>
              <a:rPr lang="en-US" b="1" dirty="0" smtClean="0"/>
              <a:t>„</a:t>
            </a:r>
            <a:r>
              <a:rPr lang="en-US" sz="3500" b="1" dirty="0" smtClean="0"/>
              <a:t>Graduated response;” first version of the French law </a:t>
            </a:r>
            <a:r>
              <a:rPr lang="en-US" sz="3500" dirty="0" smtClean="0"/>
              <a:t>(continued):</a:t>
            </a:r>
          </a:p>
          <a:p>
            <a:pPr eaLnBrk="1" fontAlgn="auto" hangingPunct="1">
              <a:spcAft>
                <a:spcPts val="0"/>
              </a:spcAft>
              <a:buFont typeface="Wingdings" pitchFamily="2" charset="2"/>
              <a:buChar char="Ø"/>
              <a:defRPr/>
            </a:pPr>
            <a:r>
              <a:rPr lang="en-US" sz="3500" dirty="0" smtClean="0"/>
              <a:t> The HADOPI will issue a </a:t>
            </a:r>
            <a:r>
              <a:rPr lang="en-US" sz="3500" b="1" dirty="0" smtClean="0"/>
              <a:t>warning</a:t>
            </a:r>
            <a:r>
              <a:rPr lang="en-US" sz="3500" dirty="0" smtClean="0"/>
              <a:t> to infringers by email, followed within a month (if the infringing activity continued) by </a:t>
            </a:r>
            <a:r>
              <a:rPr lang="en-US" sz="3500" b="1" dirty="0" smtClean="0"/>
              <a:t>a second warning</a:t>
            </a:r>
            <a:r>
              <a:rPr lang="en-US" sz="3500" dirty="0" smtClean="0"/>
              <a:t>. If the infringing activity still continue</a:t>
            </a:r>
            <a:r>
              <a:rPr lang="hu-HU" sz="3500" dirty="0" smtClean="0"/>
              <a:t>s,</a:t>
            </a:r>
            <a:r>
              <a:rPr lang="en-US" sz="3500" dirty="0" smtClean="0"/>
              <a:t>  </a:t>
            </a:r>
            <a:r>
              <a:rPr lang="en-US" sz="3500" b="1" dirty="0" smtClean="0"/>
              <a:t>the third step will be the real „strike:” the Internet account of the offender may be suspended up to one year</a:t>
            </a:r>
            <a:r>
              <a:rPr lang="en-US" sz="3500" dirty="0" smtClean="0"/>
              <a:t>.</a:t>
            </a:r>
          </a:p>
          <a:p>
            <a:pPr eaLnBrk="1" fontAlgn="auto" hangingPunct="1">
              <a:spcAft>
                <a:spcPts val="0"/>
              </a:spcAft>
              <a:buFont typeface="Wingdings" pitchFamily="2" charset="2"/>
              <a:buChar char="Ø"/>
              <a:defRPr/>
            </a:pPr>
            <a:r>
              <a:rPr lang="en-US" sz="3500" dirty="0" smtClean="0"/>
              <a:t> A </a:t>
            </a:r>
            <a:r>
              <a:rPr lang="en-US" sz="3500" b="1" dirty="0" smtClean="0"/>
              <a:t>database</a:t>
            </a:r>
            <a:r>
              <a:rPr lang="en-US" sz="3500" dirty="0" smtClean="0"/>
              <a:t> will be established of repeat infringers whose accounts are to be suspended and </a:t>
            </a:r>
            <a:r>
              <a:rPr lang="en-US" sz="3500" b="1" dirty="0" smtClean="0"/>
              <a:t>it w</a:t>
            </a:r>
            <a:r>
              <a:rPr lang="hu-HU" sz="3500" b="1" dirty="0" err="1" smtClean="0"/>
              <a:t>ill</a:t>
            </a:r>
            <a:r>
              <a:rPr lang="en-US" sz="3500" b="1" dirty="0" smtClean="0"/>
              <a:t> be prohibited to Internet service providers to open account </a:t>
            </a:r>
            <a:r>
              <a:rPr lang="en-US" sz="3500" dirty="0" smtClean="0"/>
              <a:t>for them during the period of suspension.</a:t>
            </a:r>
          </a:p>
          <a:p>
            <a:pPr eaLnBrk="1" fontAlgn="auto" hangingPunct="1">
              <a:spcAft>
                <a:spcPts val="0"/>
              </a:spcAft>
              <a:buFont typeface="Wingdings" pitchFamily="2" charset="2"/>
              <a:buChar char="Ø"/>
              <a:defRPr/>
            </a:pPr>
            <a:r>
              <a:rPr lang="en-US" sz="3500" dirty="0" smtClean="0"/>
              <a:t> The </a:t>
            </a:r>
            <a:r>
              <a:rPr lang="en-US" sz="3500" b="1" dirty="0" smtClean="0"/>
              <a:t>sanction</a:t>
            </a:r>
            <a:r>
              <a:rPr lang="en-US" sz="3500" dirty="0" smtClean="0"/>
              <a:t> to be applied </a:t>
            </a:r>
            <a:r>
              <a:rPr lang="en-US" sz="3500" b="1" dirty="0" smtClean="0"/>
              <a:t>against infringers </a:t>
            </a:r>
            <a:r>
              <a:rPr lang="hu-HU" sz="3500" dirty="0" err="1" smtClean="0"/>
              <a:t>will</a:t>
            </a:r>
            <a:r>
              <a:rPr lang="hu-HU" sz="3500" dirty="0" smtClean="0"/>
              <a:t> be</a:t>
            </a:r>
            <a:r>
              <a:rPr lang="en-US" sz="3500" dirty="0" smtClean="0"/>
              <a:t> </a:t>
            </a:r>
            <a:r>
              <a:rPr lang="en-US" sz="3500" b="1" dirty="0" smtClean="0"/>
              <a:t>at the level of minor crimes</a:t>
            </a:r>
            <a:r>
              <a:rPr lang="en-US" sz="3500" dirty="0" smtClean="0"/>
              <a:t>, but </a:t>
            </a:r>
            <a:r>
              <a:rPr lang="en-US" sz="3500" b="1" dirty="0" smtClean="0"/>
              <a:t>serious fines w</a:t>
            </a:r>
            <a:r>
              <a:rPr lang="hu-HU" sz="3500" b="1" dirty="0" err="1" smtClean="0"/>
              <a:t>ill</a:t>
            </a:r>
            <a:r>
              <a:rPr lang="en-US" sz="3500" b="1" dirty="0" smtClean="0"/>
              <a:t> be applied against Internet service providers </a:t>
            </a:r>
            <a:r>
              <a:rPr lang="en-US" sz="3500" dirty="0" smtClean="0"/>
              <a:t>if they d</a:t>
            </a:r>
            <a:r>
              <a:rPr lang="hu-HU" sz="3500" dirty="0" smtClean="0"/>
              <a:t>o</a:t>
            </a:r>
            <a:r>
              <a:rPr lang="en-US" sz="3500" dirty="0" smtClean="0"/>
              <a:t> not act in accordance with the law or </a:t>
            </a:r>
            <a:r>
              <a:rPr lang="hu-HU" sz="3500" dirty="0" smtClean="0"/>
              <a:t>o</a:t>
            </a:r>
            <a:r>
              <a:rPr lang="en-US" sz="3500" dirty="0" smtClean="0"/>
              <a:t>pen account for users included in the database as owners of suspended accounts. </a:t>
            </a:r>
          </a:p>
          <a:p>
            <a:pPr eaLnBrk="1" fontAlgn="auto" hangingPunct="1">
              <a:spcAft>
                <a:spcPts val="0"/>
              </a:spcAft>
              <a:buFont typeface="Wingdings" pitchFamily="2" charset="2"/>
              <a:buChar char="§"/>
              <a:defRPr/>
            </a:pPr>
            <a:r>
              <a:rPr lang="en-US" sz="3500" dirty="0" smtClean="0"/>
              <a:t>The </a:t>
            </a:r>
            <a:r>
              <a:rPr lang="en-US" sz="3500" b="1" dirty="0" smtClean="0"/>
              <a:t>French Constitutional Court </a:t>
            </a:r>
            <a:r>
              <a:rPr lang="en-US" sz="3500" dirty="0" smtClean="0"/>
              <a:t>in June 2009 </a:t>
            </a:r>
            <a:r>
              <a:rPr lang="en-US" sz="3500" b="1" dirty="0" smtClean="0"/>
              <a:t>found the first version of the law unconstitutional</a:t>
            </a:r>
            <a:r>
              <a:rPr lang="en-US" sz="3500" dirty="0" smtClean="0"/>
              <a:t> because the ultimate suspension – the third strike – was to be decided upon by an administrative body rather by </a:t>
            </a:r>
            <a:r>
              <a:rPr lang="hu-HU" sz="3500" dirty="0" smtClean="0"/>
              <a:t>a</a:t>
            </a:r>
            <a:r>
              <a:rPr lang="en-US" sz="3500" dirty="0" smtClean="0"/>
              <a:t> court.</a:t>
            </a:r>
          </a:p>
          <a:p>
            <a:pPr eaLnBrk="1" fontAlgn="auto" hangingPunct="1">
              <a:spcAft>
                <a:spcPts val="0"/>
              </a:spcAft>
              <a:buFont typeface="Wingdings" pitchFamily="2" charset="2"/>
              <a:buChar char="§"/>
              <a:defRPr/>
            </a:pPr>
            <a:r>
              <a:rPr lang="en-US" sz="3500" b="1" dirty="0" smtClean="0"/>
              <a:t>In July 2009, the Senate</a:t>
            </a:r>
            <a:r>
              <a:rPr lang="en-US" sz="3500" dirty="0" smtClean="0"/>
              <a:t>, and then </a:t>
            </a:r>
            <a:r>
              <a:rPr lang="en-US" sz="3500" b="1" dirty="0" smtClean="0"/>
              <a:t>in September 2009, the National Assembly</a:t>
            </a:r>
            <a:r>
              <a:rPr lang="hu-HU" sz="3500" b="1" dirty="0" smtClean="0"/>
              <a:t>,</a:t>
            </a:r>
            <a:r>
              <a:rPr lang="en-US" sz="3500" b="1" dirty="0" smtClean="0"/>
              <a:t> adopted the final text of the law under which the decision on the „third strike” would be taken by a court. </a:t>
            </a:r>
          </a:p>
          <a:p>
            <a:pPr eaLnBrk="1" fontAlgn="auto" hangingPunct="1">
              <a:spcAft>
                <a:spcPts val="0"/>
              </a:spcAft>
              <a:defRPr/>
            </a:pPr>
            <a:endParaRPr lang="hu-HU" dirty="0"/>
          </a:p>
        </p:txBody>
      </p:sp>
      <p:sp>
        <p:nvSpPr>
          <p:cNvPr id="4" name="Dia számának helye 3"/>
          <p:cNvSpPr>
            <a:spLocks noGrp="1"/>
          </p:cNvSpPr>
          <p:nvPr>
            <p:ph type="sldNum" sz="quarter" idx="12"/>
          </p:nvPr>
        </p:nvSpPr>
        <p:spPr/>
        <p:txBody>
          <a:bodyPr/>
          <a:lstStyle/>
          <a:p>
            <a:pPr>
              <a:defRPr/>
            </a:pPr>
            <a:fld id="{0DC7CE8A-4AC7-4C24-A9E7-EC6552410567}" type="slidenum">
              <a:rPr lang="hu-HU"/>
              <a:pPr>
                <a:defRPr/>
              </a:pPr>
              <a:t>54</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solidFill>
                  <a:schemeClr val="accent4">
                    <a:lumMod val="50000"/>
                  </a:schemeClr>
                </a:solidFill>
              </a:rPr>
              <a:t>Cross-industry</a:t>
            </a:r>
            <a:r>
              <a:rPr lang="hu-HU" sz="3200" b="1" dirty="0" smtClean="0">
                <a:solidFill>
                  <a:schemeClr val="accent4">
                    <a:lumMod val="50000"/>
                  </a:schemeClr>
                </a:solidFill>
              </a:rPr>
              <a:t> </a:t>
            </a:r>
            <a:r>
              <a:rPr lang="hu-HU" sz="3200" b="1" dirty="0" err="1" smtClean="0">
                <a:solidFill>
                  <a:schemeClr val="accent4">
                    <a:lumMod val="50000"/>
                  </a:schemeClr>
                </a:solidFill>
              </a:rPr>
              <a:t>co-operation</a:t>
            </a:r>
            <a:r>
              <a:rPr lang="hu-HU" sz="3200" b="1" dirty="0" smtClean="0">
                <a:solidFill>
                  <a:schemeClr val="accent4">
                    <a:lumMod val="50000"/>
                  </a:schemeClr>
                </a:solidFill>
              </a:rPr>
              <a:t> (1)</a:t>
            </a:r>
            <a:endParaRPr lang="hu-HU" sz="3200" dirty="0">
              <a:solidFill>
                <a:schemeClr val="accent4">
                  <a:lumMod val="50000"/>
                </a:schemeClr>
              </a:solidFill>
            </a:endParaRPr>
          </a:p>
        </p:txBody>
      </p:sp>
      <p:sp>
        <p:nvSpPr>
          <p:cNvPr id="3" name="Tartalom helye 2"/>
          <p:cNvSpPr>
            <a:spLocks noGrp="1"/>
          </p:cNvSpPr>
          <p:nvPr>
            <p:ph idx="1"/>
          </p:nvPr>
        </p:nvSpPr>
        <p:spPr>
          <a:xfrm>
            <a:off x="285750" y="1500188"/>
            <a:ext cx="8572500" cy="4857750"/>
          </a:xfrm>
        </p:spPr>
        <p:txBody>
          <a:bodyPr rtlCol="0">
            <a:normAutofit fontScale="250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Arial" pitchFamily="34" charset="0"/>
              <a:buNone/>
              <a:defRPr/>
            </a:pPr>
            <a:r>
              <a:rPr lang="hu-HU" sz="8000" dirty="0" smtClean="0"/>
              <a:t>     </a:t>
            </a:r>
            <a:r>
              <a:rPr lang="en-US" sz="8000" dirty="0" smtClean="0"/>
              <a:t>An example: the „</a:t>
            </a:r>
            <a:r>
              <a:rPr lang="en-US" sz="8000" b="1" dirty="0" smtClean="0"/>
              <a:t>UGC principles</a:t>
            </a:r>
            <a:r>
              <a:rPr lang="en-US" sz="8000" dirty="0" smtClean="0"/>
              <a:t>:”  </a:t>
            </a:r>
            <a:r>
              <a:rPr lang="en-US" sz="8000" u="sng" dirty="0" smtClean="0">
                <a:hlinkClick r:id="rId2"/>
              </a:rPr>
              <a:t>www.ugcprinciples.co</a:t>
            </a:r>
            <a:r>
              <a:rPr lang="hu-HU" sz="8000" u="sng" dirty="0" smtClean="0">
                <a:hlinkClick r:id="rId2"/>
              </a:rPr>
              <a:t>m</a:t>
            </a:r>
            <a:r>
              <a:rPr lang="en-US" sz="8000" u="sng" dirty="0" smtClean="0"/>
              <a:t>. </a:t>
            </a:r>
            <a:r>
              <a:rPr lang="en-US" sz="8000" dirty="0" smtClean="0"/>
              <a:t>Key elements: </a:t>
            </a:r>
          </a:p>
          <a:p>
            <a:pPr lvl="1" eaLnBrk="1" fontAlgn="auto" hangingPunct="1">
              <a:spcAft>
                <a:spcPts val="0"/>
              </a:spcAft>
              <a:buFont typeface="Wingdings" pitchFamily="2" charset="2"/>
              <a:buChar char="Ø"/>
              <a:defRPr/>
            </a:pPr>
            <a:r>
              <a:rPr lang="en-US" sz="8000" b="1" dirty="0" smtClean="0"/>
              <a:t>UGC Services should use effective content identification technology </a:t>
            </a:r>
            <a:r>
              <a:rPr lang="en-US" sz="8000" dirty="0" smtClean="0"/>
              <a:t>(“Identification Technology”) </a:t>
            </a:r>
            <a:r>
              <a:rPr lang="en-US" sz="8000" b="1" dirty="0" smtClean="0"/>
              <a:t>with the goal of eliminating </a:t>
            </a:r>
            <a:r>
              <a:rPr lang="en-US" sz="8000" dirty="0" smtClean="0"/>
              <a:t>from their services </a:t>
            </a:r>
            <a:r>
              <a:rPr lang="en-US" sz="8000" b="1" dirty="0" smtClean="0"/>
              <a:t>all infringing user-uploaded audio and video content </a:t>
            </a:r>
            <a:r>
              <a:rPr lang="en-US" sz="8000" dirty="0" smtClean="0"/>
              <a:t>for which Copyright Owners have provided Reference Material.  To that end…, UGC Services </a:t>
            </a:r>
            <a:r>
              <a:rPr lang="en-US" sz="8000" b="1" dirty="0" smtClean="0"/>
              <a:t>should fully implement commercially reasonable Identification Technology </a:t>
            </a:r>
            <a:r>
              <a:rPr lang="en-US" sz="8000" dirty="0" smtClean="0"/>
              <a:t>that is highly effective,…in achieving the goal of eliminating infringing content. </a:t>
            </a:r>
          </a:p>
          <a:p>
            <a:pPr lvl="1" eaLnBrk="1" fontAlgn="auto" hangingPunct="1">
              <a:spcAft>
                <a:spcPts val="0"/>
              </a:spcAft>
              <a:buFont typeface="Wingdings" pitchFamily="2" charset="2"/>
              <a:buChar char="Ø"/>
              <a:defRPr/>
            </a:pPr>
            <a:r>
              <a:rPr lang="en-US" sz="8000" dirty="0" smtClean="0"/>
              <a:t> </a:t>
            </a:r>
            <a:r>
              <a:rPr lang="en-US" sz="8000" b="1" dirty="0" smtClean="0"/>
              <a:t>If a Copyright Owner has provided</a:t>
            </a:r>
            <a:r>
              <a:rPr lang="en-US" sz="8000" dirty="0" smtClean="0"/>
              <a:t>: (1) the </a:t>
            </a:r>
            <a:r>
              <a:rPr lang="en-US" sz="8000" b="1" dirty="0" smtClean="0"/>
              <a:t>reference data </a:t>
            </a:r>
            <a:r>
              <a:rPr lang="en-US" sz="8000" dirty="0" smtClean="0"/>
              <a:t>for content </a:t>
            </a:r>
            <a:r>
              <a:rPr lang="en-US" sz="8000" b="1" dirty="0" smtClean="0"/>
              <a:t>required to establish a match with user-uploaded content</a:t>
            </a:r>
            <a:r>
              <a:rPr lang="hu-HU" sz="8000" b="1" dirty="0" smtClean="0"/>
              <a:t>;</a:t>
            </a:r>
            <a:r>
              <a:rPr lang="hu-HU" sz="8000" dirty="0" smtClean="0"/>
              <a:t> </a:t>
            </a:r>
            <a:r>
              <a:rPr lang="en-US" sz="8000" dirty="0" smtClean="0"/>
              <a:t>(2) </a:t>
            </a:r>
            <a:r>
              <a:rPr lang="en-US" sz="8000" b="1" dirty="0" smtClean="0"/>
              <a:t>instructions regarding how matches should be treated</a:t>
            </a:r>
            <a:r>
              <a:rPr lang="hu-HU" sz="8000" b="1" dirty="0" smtClean="0"/>
              <a:t>;</a:t>
            </a:r>
            <a:r>
              <a:rPr lang="en-US" sz="8000" b="1" dirty="0" smtClean="0"/>
              <a:t> </a:t>
            </a:r>
            <a:r>
              <a:rPr lang="en-US" sz="8000" dirty="0" smtClean="0"/>
              <a:t>and (3) r</a:t>
            </a:r>
            <a:r>
              <a:rPr lang="en-US" sz="8000" b="1" dirty="0" smtClean="0"/>
              <a:t>epresentations </a:t>
            </a:r>
            <a:r>
              <a:rPr lang="en-US" sz="8000" dirty="0" smtClean="0"/>
              <a:t>made in good faith </a:t>
            </a:r>
            <a:r>
              <a:rPr lang="en-US" sz="8000" b="1" dirty="0" smtClean="0"/>
              <a:t>that it possesses the appropriate rights </a:t>
            </a:r>
            <a:r>
              <a:rPr lang="en-US" sz="8000" dirty="0" smtClean="0"/>
              <a:t>regarding the content (collectively, “Reference Material”), then </a:t>
            </a:r>
            <a:r>
              <a:rPr lang="en-US" sz="8000" b="1" dirty="0" smtClean="0"/>
              <a:t>the UGC Service should apply the Identification Technology to implement  a Filtering  System.</a:t>
            </a:r>
          </a:p>
          <a:p>
            <a:pPr eaLnBrk="1" fontAlgn="auto" hangingPunct="1">
              <a:spcAft>
                <a:spcPts val="0"/>
              </a:spcAft>
              <a:buFont typeface="Arial" pitchFamily="34" charset="0"/>
              <a:buNone/>
              <a:defRPr/>
            </a:pPr>
            <a:r>
              <a:rPr lang="en-US" sz="8000" dirty="0" smtClean="0"/>
              <a:t>                                                                                                           </a:t>
            </a:r>
            <a:endParaRPr lang="hu-HU" sz="8000" dirty="0"/>
          </a:p>
        </p:txBody>
      </p:sp>
      <p:sp>
        <p:nvSpPr>
          <p:cNvPr id="4" name="Dia számának helye 3"/>
          <p:cNvSpPr>
            <a:spLocks noGrp="1"/>
          </p:cNvSpPr>
          <p:nvPr>
            <p:ph type="sldNum" sz="quarter" idx="12"/>
          </p:nvPr>
        </p:nvSpPr>
        <p:spPr/>
        <p:txBody>
          <a:bodyPr/>
          <a:lstStyle/>
          <a:p>
            <a:pPr>
              <a:defRPr/>
            </a:pPr>
            <a:fld id="{257A8B81-6085-4919-8CD6-49D9FACDBB06}" type="slidenum">
              <a:rPr lang="hu-HU"/>
              <a:pPr>
                <a:defRPr/>
              </a:pPr>
              <a:t>55</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err="1" smtClean="0"/>
              <a:t>Cross-industry</a:t>
            </a:r>
            <a:r>
              <a:rPr lang="hu-HU" sz="3200" b="1" dirty="0" smtClean="0"/>
              <a:t> </a:t>
            </a:r>
            <a:r>
              <a:rPr lang="hu-HU" sz="3200" b="1" dirty="0" err="1" smtClean="0"/>
              <a:t>co-operation</a:t>
            </a:r>
            <a:r>
              <a:rPr lang="hu-HU" sz="3200" b="1" dirty="0" smtClean="0"/>
              <a:t> (2)</a:t>
            </a:r>
            <a:endParaRPr lang="hu-HU" sz="3200" dirty="0"/>
          </a:p>
        </p:txBody>
      </p:sp>
      <p:sp>
        <p:nvSpPr>
          <p:cNvPr id="58371" name="Tartalom helye 2"/>
          <p:cNvSpPr>
            <a:spLocks noGrp="1"/>
          </p:cNvSpPr>
          <p:nvPr>
            <p:ph idx="1"/>
          </p:nvPr>
        </p:nvSpPr>
        <p:spPr/>
        <p:txBody>
          <a:bodyPr/>
          <a:lstStyle/>
          <a:p>
            <a:pPr eaLnBrk="1" hangingPunct="1">
              <a:buFont typeface="Arial" pitchFamily="34" charset="0"/>
              <a:buNone/>
            </a:pPr>
            <a:r>
              <a:rPr lang="hu-HU" sz="1800" b="1" smtClean="0"/>
              <a:t>      UGC principles </a:t>
            </a:r>
            <a:r>
              <a:rPr lang="hu-HU" sz="1800" smtClean="0"/>
              <a:t>(continued):</a:t>
            </a:r>
            <a:endParaRPr lang="hu-HU" sz="1800" b="1" smtClean="0"/>
          </a:p>
          <a:p>
            <a:pPr eaLnBrk="1" hangingPunct="1">
              <a:buFont typeface="Wingdings" pitchFamily="2" charset="2"/>
              <a:buChar char="Ø"/>
            </a:pPr>
            <a:r>
              <a:rPr lang="en-US" sz="1800" b="1" smtClean="0"/>
              <a:t>UGC Services and Copyright Owners should work together to identify sites that are clearly dedicated to, and predominantly used for, the dissemination of infringing content or the facilitation of such dissemination</a:t>
            </a:r>
            <a:r>
              <a:rPr lang="en-US" sz="1800" smtClean="0"/>
              <a:t>. Upon determination by a UGC Service that a site is so dedicated and used, </a:t>
            </a:r>
            <a:r>
              <a:rPr lang="en-US" sz="1800" b="1" smtClean="0"/>
              <a:t>the UGC Service should remove or block the links to such sites</a:t>
            </a:r>
            <a:r>
              <a:rPr lang="en-US" sz="1800" smtClean="0"/>
              <a:t>. If the UGC Service is able to identify specific links that solely direct users to particular non-infringing content on such sites, the UGC Service may allow those links while blocking all other links.</a:t>
            </a:r>
            <a:endParaRPr lang="hu-HU" sz="1800" smtClean="0"/>
          </a:p>
          <a:p>
            <a:pPr eaLnBrk="1" hangingPunct="1">
              <a:buFont typeface="Wingdings" pitchFamily="2" charset="2"/>
              <a:buChar char="Ø"/>
            </a:pPr>
            <a:r>
              <a:rPr lang="hu-HU" sz="1800" smtClean="0"/>
              <a:t> </a:t>
            </a:r>
            <a:r>
              <a:rPr lang="en-US" sz="1800" b="1" smtClean="0"/>
              <a:t>UGC Services should use reasonable efforts to track infringing uploads </a:t>
            </a:r>
            <a:r>
              <a:rPr lang="en-US" sz="1800" smtClean="0"/>
              <a:t>of copyrighted content </a:t>
            </a:r>
            <a:r>
              <a:rPr lang="en-US" sz="1800" b="1" smtClean="0"/>
              <a:t>by the same user and should use such information in the reasonable implementation of a repeat infringer termination policy</a:t>
            </a:r>
            <a:r>
              <a:rPr lang="en-US" sz="1800" smtClean="0"/>
              <a:t>. UGC Services </a:t>
            </a:r>
            <a:r>
              <a:rPr lang="en-US" sz="1800" b="1" smtClean="0"/>
              <a:t>should use reasonable efforts to prevent a terminated user from uploading audio and/or video content following termination</a:t>
            </a:r>
            <a:r>
              <a:rPr lang="en-US" sz="1800" smtClean="0"/>
              <a:t>, such as blocking re-use of verified email addresses.</a:t>
            </a:r>
            <a:r>
              <a:rPr lang="hu-HU" sz="1800" smtClean="0"/>
              <a:t>                     </a:t>
            </a:r>
          </a:p>
          <a:p>
            <a:pPr eaLnBrk="1" hangingPunct="1">
              <a:buFont typeface="Arial" pitchFamily="34" charset="0"/>
              <a:buNone/>
            </a:pPr>
            <a:r>
              <a:rPr lang="en-US" sz="1800" smtClean="0"/>
              <a:t> </a:t>
            </a:r>
            <a:endParaRPr lang="hu-HU" sz="1800" smtClean="0"/>
          </a:p>
        </p:txBody>
      </p:sp>
      <p:sp>
        <p:nvSpPr>
          <p:cNvPr id="4" name="Dia számának helye 3"/>
          <p:cNvSpPr>
            <a:spLocks noGrp="1"/>
          </p:cNvSpPr>
          <p:nvPr>
            <p:ph type="sldNum" sz="quarter" idx="12"/>
          </p:nvPr>
        </p:nvSpPr>
        <p:spPr/>
        <p:txBody>
          <a:bodyPr/>
          <a:lstStyle/>
          <a:p>
            <a:pPr>
              <a:defRPr/>
            </a:pPr>
            <a:fld id="{7E1E8BFB-2080-4167-B56A-863EC080670F}" type="slidenum">
              <a:rPr lang="hu-HU"/>
              <a:pPr>
                <a:defRPr/>
              </a:pPr>
              <a:t>56</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40000"/>
              <a:lumOff val="60000"/>
            </a:schemeClr>
          </a:solidFill>
          <a:ln>
            <a:solidFill>
              <a:schemeClr val="accent6">
                <a:lumMod val="50000"/>
              </a:schemeClr>
            </a:solidFill>
          </a:ln>
        </p:spPr>
        <p:txBody>
          <a:bodyPr rtlCol="0">
            <a:noAutofit/>
          </a:bodyPr>
          <a:lstStyle/>
          <a:p>
            <a:pPr eaLnBrk="1" fontAlgn="auto" hangingPunct="1">
              <a:spcAft>
                <a:spcPts val="0"/>
              </a:spcAft>
              <a:defRPr/>
            </a:pPr>
            <a:r>
              <a:rPr lang="hu-HU" sz="3200" b="1" dirty="0" err="1" smtClean="0"/>
              <a:t>Cross-industry</a:t>
            </a:r>
            <a:r>
              <a:rPr lang="hu-HU" sz="3200" b="1" dirty="0" smtClean="0"/>
              <a:t> </a:t>
            </a:r>
            <a:r>
              <a:rPr lang="hu-HU" sz="3200" b="1" dirty="0" err="1" smtClean="0"/>
              <a:t>co-operation</a:t>
            </a:r>
            <a:r>
              <a:rPr lang="hu-HU" sz="3200" b="1" dirty="0" smtClean="0"/>
              <a:t> (3)</a:t>
            </a:r>
            <a:endParaRPr lang="hu-HU" sz="3200" dirty="0"/>
          </a:p>
        </p:txBody>
      </p:sp>
      <p:sp>
        <p:nvSpPr>
          <p:cNvPr id="3" name="Tartalom helye 2"/>
          <p:cNvSpPr>
            <a:spLocks noGrp="1"/>
          </p:cNvSpPr>
          <p:nvPr>
            <p:ph idx="1"/>
          </p:nvPr>
        </p:nvSpPr>
        <p:spPr/>
        <p:txBody>
          <a:bodyPr rtlCol="0">
            <a:normAutofit fontScale="32500" lnSpcReduction="20000"/>
          </a:bodyPr>
          <a:lstStyle/>
          <a:p>
            <a:pPr eaLnBrk="1" fontAlgn="auto" hangingPunct="1">
              <a:spcAft>
                <a:spcPts val="0"/>
              </a:spcAft>
              <a:buFont typeface="Arial" pitchFamily="34" charset="0"/>
              <a:buNone/>
              <a:defRPr/>
            </a:pPr>
            <a:endParaRPr lang="hu-HU" b="1" dirty="0" smtClean="0"/>
          </a:p>
          <a:p>
            <a:pPr eaLnBrk="1" fontAlgn="auto" hangingPunct="1">
              <a:spcAft>
                <a:spcPts val="0"/>
              </a:spcAft>
              <a:buFont typeface="Arial" pitchFamily="34" charset="0"/>
              <a:buNone/>
              <a:defRPr/>
            </a:pPr>
            <a:r>
              <a:rPr lang="hu-HU" b="1" dirty="0" smtClean="0"/>
              <a:t>         </a:t>
            </a:r>
            <a:r>
              <a:rPr lang="hu-HU" sz="5500" b="1" dirty="0" smtClean="0"/>
              <a:t>UGC </a:t>
            </a:r>
            <a:r>
              <a:rPr lang="hu-HU" sz="5500" b="1" dirty="0" err="1" smtClean="0"/>
              <a:t>principles</a:t>
            </a:r>
            <a:r>
              <a:rPr lang="hu-HU" sz="5500" b="1" dirty="0" smtClean="0"/>
              <a:t> </a:t>
            </a:r>
            <a:r>
              <a:rPr lang="hu-HU" sz="5500" dirty="0" smtClean="0"/>
              <a:t>(</a:t>
            </a:r>
            <a:r>
              <a:rPr lang="hu-HU" sz="5500" dirty="0" err="1" smtClean="0"/>
              <a:t>continued</a:t>
            </a:r>
            <a:r>
              <a:rPr lang="hu-HU" sz="5500" dirty="0" smtClean="0"/>
              <a:t>):</a:t>
            </a:r>
          </a:p>
          <a:p>
            <a:pPr eaLnBrk="1" fontAlgn="auto" hangingPunct="1">
              <a:spcAft>
                <a:spcPts val="0"/>
              </a:spcAft>
              <a:buFont typeface="Arial" pitchFamily="34" charset="0"/>
              <a:buNone/>
              <a:defRPr/>
            </a:pPr>
            <a:endParaRPr lang="hu-HU" sz="5500" b="1" dirty="0" smtClean="0"/>
          </a:p>
          <a:p>
            <a:pPr eaLnBrk="1" fontAlgn="auto" hangingPunct="1">
              <a:spcAft>
                <a:spcPts val="0"/>
              </a:spcAft>
              <a:buFont typeface="Wingdings" pitchFamily="2" charset="2"/>
              <a:buChar char="Ø"/>
              <a:defRPr/>
            </a:pPr>
            <a:r>
              <a:rPr lang="en-US" sz="5500" dirty="0" smtClean="0"/>
              <a:t>The</a:t>
            </a:r>
            <a:r>
              <a:rPr lang="en-US" sz="5500" b="1" dirty="0" smtClean="0"/>
              <a:t> Identification Technology </a:t>
            </a:r>
            <a:r>
              <a:rPr lang="en-US" sz="5500" dirty="0" smtClean="0"/>
              <a:t>should use Reference Material </a:t>
            </a:r>
            <a:r>
              <a:rPr lang="en-US" sz="5500" b="1" dirty="0" smtClean="0"/>
              <a:t>to identify user-uploaded audio and video content </a:t>
            </a:r>
            <a:r>
              <a:rPr lang="en-US" sz="5500" dirty="0" smtClean="0"/>
              <a:t>that matches the reference data and </a:t>
            </a:r>
            <a:r>
              <a:rPr lang="en-US" sz="5500" b="1" dirty="0" smtClean="0"/>
              <a:t>should permit Copyright Owners to indicate how matches should be treated</a:t>
            </a:r>
            <a:r>
              <a:rPr lang="en-US" sz="5500" dirty="0" smtClean="0"/>
              <a:t>.</a:t>
            </a:r>
            <a:endParaRPr lang="hu-HU" sz="5500" dirty="0" smtClean="0"/>
          </a:p>
          <a:p>
            <a:pPr eaLnBrk="1" fontAlgn="auto" hangingPunct="1">
              <a:spcAft>
                <a:spcPts val="0"/>
              </a:spcAft>
              <a:buFont typeface="Wingdings" pitchFamily="2" charset="2"/>
              <a:buChar char="Ø"/>
              <a:defRPr/>
            </a:pPr>
            <a:r>
              <a:rPr lang="hu-HU" sz="5500" dirty="0" smtClean="0"/>
              <a:t> </a:t>
            </a:r>
            <a:r>
              <a:rPr lang="en-US" sz="5500" b="1" dirty="0" smtClean="0"/>
              <a:t>If the Copyright Owner indicates </a:t>
            </a:r>
            <a:r>
              <a:rPr lang="en-US" sz="5500" dirty="0" smtClean="0"/>
              <a:t>in the applicable Reference Material </a:t>
            </a:r>
            <a:r>
              <a:rPr lang="en-US" sz="5500" b="1" dirty="0" smtClean="0"/>
              <a:t>that it wishes to block user-uploaded content that matches the reference data, the UGC Service should</a:t>
            </a:r>
            <a:r>
              <a:rPr lang="en-US" sz="5500" dirty="0" smtClean="0"/>
              <a:t> use the Identification Technology to </a:t>
            </a:r>
            <a:r>
              <a:rPr lang="en-US" sz="5500" b="1" dirty="0" smtClean="0"/>
              <a:t>block such matching content </a:t>
            </a:r>
            <a:r>
              <a:rPr lang="en-US" sz="5500" dirty="0" smtClean="0"/>
              <a:t>before that content would otherwise be made available on its service (“</a:t>
            </a:r>
            <a:r>
              <a:rPr lang="en-US" sz="5500" b="1" dirty="0" smtClean="0"/>
              <a:t>Filtering Process”</a:t>
            </a:r>
            <a:r>
              <a:rPr lang="en-US" sz="5500" dirty="0" smtClean="0"/>
              <a:t>).</a:t>
            </a:r>
            <a:r>
              <a:rPr lang="en-US" sz="5500" b="1" dirty="0" smtClean="0"/>
              <a:t> The Copyright Owner may indicate </a:t>
            </a:r>
            <a:r>
              <a:rPr lang="en-US" sz="5500" dirty="0" smtClean="0"/>
              <a:t>in the applicable Reference Material </a:t>
            </a:r>
            <a:r>
              <a:rPr lang="en-US" sz="5500" b="1" dirty="0" smtClean="0"/>
              <a:t>that it wishes to exercise an alternative to blocking </a:t>
            </a:r>
            <a:r>
              <a:rPr lang="en-US" sz="5500" dirty="0" smtClean="0"/>
              <a:t>(such as </a:t>
            </a:r>
            <a:r>
              <a:rPr lang="en-US" sz="5500" b="1" dirty="0" smtClean="0"/>
              <a:t>allowing the content to be uploaded</a:t>
            </a:r>
            <a:r>
              <a:rPr lang="en-US" sz="5500" dirty="0" smtClean="0"/>
              <a:t>, </a:t>
            </a:r>
            <a:r>
              <a:rPr lang="en-US" sz="5500" b="1" dirty="0" smtClean="0"/>
              <a:t>licensing use of the content or other options</a:t>
            </a:r>
            <a:r>
              <a:rPr lang="en-US" sz="5500" dirty="0" smtClean="0"/>
              <a:t>), in which case, the UGC Service may follow those instructions or block the content, in its discretion.</a:t>
            </a:r>
            <a:endParaRPr lang="hu-HU" sz="5500" dirty="0" smtClean="0"/>
          </a:p>
          <a:p>
            <a:pPr eaLnBrk="1" fontAlgn="auto" hangingPunct="1">
              <a:spcAft>
                <a:spcPts val="0"/>
              </a:spcAft>
              <a:defRPr/>
            </a:pPr>
            <a:endParaRPr lang="hu-HU" sz="5500" dirty="0"/>
          </a:p>
        </p:txBody>
      </p:sp>
      <p:sp>
        <p:nvSpPr>
          <p:cNvPr id="4" name="Dia számának helye 3"/>
          <p:cNvSpPr>
            <a:spLocks noGrp="1"/>
          </p:cNvSpPr>
          <p:nvPr>
            <p:ph type="sldNum" sz="quarter" idx="12"/>
          </p:nvPr>
        </p:nvSpPr>
        <p:spPr/>
        <p:txBody>
          <a:bodyPr/>
          <a:lstStyle/>
          <a:p>
            <a:pPr>
              <a:defRPr/>
            </a:pPr>
            <a:fld id="{86FD6246-0BC2-474A-9320-F638FA4FFC4A}" type="slidenum">
              <a:rPr lang="hu-HU"/>
              <a:pPr>
                <a:defRPr/>
              </a:pPr>
              <a:t>57</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333375"/>
            <a:ext cx="8229600" cy="1143000"/>
          </a:xfrm>
          <a:solidFill>
            <a:schemeClr val="accent6">
              <a:lumMod val="40000"/>
              <a:lumOff val="60000"/>
            </a:schemeClr>
          </a:solidFill>
          <a:ln>
            <a:solidFill>
              <a:schemeClr val="accent6">
                <a:lumMod val="50000"/>
              </a:schemeClr>
            </a:solidFill>
          </a:ln>
        </p:spPr>
        <p:txBody>
          <a:bodyPr rtlCol="0">
            <a:noAutofit/>
          </a:bodyPr>
          <a:lstStyle/>
          <a:p>
            <a:pPr eaLnBrk="1" fontAlgn="auto" hangingPunct="1">
              <a:spcAft>
                <a:spcPts val="0"/>
              </a:spcAft>
              <a:defRPr/>
            </a:pPr>
            <a:r>
              <a:rPr lang="hu-HU" sz="3200" b="1" dirty="0" err="1" smtClean="0"/>
              <a:t>Cross-industry</a:t>
            </a:r>
            <a:r>
              <a:rPr lang="hu-HU" sz="3200" b="1" dirty="0" smtClean="0"/>
              <a:t> </a:t>
            </a:r>
            <a:r>
              <a:rPr lang="hu-HU" sz="3200" b="1" dirty="0" err="1" smtClean="0"/>
              <a:t>co-operation</a:t>
            </a:r>
            <a:r>
              <a:rPr lang="hu-HU" sz="3200" b="1" dirty="0" smtClean="0"/>
              <a:t> (4)</a:t>
            </a:r>
            <a:endParaRPr lang="hu-HU" sz="3200" dirty="0"/>
          </a:p>
        </p:txBody>
      </p:sp>
      <p:sp>
        <p:nvSpPr>
          <p:cNvPr id="60419" name="Tartalom helye 2"/>
          <p:cNvSpPr>
            <a:spLocks noGrp="1"/>
          </p:cNvSpPr>
          <p:nvPr>
            <p:ph idx="1"/>
          </p:nvPr>
        </p:nvSpPr>
        <p:spPr>
          <a:xfrm>
            <a:off x="500063" y="1600200"/>
            <a:ext cx="8186737" cy="4329113"/>
          </a:xfrm>
        </p:spPr>
        <p:txBody>
          <a:bodyPr/>
          <a:lstStyle/>
          <a:p>
            <a:pPr eaLnBrk="1" hangingPunct="1">
              <a:buFont typeface="Arial" pitchFamily="34" charset="0"/>
              <a:buNone/>
            </a:pPr>
            <a:r>
              <a:rPr lang="hu-HU" b="1" smtClean="0"/>
              <a:t>   </a:t>
            </a:r>
            <a:r>
              <a:rPr lang="en-US" sz="2000" b="1" smtClean="0"/>
              <a:t>YouTube’s audio and video identification system</a:t>
            </a:r>
            <a:r>
              <a:rPr lang="en-US" sz="2000" smtClean="0"/>
              <a:t>:</a:t>
            </a:r>
          </a:p>
          <a:p>
            <a:pPr eaLnBrk="1" hangingPunct="1"/>
            <a:endParaRPr lang="en-US" sz="2000" smtClean="0"/>
          </a:p>
          <a:p>
            <a:pPr eaLnBrk="1" hangingPunct="1">
              <a:buFont typeface="Wingdings" pitchFamily="2" charset="2"/>
              <a:buChar char="Ø"/>
            </a:pPr>
            <a:r>
              <a:rPr lang="en-US" sz="2000" smtClean="0"/>
              <a:t>Rights holders deliver YouTube </a:t>
            </a:r>
            <a:r>
              <a:rPr lang="en-US" sz="2000" b="1" smtClean="0"/>
              <a:t>reference files </a:t>
            </a:r>
            <a:r>
              <a:rPr lang="en-US" sz="2000" smtClean="0"/>
              <a:t>(audio-only or video) of their </a:t>
            </a:r>
            <a:r>
              <a:rPr lang="en-US" sz="2000" b="1" smtClean="0"/>
              <a:t>protected content </a:t>
            </a:r>
            <a:r>
              <a:rPr lang="en-US" sz="2000" smtClean="0"/>
              <a:t>, </a:t>
            </a:r>
            <a:r>
              <a:rPr lang="en-US" sz="2000" b="1" smtClean="0"/>
              <a:t>metadata </a:t>
            </a:r>
            <a:r>
              <a:rPr lang="en-US" sz="2000" smtClean="0"/>
              <a:t>describing that content, and policies </a:t>
            </a:r>
            <a:r>
              <a:rPr lang="en-US" sz="2000" b="1" smtClean="0"/>
              <a:t>on what they want YouTube to do when it finds a „match</a:t>
            </a:r>
            <a:r>
              <a:rPr lang="en-US" sz="2000" smtClean="0"/>
              <a:t>.”</a:t>
            </a:r>
          </a:p>
          <a:p>
            <a:pPr eaLnBrk="1" hangingPunct="1">
              <a:buFont typeface="Wingdings" pitchFamily="2" charset="2"/>
              <a:buChar char="Ø"/>
            </a:pPr>
            <a:r>
              <a:rPr lang="en-US" sz="2000" smtClean="0"/>
              <a:t>YouTube </a:t>
            </a:r>
            <a:r>
              <a:rPr lang="en-US" sz="2000" b="1" smtClean="0"/>
              <a:t>compare content uploaded to YouTube against those reference files, and its identification technology (with filtering function) automatically identifies the protected content .</a:t>
            </a:r>
          </a:p>
          <a:p>
            <a:pPr eaLnBrk="1" hangingPunct="1">
              <a:buFont typeface="Wingdings" pitchFamily="2" charset="2"/>
              <a:buChar char="Ø"/>
            </a:pPr>
            <a:r>
              <a:rPr lang="en-US" sz="2000" smtClean="0"/>
              <a:t>In case of a „match,” YouTube and </a:t>
            </a:r>
            <a:r>
              <a:rPr lang="en-US" sz="2000" b="1" smtClean="0"/>
              <a:t>applies the rights owner’s preferred policy</a:t>
            </a:r>
            <a:r>
              <a:rPr lang="en-US" sz="2000" smtClean="0"/>
              <a:t>: (i) </a:t>
            </a:r>
            <a:r>
              <a:rPr lang="en-US" sz="2000" b="1" smtClean="0"/>
              <a:t>authorizing and monetizing</a:t>
            </a:r>
            <a:r>
              <a:rPr lang="en-US" sz="2000" smtClean="0"/>
              <a:t>, (ii) only </a:t>
            </a:r>
            <a:r>
              <a:rPr lang="en-US" sz="2000" b="1" smtClean="0"/>
              <a:t>tracking</a:t>
            </a:r>
            <a:r>
              <a:rPr lang="en-US" sz="2000" smtClean="0"/>
              <a:t>, or (iii) </a:t>
            </a:r>
            <a:r>
              <a:rPr lang="en-US" sz="2000" b="1" smtClean="0"/>
              <a:t>blocking </a:t>
            </a:r>
            <a:r>
              <a:rPr lang="en-US" sz="2000" smtClean="0"/>
              <a:t>(taking down).</a:t>
            </a:r>
            <a:endParaRPr lang="hu-HU" sz="2000" smtClean="0"/>
          </a:p>
        </p:txBody>
      </p:sp>
      <p:sp>
        <p:nvSpPr>
          <p:cNvPr id="4" name="Dia számának helye 3"/>
          <p:cNvSpPr>
            <a:spLocks noGrp="1"/>
          </p:cNvSpPr>
          <p:nvPr>
            <p:ph type="sldNum" sz="quarter" idx="12"/>
          </p:nvPr>
        </p:nvSpPr>
        <p:spPr/>
        <p:txBody>
          <a:bodyPr/>
          <a:lstStyle/>
          <a:p>
            <a:pPr>
              <a:defRPr/>
            </a:pPr>
            <a:fld id="{F4ACA145-1E4F-4816-A3C1-9DD8F15BB75B}" type="slidenum">
              <a:rPr lang="hu-HU"/>
              <a:pPr>
                <a:defRPr/>
              </a:pPr>
              <a:t>58</a:t>
            </a:fld>
            <a:endParaRPr lang="hu-HU"/>
          </a:p>
        </p:txBody>
      </p:sp>
      <p:sp>
        <p:nvSpPr>
          <p:cNvPr id="5" name="Élőláb helye 4"/>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  </a:t>
            </a:r>
            <a:endParaRPr lang="hu-HU"/>
          </a:p>
        </p:txBody>
      </p:sp>
      <p:sp>
        <p:nvSpPr>
          <p:cNvPr id="3" name="Dia számának helye 2"/>
          <p:cNvSpPr>
            <a:spLocks noGrp="1"/>
          </p:cNvSpPr>
          <p:nvPr>
            <p:ph type="sldNum" sz="quarter" idx="12"/>
          </p:nvPr>
        </p:nvSpPr>
        <p:spPr/>
        <p:txBody>
          <a:bodyPr/>
          <a:lstStyle/>
          <a:p>
            <a:pPr>
              <a:defRPr/>
            </a:pPr>
            <a:fld id="{2ADE95A2-82FA-4C9B-9374-9AA0B5F08606}" type="slidenum">
              <a:rPr lang="hu-HU" smtClean="0"/>
              <a:pPr>
                <a:defRPr/>
              </a:pPr>
              <a:t>59</a:t>
            </a:fld>
            <a:endParaRPr lang="hu-HU"/>
          </a:p>
        </p:txBody>
      </p:sp>
      <p:sp>
        <p:nvSpPr>
          <p:cNvPr id="64516" name="Szövegdoboz 3"/>
          <p:cNvSpPr txBox="1">
            <a:spLocks noChangeArrowheads="1"/>
          </p:cNvSpPr>
          <p:nvPr/>
        </p:nvSpPr>
        <p:spPr bwMode="auto">
          <a:xfrm>
            <a:off x="755650" y="2349500"/>
            <a:ext cx="74882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algn="ctr" eaLnBrk="1" hangingPunct="1">
              <a:defRPr/>
            </a:pPr>
            <a:r>
              <a:rPr lang="hu-HU" sz="4000" b="1" dirty="0" smtClean="0">
                <a:solidFill>
                  <a:srgbClr val="C00000"/>
                </a:solidFill>
                <a:effectLst>
                  <a:outerShdw blurRad="38100" dist="38100" dir="2700000" algn="tl">
                    <a:srgbClr val="000000">
                      <a:alpha val="43137"/>
                    </a:srgbClr>
                  </a:outerShdw>
                </a:effectLst>
              </a:rPr>
              <a:t>V. CITING FRANCIS GURRY FOR A KIND OF SUMMARY  </a:t>
            </a:r>
            <a:endParaRPr lang="en-US" sz="4000" b="1" dirty="0" smtClean="0">
              <a:solidFill>
                <a:srgbClr val="C00000"/>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en-US" sz="2800" b="1" dirty="0" smtClean="0"/>
              <a:t>Three stages of the debates before the Diplomatic Conference </a:t>
            </a:r>
          </a:p>
        </p:txBody>
      </p:sp>
      <p:sp>
        <p:nvSpPr>
          <p:cNvPr id="7171" name="Szövegdoboz 2"/>
          <p:cNvSpPr txBox="1">
            <a:spLocks noChangeArrowheads="1"/>
          </p:cNvSpPr>
          <p:nvPr/>
        </p:nvSpPr>
        <p:spPr bwMode="auto">
          <a:xfrm>
            <a:off x="928688" y="1928813"/>
            <a:ext cx="7286625"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eaLnBrk="1" hangingPunct="1">
              <a:buFont typeface="Wingdings" pitchFamily="2" charset="2"/>
              <a:buChar char="§"/>
            </a:pPr>
            <a:r>
              <a:rPr lang="hu-HU"/>
              <a:t> </a:t>
            </a:r>
            <a:r>
              <a:rPr lang="en-US" sz="2400" b="1"/>
              <a:t>Thesis: copyright is dead</a:t>
            </a:r>
            <a:r>
              <a:rPr lang="hu-HU" sz="2400" b="1"/>
              <a:t> </a:t>
            </a:r>
            <a:r>
              <a:rPr lang="hu-HU" sz="2400"/>
              <a:t>– and,</a:t>
            </a:r>
            <a:r>
              <a:rPr lang="en-US" sz="2400"/>
              <a:t> if it is not yet, it should die. </a:t>
            </a:r>
          </a:p>
          <a:p>
            <a:pPr eaLnBrk="1" hangingPunct="1"/>
            <a:r>
              <a:rPr lang="en-US" sz="2400"/>
              <a:t> </a:t>
            </a:r>
          </a:p>
          <a:p>
            <a:pPr eaLnBrk="1" hangingPunct="1">
              <a:buFont typeface="Wingdings" pitchFamily="2" charset="2"/>
              <a:buChar char="§"/>
            </a:pPr>
            <a:r>
              <a:rPr lang="en-US" sz="2400"/>
              <a:t> </a:t>
            </a:r>
            <a:r>
              <a:rPr lang="en-US" sz="2400" b="1"/>
              <a:t>Antithesis</a:t>
            </a:r>
            <a:r>
              <a:rPr lang="en-US" sz="2400"/>
              <a:t>: </a:t>
            </a:r>
            <a:r>
              <a:rPr lang="en-US" sz="2400" b="1"/>
              <a:t>no change is needed</a:t>
            </a:r>
            <a:r>
              <a:rPr lang="en-US" sz="2400"/>
              <a:t>; we may simply</a:t>
            </a:r>
            <a:r>
              <a:rPr lang="hu-HU" sz="2400"/>
              <a:t> </a:t>
            </a:r>
            <a:r>
              <a:rPr lang="en-US" sz="2400"/>
              <a:t>continue applying the existing international norms.</a:t>
            </a:r>
          </a:p>
          <a:p>
            <a:pPr eaLnBrk="1" hangingPunct="1"/>
            <a:r>
              <a:rPr lang="en-US" sz="2400"/>
              <a:t> </a:t>
            </a:r>
          </a:p>
          <a:p>
            <a:pPr eaLnBrk="1" hangingPunct="1">
              <a:buFont typeface="Wingdings" pitchFamily="2" charset="2"/>
              <a:buChar char="§"/>
            </a:pPr>
            <a:r>
              <a:rPr lang="en-US" sz="2400"/>
              <a:t> </a:t>
            </a:r>
            <a:r>
              <a:rPr lang="en-US" sz="2400" b="1"/>
              <a:t>Synthesis: certain amendments are necessary but there is no need for fundamental changes.  </a:t>
            </a:r>
          </a:p>
          <a:p>
            <a:pPr eaLnBrk="1" hangingPunct="1"/>
            <a:endParaRPr lang="hu-HU"/>
          </a:p>
        </p:txBody>
      </p:sp>
      <p:sp>
        <p:nvSpPr>
          <p:cNvPr id="5" name="Dia számának helye 4"/>
          <p:cNvSpPr>
            <a:spLocks noGrp="1"/>
          </p:cNvSpPr>
          <p:nvPr>
            <p:ph type="sldNum" sz="quarter" idx="12"/>
          </p:nvPr>
        </p:nvSpPr>
        <p:spPr/>
        <p:txBody>
          <a:bodyPr/>
          <a:lstStyle/>
          <a:p>
            <a:pPr>
              <a:defRPr/>
            </a:pPr>
            <a:fld id="{DD31E923-22DF-4844-BD14-CC54BB64B745}" type="slidenum">
              <a:rPr lang="hu-HU"/>
              <a:pPr>
                <a:defRPr/>
              </a:pPr>
              <a:t>6</a:t>
            </a:fld>
            <a:endParaRPr lang="hu-HU"/>
          </a:p>
        </p:txBody>
      </p:sp>
      <p:sp>
        <p:nvSpPr>
          <p:cNvPr id="2" name="Élőláb helye 1"/>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ím 1"/>
          <p:cNvSpPr>
            <a:spLocks noGrp="1"/>
          </p:cNvSpPr>
          <p:nvPr>
            <p:ph type="title"/>
          </p:nvPr>
        </p:nvSpPr>
        <p:spPr>
          <a:solidFill>
            <a:schemeClr val="tx2">
              <a:lumMod val="20000"/>
              <a:lumOff val="80000"/>
            </a:schemeClr>
          </a:solidFill>
          <a:ln>
            <a:solidFill>
              <a:schemeClr val="accent1"/>
            </a:solidFill>
          </a:ln>
        </p:spPr>
        <p:txBody>
          <a:bodyPr/>
          <a:lstStyle/>
          <a:p>
            <a:pPr>
              <a:defRPr/>
            </a:pPr>
            <a:r>
              <a:rPr lang="hu-HU" sz="2600" b="1" dirty="0" smtClean="0"/>
              <a:t>Francis </a:t>
            </a:r>
            <a:r>
              <a:rPr lang="hu-HU" sz="2600" b="1" dirty="0" err="1" smtClean="0"/>
              <a:t>Gurry</a:t>
            </a:r>
            <a:r>
              <a:rPr lang="hu-HU" sz="2600" b="1" dirty="0" smtClean="0"/>
              <a:t> </a:t>
            </a:r>
            <a:r>
              <a:rPr lang="hu-HU" sz="2600" b="1" dirty="0" err="1" smtClean="0"/>
              <a:t>on</a:t>
            </a:r>
            <a:r>
              <a:rPr lang="hu-HU" sz="2600" b="1" dirty="0" smtClean="0"/>
              <a:t> </a:t>
            </a:r>
            <a:r>
              <a:rPr lang="hu-HU" sz="2600" b="1" dirty="0" err="1" smtClean="0"/>
              <a:t>the</a:t>
            </a:r>
            <a:r>
              <a:rPr lang="hu-HU" sz="2600" b="1" dirty="0" smtClean="0"/>
              <a:t> </a:t>
            </a:r>
            <a:r>
              <a:rPr lang="hu-HU" sz="2600" b="1" dirty="0" err="1" smtClean="0"/>
              <a:t>protection</a:t>
            </a:r>
            <a:r>
              <a:rPr lang="hu-HU" sz="2600" b="1" dirty="0" smtClean="0"/>
              <a:t> and </a:t>
            </a:r>
            <a:r>
              <a:rPr lang="hu-HU" sz="2600" b="1" dirty="0" err="1" smtClean="0"/>
              <a:t>enforcement</a:t>
            </a:r>
            <a:r>
              <a:rPr lang="hu-HU" sz="2600" b="1" dirty="0" smtClean="0"/>
              <a:t> of </a:t>
            </a:r>
            <a:r>
              <a:rPr lang="hu-HU" sz="2600" b="1" dirty="0" err="1" smtClean="0"/>
              <a:t>rights</a:t>
            </a:r>
            <a:r>
              <a:rPr lang="hu-HU" sz="2600" b="1" dirty="0" smtClean="0"/>
              <a:t> </a:t>
            </a:r>
            <a:r>
              <a:rPr lang="hu-HU" sz="2600" b="1" dirty="0" err="1" smtClean="0"/>
              <a:t>in</a:t>
            </a:r>
            <a:r>
              <a:rPr lang="hu-HU" sz="2600" b="1" dirty="0" smtClean="0"/>
              <a:t> </a:t>
            </a:r>
            <a:r>
              <a:rPr lang="hu-HU" sz="2600" b="1" dirty="0" err="1" smtClean="0"/>
              <a:t>the</a:t>
            </a:r>
            <a:r>
              <a:rPr lang="hu-HU" sz="2600" b="1" dirty="0" smtClean="0"/>
              <a:t> </a:t>
            </a:r>
            <a:r>
              <a:rPr lang="hu-HU" sz="2600" b="1" dirty="0" err="1" smtClean="0"/>
              <a:t>digital</a:t>
            </a:r>
            <a:r>
              <a:rPr lang="hu-HU" sz="2600" b="1" dirty="0" smtClean="0"/>
              <a:t> online </a:t>
            </a:r>
            <a:r>
              <a:rPr lang="hu-HU" sz="2600" b="1" dirty="0" err="1" smtClean="0"/>
              <a:t>environment</a:t>
            </a:r>
            <a:r>
              <a:rPr lang="hu-HU" sz="2600" b="1" dirty="0" smtClean="0"/>
              <a:t> </a:t>
            </a:r>
            <a:endParaRPr lang="en-US" sz="2600" b="1" dirty="0" smtClean="0"/>
          </a:p>
        </p:txBody>
      </p:sp>
      <p:sp>
        <p:nvSpPr>
          <p:cNvPr id="114691" name="Tartalom helye 2"/>
          <p:cNvSpPr>
            <a:spLocks noGrp="1"/>
          </p:cNvSpPr>
          <p:nvPr>
            <p:ph idx="1"/>
          </p:nvPr>
        </p:nvSpPr>
        <p:spPr/>
        <p:txBody>
          <a:bodyPr/>
          <a:lstStyle/>
          <a:p>
            <a:pPr marL="0" indent="0" eaLnBrk="1" fontAlgn="auto" hangingPunct="1">
              <a:spcAft>
                <a:spcPts val="0"/>
              </a:spcAft>
              <a:buFont typeface="Arial" pitchFamily="34" charset="0"/>
              <a:buNone/>
              <a:defRPr/>
            </a:pPr>
            <a:r>
              <a:rPr lang="hu-HU" sz="1900" b="1" dirty="0"/>
              <a:t>Francis </a:t>
            </a:r>
            <a:r>
              <a:rPr lang="hu-HU" sz="1900" b="1" dirty="0" err="1"/>
              <a:t>Gurry</a:t>
            </a:r>
            <a:r>
              <a:rPr lang="hu-HU" sz="1900" b="1" dirty="0"/>
              <a:t>, </a:t>
            </a:r>
            <a:r>
              <a:rPr lang="hu-HU" sz="1900" b="1" dirty="0" err="1"/>
              <a:t>Director</a:t>
            </a:r>
            <a:r>
              <a:rPr lang="hu-HU" sz="1900" b="1" dirty="0"/>
              <a:t> General of WIPO, </a:t>
            </a:r>
            <a:r>
              <a:rPr lang="hu-HU" sz="1900" b="1" dirty="0" err="1"/>
              <a:t>about</a:t>
            </a:r>
            <a:r>
              <a:rPr lang="hu-HU" sz="1900" b="1" dirty="0"/>
              <a:t> </a:t>
            </a:r>
            <a:r>
              <a:rPr lang="hu-HU" sz="1900" b="1" dirty="0" err="1"/>
              <a:t>the</a:t>
            </a:r>
            <a:r>
              <a:rPr lang="hu-HU" sz="1900" b="1" dirty="0"/>
              <a:t> </a:t>
            </a:r>
            <a:r>
              <a:rPr lang="hu-HU" sz="1900" b="1" dirty="0" err="1"/>
              <a:t>future</a:t>
            </a:r>
            <a:r>
              <a:rPr lang="hu-HU" sz="1900" b="1" dirty="0"/>
              <a:t> of copyright </a:t>
            </a:r>
            <a:r>
              <a:rPr lang="hu-HU" sz="1900" b="1" dirty="0" err="1"/>
              <a:t>on</a:t>
            </a:r>
            <a:r>
              <a:rPr lang="hu-HU" sz="1900" b="1" dirty="0"/>
              <a:t> </a:t>
            </a:r>
            <a:r>
              <a:rPr lang="hu-HU" sz="1900" b="1" dirty="0" err="1"/>
              <a:t>the</a:t>
            </a:r>
            <a:r>
              <a:rPr lang="hu-HU" sz="1900" b="1" dirty="0"/>
              <a:t> Internet  </a:t>
            </a:r>
            <a:r>
              <a:rPr lang="hu-HU" sz="1900" b="1" dirty="0" err="1"/>
              <a:t>at</a:t>
            </a:r>
            <a:r>
              <a:rPr lang="hu-HU" sz="1900" b="1" dirty="0"/>
              <a:t> </a:t>
            </a:r>
            <a:r>
              <a:rPr lang="hu-HU" sz="1900" b="1" dirty="0" err="1"/>
              <a:t>the</a:t>
            </a:r>
            <a:r>
              <a:rPr lang="hu-HU" sz="1900" b="1" dirty="0"/>
              <a:t> „</a:t>
            </a:r>
            <a:r>
              <a:rPr lang="hu-HU" sz="1900" b="1" dirty="0" err="1"/>
              <a:t>Blue</a:t>
            </a:r>
            <a:r>
              <a:rPr lang="hu-HU" sz="1900" b="1" dirty="0"/>
              <a:t> </a:t>
            </a:r>
            <a:r>
              <a:rPr lang="hu-HU" sz="1900" b="1" dirty="0" err="1"/>
              <a:t>Sky</a:t>
            </a:r>
            <a:r>
              <a:rPr lang="hu-HU" sz="1900" b="1" dirty="0"/>
              <a:t> </a:t>
            </a:r>
            <a:r>
              <a:rPr lang="hu-HU" sz="1900" b="1" dirty="0" err="1"/>
              <a:t>Conference</a:t>
            </a:r>
            <a:r>
              <a:rPr lang="hu-HU" sz="1900" b="1" dirty="0"/>
              <a:t>” </a:t>
            </a:r>
            <a:r>
              <a:rPr lang="hu-HU" sz="1900" b="1" dirty="0" err="1"/>
              <a:t>in</a:t>
            </a:r>
            <a:r>
              <a:rPr lang="hu-HU" sz="1900" b="1" dirty="0"/>
              <a:t> </a:t>
            </a:r>
            <a:r>
              <a:rPr lang="hu-HU" sz="1900" b="1" dirty="0" err="1"/>
              <a:t>Sidney</a:t>
            </a:r>
            <a:r>
              <a:rPr lang="hu-HU" sz="1900" b="1" dirty="0"/>
              <a:t> </a:t>
            </a:r>
            <a:r>
              <a:rPr lang="hu-HU" sz="1900" b="1" dirty="0" err="1"/>
              <a:t>in</a:t>
            </a:r>
            <a:r>
              <a:rPr lang="hu-HU" sz="1900" b="1" dirty="0"/>
              <a:t> </a:t>
            </a:r>
            <a:r>
              <a:rPr lang="hu-HU" sz="1900" b="1" dirty="0" err="1"/>
              <a:t>February</a:t>
            </a:r>
            <a:r>
              <a:rPr lang="hu-HU" sz="1900" b="1" dirty="0"/>
              <a:t> 2011:  </a:t>
            </a:r>
          </a:p>
          <a:p>
            <a:pPr marL="0" indent="0" eaLnBrk="1" fontAlgn="auto" hangingPunct="1">
              <a:spcAft>
                <a:spcPts val="0"/>
              </a:spcAft>
              <a:buFont typeface="Arial" pitchFamily="34" charset="0"/>
              <a:buNone/>
              <a:defRPr/>
            </a:pPr>
            <a:r>
              <a:rPr lang="hu-HU" sz="1900" dirty="0"/>
              <a:t>„</a:t>
            </a:r>
            <a:r>
              <a:rPr lang="en-US" sz="1900" dirty="0"/>
              <a:t>It is a question that </a:t>
            </a:r>
            <a:r>
              <a:rPr lang="en-US" sz="1900" b="1" dirty="0"/>
              <a:t>implies a series of balances</a:t>
            </a:r>
            <a:r>
              <a:rPr lang="en-US" sz="1900" dirty="0"/>
              <a:t>: between </a:t>
            </a:r>
            <a:r>
              <a:rPr lang="en-US" sz="1900" b="1" dirty="0"/>
              <a:t>availability</a:t>
            </a:r>
            <a:r>
              <a:rPr lang="en-US" sz="1900" dirty="0"/>
              <a:t>, on the one hand, </a:t>
            </a:r>
            <a:r>
              <a:rPr lang="en-US" sz="1900" b="1" dirty="0"/>
              <a:t>and control of the distribution of works </a:t>
            </a:r>
            <a:r>
              <a:rPr lang="en-US" sz="1900" dirty="0"/>
              <a:t>as a means of extracting value, on the other hand; between </a:t>
            </a:r>
            <a:r>
              <a:rPr lang="en-US" sz="1900" b="1" dirty="0"/>
              <a:t>consumers and producers</a:t>
            </a:r>
            <a:r>
              <a:rPr lang="en-US" sz="1900" dirty="0"/>
              <a:t>; between </a:t>
            </a:r>
            <a:r>
              <a:rPr lang="en-US" sz="1900" b="1" dirty="0"/>
              <a:t>the interests of society and those of the individual creator</a:t>
            </a:r>
            <a:r>
              <a:rPr lang="en-US" sz="1900" dirty="0"/>
              <a:t>; and between the </a:t>
            </a:r>
            <a:r>
              <a:rPr lang="en-US" sz="1900" b="1" dirty="0"/>
              <a:t>short-term gratification of immediate consumption and the long-term process of providing economic incentives that reward creativity and foster a dynamic culture</a:t>
            </a:r>
            <a:r>
              <a:rPr lang="en-US" sz="1900" dirty="0"/>
              <a:t>.</a:t>
            </a:r>
            <a:r>
              <a:rPr lang="hu-HU" sz="1900" dirty="0"/>
              <a:t>” </a:t>
            </a:r>
          </a:p>
          <a:p>
            <a:pPr marL="0" indent="0" eaLnBrk="1" fontAlgn="auto" hangingPunct="1">
              <a:spcAft>
                <a:spcPts val="0"/>
              </a:spcAft>
              <a:buFont typeface="Arial" pitchFamily="34" charset="0"/>
              <a:buNone/>
              <a:defRPr/>
            </a:pPr>
            <a:r>
              <a:rPr lang="hu-HU" sz="1900" dirty="0"/>
              <a:t>„</a:t>
            </a:r>
            <a:r>
              <a:rPr lang="en-US" sz="1900" b="1" dirty="0"/>
              <a:t>Recognizing the limitation of law, and its inability to provide a comprehensive answer, should not mean that we abandon </a:t>
            </a:r>
            <a:r>
              <a:rPr lang="en-US" sz="1900" dirty="0"/>
              <a:t>it…I believe that </a:t>
            </a:r>
            <a:r>
              <a:rPr lang="en-US" sz="1900" b="1" dirty="0"/>
              <a:t>the question of</a:t>
            </a:r>
            <a:r>
              <a:rPr lang="hu-HU" sz="1900" b="1" dirty="0"/>
              <a:t>…</a:t>
            </a:r>
            <a:r>
              <a:rPr lang="en-US" sz="1900" b="1" dirty="0"/>
              <a:t> the responsibility of intermediaries is paramount. </a:t>
            </a:r>
            <a:r>
              <a:rPr lang="en-US" sz="1900" dirty="0"/>
              <a:t>The position of intermediaries is key.</a:t>
            </a:r>
            <a:r>
              <a:rPr lang="hu-HU" sz="1900" dirty="0"/>
              <a:t>”</a:t>
            </a:r>
          </a:p>
          <a:p>
            <a:pPr>
              <a:defRPr/>
            </a:pPr>
            <a:endParaRPr lang="en-US" sz="1900" dirty="0" smtClean="0"/>
          </a:p>
        </p:txBody>
      </p:sp>
      <p:sp>
        <p:nvSpPr>
          <p:cNvPr id="4" name="Élőláb helye 3"/>
          <p:cNvSpPr>
            <a:spLocks noGrp="1"/>
          </p:cNvSpPr>
          <p:nvPr>
            <p:ph type="ftr" sz="quarter" idx="11"/>
          </p:nvPr>
        </p:nvSpPr>
        <p:spPr/>
        <p:txBody>
          <a:bodyPr/>
          <a:lstStyle/>
          <a:p>
            <a:pPr>
              <a:defRPr/>
            </a:pPr>
            <a:r>
              <a:rPr lang="es-ES"/>
              <a:t>M Ficsor, Tirana, June 14-15, 2012  </a:t>
            </a:r>
            <a:endParaRPr lang="hu-HU"/>
          </a:p>
        </p:txBody>
      </p:sp>
      <p:sp>
        <p:nvSpPr>
          <p:cNvPr id="5" name="Dia számának helye 4"/>
          <p:cNvSpPr>
            <a:spLocks noGrp="1"/>
          </p:cNvSpPr>
          <p:nvPr>
            <p:ph type="sldNum" sz="quarter" idx="12"/>
          </p:nvPr>
        </p:nvSpPr>
        <p:spPr/>
        <p:txBody>
          <a:bodyPr/>
          <a:lstStyle/>
          <a:p>
            <a:pPr>
              <a:defRPr/>
            </a:pPr>
            <a:fld id="{976BD707-C208-4A5D-82B5-FF555C4F6646}" type="slidenum">
              <a:rPr lang="hu-HU" smtClean="0"/>
              <a:pPr>
                <a:defRPr/>
              </a:pPr>
              <a:t>60</a:t>
            </a:fld>
            <a:endParaRPr lang="hu-H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  </a:t>
            </a:r>
            <a:endParaRPr lang="en-US"/>
          </a:p>
        </p:txBody>
      </p:sp>
      <p:sp>
        <p:nvSpPr>
          <p:cNvPr id="3" name="Dia számának helye 2"/>
          <p:cNvSpPr>
            <a:spLocks noGrp="1"/>
          </p:cNvSpPr>
          <p:nvPr>
            <p:ph type="sldNum" sz="quarter" idx="12"/>
          </p:nvPr>
        </p:nvSpPr>
        <p:spPr/>
        <p:txBody>
          <a:bodyPr/>
          <a:lstStyle/>
          <a:p>
            <a:pPr>
              <a:defRPr/>
            </a:pPr>
            <a:fld id="{3FC1F851-16E9-4AC3-9AF3-D7AD762F5A97}" type="slidenum">
              <a:rPr lang="en-US"/>
              <a:pPr>
                <a:defRPr/>
              </a:pPr>
              <a:t>61</a:t>
            </a:fld>
            <a:endParaRPr lang="en-US"/>
          </a:p>
        </p:txBody>
      </p:sp>
      <p:sp>
        <p:nvSpPr>
          <p:cNvPr id="4" name="Szövegdoboz 3"/>
          <p:cNvSpPr txBox="1"/>
          <p:nvPr/>
        </p:nvSpPr>
        <p:spPr>
          <a:xfrm>
            <a:off x="574675" y="1706563"/>
            <a:ext cx="8101013" cy="3784600"/>
          </a:xfrm>
          <a:prstGeom prst="rect">
            <a:avLst/>
          </a:prstGeom>
          <a:noFill/>
        </p:spPr>
        <p:txBody>
          <a:bodyPr>
            <a:spAutoFit/>
          </a:bodyPr>
          <a:lstStyle/>
          <a:p>
            <a:pPr algn="ctr" fontAlgn="auto">
              <a:spcBef>
                <a:spcPts val="0"/>
              </a:spcBef>
              <a:spcAft>
                <a:spcPts val="0"/>
              </a:spcAft>
              <a:defRPr/>
            </a:pPr>
            <a:r>
              <a:rPr lang="en-US" sz="4400" b="1" dirty="0">
                <a:solidFill>
                  <a:srgbClr val="0070C0"/>
                </a:solidFill>
                <a:effectLst>
                  <a:outerShdw blurRad="38100" dist="38100" dir="2700000" algn="tl">
                    <a:srgbClr val="000000">
                      <a:alpha val="43137"/>
                    </a:srgbClr>
                  </a:outerShdw>
                </a:effectLst>
                <a:latin typeface="+mn-lt"/>
              </a:rPr>
              <a:t>THANK YOU </a:t>
            </a:r>
          </a:p>
          <a:p>
            <a:pPr algn="ctr" fontAlgn="auto">
              <a:spcBef>
                <a:spcPts val="0"/>
              </a:spcBef>
              <a:spcAft>
                <a:spcPts val="0"/>
              </a:spcAft>
              <a:defRPr/>
            </a:pPr>
            <a:r>
              <a:rPr lang="en-US" sz="4400" b="1" dirty="0">
                <a:solidFill>
                  <a:srgbClr val="C00000"/>
                </a:solidFill>
                <a:effectLst>
                  <a:outerShdw blurRad="38100" dist="38100" dir="2700000" algn="tl">
                    <a:srgbClr val="000000">
                      <a:alpha val="43137"/>
                    </a:srgbClr>
                  </a:outerShdw>
                </a:effectLst>
                <a:latin typeface="+mn-lt"/>
              </a:rPr>
              <a:t>FALEMI</a:t>
            </a:r>
            <a:r>
              <a:rPr lang="hu-HU" sz="4400" b="1" dirty="0">
                <a:solidFill>
                  <a:srgbClr val="C00000"/>
                </a:solidFill>
                <a:effectLst>
                  <a:outerShdw blurRad="38100" dist="38100" dir="2700000" algn="tl">
                    <a:srgbClr val="000000">
                      <a:alpha val="43137"/>
                    </a:srgbClr>
                  </a:outerShdw>
                </a:effectLst>
                <a:latin typeface="+mn-lt"/>
              </a:rPr>
              <a:t>N</a:t>
            </a:r>
            <a:r>
              <a:rPr lang="en-US" sz="4400" b="1" dirty="0">
                <a:solidFill>
                  <a:srgbClr val="C00000"/>
                </a:solidFill>
                <a:effectLst>
                  <a:outerShdw blurRad="38100" dist="38100" dir="2700000" algn="tl">
                    <a:srgbClr val="000000">
                      <a:alpha val="43137"/>
                    </a:srgbClr>
                  </a:outerShdw>
                </a:effectLst>
                <a:latin typeface="+mn-lt"/>
              </a:rPr>
              <a:t>DERIT</a:t>
            </a:r>
          </a:p>
          <a:p>
            <a:pPr fontAlgn="auto">
              <a:spcBef>
                <a:spcPts val="0"/>
              </a:spcBef>
              <a:spcAft>
                <a:spcPts val="0"/>
              </a:spcAft>
              <a:defRPr/>
            </a:pPr>
            <a:endParaRPr lang="hu-HU" b="1" dirty="0">
              <a:solidFill>
                <a:schemeClr val="accent3">
                  <a:lumMod val="50000"/>
                </a:schemeClr>
              </a:solidFill>
              <a:latin typeface="+mn-lt"/>
            </a:endParaRPr>
          </a:p>
          <a:p>
            <a:pPr algn="ctr" fontAlgn="auto">
              <a:spcBef>
                <a:spcPts val="0"/>
              </a:spcBef>
              <a:spcAft>
                <a:spcPts val="0"/>
              </a:spcAft>
              <a:defRPr/>
            </a:pPr>
            <a:r>
              <a:rPr lang="hu-HU" sz="2400" b="1" dirty="0" err="1">
                <a:latin typeface="+mn-lt"/>
              </a:rPr>
              <a:t>www</a:t>
            </a:r>
            <a:r>
              <a:rPr lang="hu-HU" sz="2400" b="1" dirty="0">
                <a:latin typeface="+mn-lt"/>
              </a:rPr>
              <a:t>. </a:t>
            </a:r>
            <a:r>
              <a:rPr lang="hu-HU" sz="2400" b="1" dirty="0" err="1">
                <a:latin typeface="+mn-lt"/>
              </a:rPr>
              <a:t>copyrightseesaw.net</a:t>
            </a:r>
            <a:endParaRPr lang="hu-HU" sz="2400" b="1" dirty="0">
              <a:latin typeface="+mn-lt"/>
            </a:endParaRPr>
          </a:p>
          <a:p>
            <a:pPr fontAlgn="auto">
              <a:spcBef>
                <a:spcPts val="0"/>
              </a:spcBef>
              <a:spcAft>
                <a:spcPts val="0"/>
              </a:spcAft>
              <a:defRPr/>
            </a:pPr>
            <a:endParaRPr lang="en-US" b="1" dirty="0">
              <a:solidFill>
                <a:schemeClr val="accent3">
                  <a:lumMod val="50000"/>
                </a:schemeClr>
              </a:solidFill>
              <a:latin typeface="+mn-lt"/>
            </a:endParaRPr>
          </a:p>
          <a:p>
            <a:pPr algn="ctr" fontAlgn="auto">
              <a:spcBef>
                <a:spcPts val="0"/>
              </a:spcBef>
              <a:spcAft>
                <a:spcPts val="0"/>
              </a:spcAft>
              <a:defRPr/>
            </a:pPr>
            <a:r>
              <a:rPr lang="en-US" sz="2400" b="1" dirty="0">
                <a:latin typeface="+mn-lt"/>
              </a:rPr>
              <a:t>ceeca@t-online.hu </a:t>
            </a:r>
            <a:endParaRPr lang="hu-HU" sz="2400" b="1" dirty="0">
              <a:latin typeface="+mn-lt"/>
            </a:endParaRPr>
          </a:p>
          <a:p>
            <a:pPr algn="ctr" fontAlgn="auto">
              <a:spcBef>
                <a:spcPts val="0"/>
              </a:spcBef>
              <a:spcAft>
                <a:spcPts val="0"/>
              </a:spcAft>
              <a:defRPr/>
            </a:pPr>
            <a:r>
              <a:rPr lang="hu-HU" sz="2400" b="1" dirty="0" err="1">
                <a:latin typeface="+mn-lt"/>
              </a:rPr>
              <a:t>info</a:t>
            </a:r>
            <a:r>
              <a:rPr lang="hu-HU" sz="2400" b="1" dirty="0">
                <a:latin typeface="+mn-lt"/>
              </a:rPr>
              <a:t>@</a:t>
            </a:r>
            <a:r>
              <a:rPr lang="hu-HU" sz="2400" b="1" dirty="0" err="1">
                <a:latin typeface="+mn-lt"/>
              </a:rPr>
              <a:t>copyrightseesaw.net</a:t>
            </a:r>
            <a:r>
              <a:rPr lang="hu-HU" sz="2400" b="1" dirty="0">
                <a:latin typeface="+mn-lt"/>
              </a:rPr>
              <a:t> </a:t>
            </a:r>
            <a:endParaRPr lang="en-US" sz="2400" b="1" dirty="0">
              <a:latin typeface="+mn-lt"/>
            </a:endParaRPr>
          </a:p>
          <a:p>
            <a:pPr fontAlgn="auto">
              <a:spcBef>
                <a:spcPts val="0"/>
              </a:spcBef>
              <a:spcAft>
                <a:spcPts val="0"/>
              </a:spcAft>
              <a:defRPr/>
            </a:pPr>
            <a:endParaRPr lang="hu-HU" sz="4400" b="1" dirty="0">
              <a:solidFill>
                <a:schemeClr val="accent3">
                  <a:lumMod val="50000"/>
                </a:schemeClr>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smtClean="0"/>
              <a:t>A</a:t>
            </a:r>
            <a:r>
              <a:rPr lang="en-US" sz="3200" b="1" dirty="0" err="1" smtClean="0"/>
              <a:t>rguments</a:t>
            </a:r>
            <a:r>
              <a:rPr lang="en-US" sz="3200" b="1" dirty="0" smtClean="0"/>
              <a:t> by those who were declaring </a:t>
            </a:r>
            <a:r>
              <a:rPr lang="hu-HU" sz="3200" b="1" dirty="0" smtClean="0"/>
              <a:t>– </a:t>
            </a:r>
            <a:r>
              <a:rPr lang="en-US" sz="3200" b="1" dirty="0" smtClean="0"/>
              <a:t>or urging </a:t>
            </a:r>
            <a:r>
              <a:rPr lang="hu-HU" sz="3200" b="1" dirty="0" smtClean="0"/>
              <a:t>– </a:t>
            </a:r>
            <a:r>
              <a:rPr lang="en-US" sz="3200" b="1" dirty="0" smtClean="0"/>
              <a:t>the death of copyright   </a:t>
            </a:r>
            <a:r>
              <a:rPr lang="hu-HU" sz="3200" b="1" dirty="0" smtClean="0"/>
              <a:t>(1)</a:t>
            </a:r>
            <a:r>
              <a:rPr lang="en-US" sz="3200" b="1" dirty="0" smtClean="0"/>
              <a:t> </a:t>
            </a:r>
          </a:p>
        </p:txBody>
      </p:sp>
      <p:sp>
        <p:nvSpPr>
          <p:cNvPr id="8195" name="Szövegdoboz 2"/>
          <p:cNvSpPr txBox="1">
            <a:spLocks noChangeArrowheads="1"/>
          </p:cNvSpPr>
          <p:nvPr/>
        </p:nvSpPr>
        <p:spPr bwMode="auto">
          <a:xfrm>
            <a:off x="684213" y="1989138"/>
            <a:ext cx="7920037"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eaLnBrk="1" hangingPunct="1"/>
            <a:r>
              <a:rPr lang="en-US" sz="2600" i="1"/>
              <a:t>Argument: </a:t>
            </a:r>
            <a:r>
              <a:rPr lang="en-US" sz="2600" b="1"/>
              <a:t>The cyberspace is, and should remain, the realm of complete freedom</a:t>
            </a:r>
            <a:r>
              <a:rPr lang="en-US" sz="2600"/>
              <a:t>; national laws and international treaties have nothing to do with it. </a:t>
            </a:r>
          </a:p>
          <a:p>
            <a:pPr lvl="1" eaLnBrk="1" hangingPunct="1"/>
            <a:r>
              <a:rPr lang="hu-HU" sz="2600" i="1"/>
              <a:t> </a:t>
            </a:r>
          </a:p>
          <a:p>
            <a:pPr eaLnBrk="1" hangingPunct="1"/>
            <a:r>
              <a:rPr lang="en-US" sz="2600" i="1"/>
              <a:t>Response</a:t>
            </a:r>
            <a:r>
              <a:rPr lang="en-US" sz="2600"/>
              <a:t>: </a:t>
            </a:r>
            <a:r>
              <a:rPr lang="en-US" sz="2600" b="1"/>
              <a:t>there is no “cyberspace” </a:t>
            </a:r>
            <a:r>
              <a:rPr lang="en-US" sz="2600"/>
              <a:t>outside the world we live; all the computers and telecommunication systems and all those who operate and use the global network may be found in this or that country; thus, national laws and international laws do have a lot to do with all this.</a:t>
            </a:r>
            <a:r>
              <a:rPr lang="en-US" sz="2400"/>
              <a:t> </a:t>
            </a:r>
            <a:r>
              <a:rPr lang="en-US" sz="2400" i="1"/>
              <a:t> </a:t>
            </a:r>
            <a:r>
              <a:rPr lang="en-US" sz="2400"/>
              <a:t> </a:t>
            </a:r>
            <a:endParaRPr lang="hu-HU" sz="2400"/>
          </a:p>
        </p:txBody>
      </p:sp>
      <p:sp>
        <p:nvSpPr>
          <p:cNvPr id="5" name="Dia számának helye 4"/>
          <p:cNvSpPr>
            <a:spLocks noGrp="1"/>
          </p:cNvSpPr>
          <p:nvPr>
            <p:ph type="sldNum" sz="quarter" idx="12"/>
          </p:nvPr>
        </p:nvSpPr>
        <p:spPr/>
        <p:txBody>
          <a:bodyPr/>
          <a:lstStyle/>
          <a:p>
            <a:pPr>
              <a:defRPr/>
            </a:pPr>
            <a:fld id="{D3DE6AFA-68E0-4A5B-8AB6-1A2542C2F575}" type="slidenum">
              <a:rPr lang="hu-HU"/>
              <a:pPr>
                <a:defRPr/>
              </a:pPr>
              <a:t>7</a:t>
            </a:fld>
            <a:endParaRPr lang="hu-HU"/>
          </a:p>
        </p:txBody>
      </p:sp>
      <p:sp>
        <p:nvSpPr>
          <p:cNvPr id="2" name="Élőláb helye 1"/>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p:nvPr>
        </p:nvSpPr>
        <p:spPr>
          <a:xfrm>
            <a:off x="539750" y="260350"/>
            <a:ext cx="8229600" cy="1143000"/>
          </a:xfrm>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smtClean="0"/>
              <a:t>A</a:t>
            </a:r>
            <a:r>
              <a:rPr lang="en-US" sz="3200" b="1" dirty="0" err="1" smtClean="0"/>
              <a:t>rguments</a:t>
            </a:r>
            <a:r>
              <a:rPr lang="en-US" sz="3200" b="1" dirty="0" smtClean="0"/>
              <a:t> by those who were declaring – or urging – the death</a:t>
            </a:r>
            <a:r>
              <a:rPr lang="hu-HU" sz="3200" b="1" dirty="0" smtClean="0"/>
              <a:t> of copyright </a:t>
            </a:r>
            <a:r>
              <a:rPr lang="en-US" sz="3200" b="1" dirty="0" smtClean="0"/>
              <a:t> </a:t>
            </a:r>
            <a:r>
              <a:rPr lang="hu-HU" sz="3200" b="1" dirty="0" smtClean="0"/>
              <a:t>(2)</a:t>
            </a:r>
            <a:r>
              <a:rPr lang="en-US" sz="3200" b="1" dirty="0" smtClean="0"/>
              <a:t> </a:t>
            </a:r>
            <a:endParaRPr lang="hu-HU" sz="3200" dirty="0" smtClean="0"/>
          </a:p>
        </p:txBody>
      </p:sp>
      <p:sp>
        <p:nvSpPr>
          <p:cNvPr id="3" name="Tartalom helye 2"/>
          <p:cNvSpPr>
            <a:spLocks noGrp="1"/>
          </p:cNvSpPr>
          <p:nvPr>
            <p:ph idx="1"/>
          </p:nvPr>
        </p:nvSpPr>
        <p:spPr>
          <a:xfrm>
            <a:off x="539750" y="1844675"/>
            <a:ext cx="8147050" cy="3960813"/>
          </a:xfrm>
        </p:spPr>
        <p:txBody>
          <a:bodyPr rtlCol="0">
            <a:normAutofit/>
          </a:bodyPr>
          <a:lstStyle/>
          <a:p>
            <a:pPr marL="0" indent="0" eaLnBrk="1" fontAlgn="auto" hangingPunct="1">
              <a:spcAft>
                <a:spcPts val="0"/>
              </a:spcAft>
              <a:buFont typeface="Arial" pitchFamily="34" charset="0"/>
              <a:buNone/>
              <a:defRPr/>
            </a:pPr>
            <a:r>
              <a:rPr lang="en-US" sz="2600" i="1" dirty="0"/>
              <a:t>Argument: </a:t>
            </a:r>
            <a:r>
              <a:rPr lang="en-US" sz="2600" dirty="0"/>
              <a:t>It would be </a:t>
            </a:r>
            <a:r>
              <a:rPr lang="en-US" sz="2600" b="1" dirty="0"/>
              <a:t>impossible to control </a:t>
            </a:r>
            <a:r>
              <a:rPr lang="en-US" sz="2600" dirty="0"/>
              <a:t>the use of works and other protected materials </a:t>
            </a:r>
            <a:r>
              <a:rPr lang="en-US" sz="2600" b="1" dirty="0"/>
              <a:t>and exercise copyright and related rights </a:t>
            </a:r>
            <a:r>
              <a:rPr lang="en-US" sz="2600" dirty="0"/>
              <a:t>on the Internet. </a:t>
            </a:r>
            <a:endParaRPr lang="hu-HU" sz="2600" dirty="0" smtClean="0"/>
          </a:p>
          <a:p>
            <a:pPr marL="0" indent="0" eaLnBrk="1" fontAlgn="auto" hangingPunct="1">
              <a:spcAft>
                <a:spcPts val="0"/>
              </a:spcAft>
              <a:buFont typeface="Arial" pitchFamily="34" charset="0"/>
              <a:buNone/>
              <a:defRPr/>
            </a:pPr>
            <a:endParaRPr lang="en-US" sz="2600" dirty="0"/>
          </a:p>
          <a:p>
            <a:pPr marL="57150" indent="0" eaLnBrk="1" fontAlgn="auto" hangingPunct="1">
              <a:spcAft>
                <a:spcPts val="0"/>
              </a:spcAft>
              <a:buFont typeface="Arial" pitchFamily="34" charset="0"/>
              <a:buNone/>
              <a:defRPr/>
            </a:pPr>
            <a:r>
              <a:rPr lang="en-US" sz="2600" i="1" dirty="0" smtClean="0"/>
              <a:t>Response</a:t>
            </a:r>
            <a:r>
              <a:rPr lang="en-US" sz="2600" dirty="0"/>
              <a:t>: “</a:t>
            </a:r>
            <a:r>
              <a:rPr lang="en-US" sz="2600" b="1" dirty="0"/>
              <a:t>The answer to the machine is in the machine</a:t>
            </a:r>
            <a:r>
              <a:rPr lang="en-US" sz="2600" dirty="0"/>
              <a:t>” (Charles Clark (1933 – 2006)). That is, the application of technological protection measures and electronic rights management information is the solution</a:t>
            </a:r>
            <a:r>
              <a:rPr lang="en-US" sz="2600" dirty="0" smtClean="0"/>
              <a:t>.</a:t>
            </a:r>
            <a:endParaRPr lang="hu-HU" dirty="0"/>
          </a:p>
        </p:txBody>
      </p:sp>
      <p:sp>
        <p:nvSpPr>
          <p:cNvPr id="4" name="Dia számának helye 3"/>
          <p:cNvSpPr>
            <a:spLocks noGrp="1"/>
          </p:cNvSpPr>
          <p:nvPr>
            <p:ph type="sldNum" sz="quarter" idx="12"/>
          </p:nvPr>
        </p:nvSpPr>
        <p:spPr/>
        <p:txBody>
          <a:bodyPr/>
          <a:lstStyle/>
          <a:p>
            <a:pPr>
              <a:defRPr/>
            </a:pPr>
            <a:fld id="{DF65A0D7-11B2-43D4-BC08-5B559D3A1423}" type="slidenum">
              <a:rPr lang="hu-HU"/>
              <a:pPr>
                <a:defRPr/>
              </a:pPr>
              <a:t>8</a:t>
            </a:fld>
            <a:endParaRPr lang="hu-HU"/>
          </a:p>
        </p:txBody>
      </p:sp>
      <p:sp>
        <p:nvSpPr>
          <p:cNvPr id="2" name="Élőláb helye 1"/>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ím 1"/>
          <p:cNvSpPr>
            <a:spLocks noGrp="1"/>
          </p:cNvSpPr>
          <p:nvPr>
            <p:ph type="title"/>
          </p:nvPr>
        </p:nvSpPr>
        <p:spPr>
          <a:solidFill>
            <a:schemeClr val="accent5">
              <a:lumMod val="40000"/>
              <a:lumOff val="60000"/>
            </a:schemeClr>
          </a:solidFill>
          <a:ln>
            <a:solidFill>
              <a:schemeClr val="accent1">
                <a:lumMod val="50000"/>
              </a:schemeClr>
            </a:solidFill>
          </a:ln>
        </p:spPr>
        <p:txBody>
          <a:bodyPr rtlCol="0">
            <a:normAutofit/>
          </a:bodyPr>
          <a:lstStyle/>
          <a:p>
            <a:pPr eaLnBrk="1" fontAlgn="auto" hangingPunct="1">
              <a:spcAft>
                <a:spcPts val="0"/>
              </a:spcAft>
              <a:defRPr/>
            </a:pPr>
            <a:r>
              <a:rPr lang="en-US" sz="3200" b="1" dirty="0" smtClean="0"/>
              <a:t>Characterization of the </a:t>
            </a:r>
            <a:r>
              <a:rPr lang="hu-HU" sz="3200" b="1" dirty="0" smtClean="0"/>
              <a:t/>
            </a:r>
            <a:br>
              <a:rPr lang="hu-HU" sz="3200" b="1" dirty="0" smtClean="0"/>
            </a:br>
            <a:r>
              <a:rPr lang="en-US" sz="3200" b="1" dirty="0" smtClean="0"/>
              <a:t>WIPO „Internet Treaties”</a:t>
            </a:r>
          </a:p>
        </p:txBody>
      </p:sp>
      <p:sp>
        <p:nvSpPr>
          <p:cNvPr id="10243" name="Szövegdoboz 2"/>
          <p:cNvSpPr txBox="1">
            <a:spLocks noChangeArrowheads="1"/>
          </p:cNvSpPr>
          <p:nvPr/>
        </p:nvSpPr>
        <p:spPr bwMode="auto">
          <a:xfrm>
            <a:off x="428625" y="1500188"/>
            <a:ext cx="82867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a:defRPr>
            </a:lvl1pPr>
            <a:lvl2pPr marL="742950" indent="-285750" eaLnBrk="0" hangingPunct="0">
              <a:defRPr>
                <a:solidFill>
                  <a:schemeClr val="tx1"/>
                </a:solidFill>
                <a:latin typeface="Calibri"/>
              </a:defRPr>
            </a:lvl2pPr>
            <a:lvl3pPr marL="1143000" indent="-228600" eaLnBrk="0" hangingPunct="0">
              <a:defRPr>
                <a:solidFill>
                  <a:schemeClr val="tx1"/>
                </a:solidFill>
                <a:latin typeface="Calibri"/>
              </a:defRPr>
            </a:lvl3pPr>
            <a:lvl4pPr marL="1600200" indent="-228600" eaLnBrk="0" hangingPunct="0">
              <a:defRPr>
                <a:solidFill>
                  <a:schemeClr val="tx1"/>
                </a:solidFill>
                <a:latin typeface="Calibri"/>
              </a:defRPr>
            </a:lvl4pPr>
            <a:lvl5pPr marL="2057400" indent="-228600" eaLnBrk="0" hangingPunct="0">
              <a:defRPr>
                <a:solidFill>
                  <a:schemeClr val="tx1"/>
                </a:solidFill>
                <a:latin typeface="Calibri"/>
              </a:defRPr>
            </a:lvl5pPr>
            <a:lvl6pPr marL="2514600" indent="-228600" eaLnBrk="0" fontAlgn="base" hangingPunct="0">
              <a:spcBef>
                <a:spcPct val="0"/>
              </a:spcBef>
              <a:spcAft>
                <a:spcPct val="0"/>
              </a:spcAft>
              <a:defRPr>
                <a:solidFill>
                  <a:schemeClr val="tx1"/>
                </a:solidFill>
                <a:latin typeface="Calibri"/>
              </a:defRPr>
            </a:lvl6pPr>
            <a:lvl7pPr marL="2971800" indent="-228600" eaLnBrk="0" fontAlgn="base" hangingPunct="0">
              <a:spcBef>
                <a:spcPct val="0"/>
              </a:spcBef>
              <a:spcAft>
                <a:spcPct val="0"/>
              </a:spcAft>
              <a:defRPr>
                <a:solidFill>
                  <a:schemeClr val="tx1"/>
                </a:solidFill>
                <a:latin typeface="Calibri"/>
              </a:defRPr>
            </a:lvl7pPr>
            <a:lvl8pPr marL="3429000" indent="-228600" eaLnBrk="0" fontAlgn="base" hangingPunct="0">
              <a:spcBef>
                <a:spcPct val="0"/>
              </a:spcBef>
              <a:spcAft>
                <a:spcPct val="0"/>
              </a:spcAft>
              <a:defRPr>
                <a:solidFill>
                  <a:schemeClr val="tx1"/>
                </a:solidFill>
                <a:latin typeface="Calibri"/>
              </a:defRPr>
            </a:lvl8pPr>
            <a:lvl9pPr marL="3886200" indent="-228600" eaLnBrk="0" fontAlgn="base" hangingPunct="0">
              <a:spcBef>
                <a:spcPct val="0"/>
              </a:spcBef>
              <a:spcAft>
                <a:spcPct val="0"/>
              </a:spcAft>
              <a:defRPr>
                <a:solidFill>
                  <a:schemeClr val="tx1"/>
                </a:solidFill>
                <a:latin typeface="Calibri"/>
              </a:defRPr>
            </a:lvl9pPr>
          </a:lstStyle>
          <a:p>
            <a:pPr eaLnBrk="1" hangingPunct="1">
              <a:buFont typeface="Wingdings" pitchFamily="2" charset="2"/>
              <a:buChar char="§"/>
            </a:pPr>
            <a:r>
              <a:rPr lang="en-US" i="1"/>
              <a:t> </a:t>
            </a:r>
            <a:r>
              <a:rPr lang="en-US" sz="2000" i="1"/>
              <a:t>Legally</a:t>
            </a:r>
            <a:r>
              <a:rPr lang="en-US" sz="2000"/>
              <a:t>: </a:t>
            </a:r>
            <a:r>
              <a:rPr lang="en-US" sz="2000" b="1"/>
              <a:t>no revisions of the Berne Convention and the Rome Convention, but “special agreements” </a:t>
            </a:r>
            <a:r>
              <a:rPr lang="en-US" sz="2000"/>
              <a:t>(under Berne Article 20 and Rome Article 22). </a:t>
            </a:r>
          </a:p>
          <a:p>
            <a:pPr eaLnBrk="1" hangingPunct="1">
              <a:buFont typeface="Wingdings" pitchFamily="2" charset="2"/>
              <a:buChar char="§"/>
            </a:pPr>
            <a:r>
              <a:rPr lang="en-US" sz="2000"/>
              <a:t> </a:t>
            </a:r>
            <a:r>
              <a:rPr lang="en-US" sz="2000" i="1"/>
              <a:t> Concerning the level of protection</a:t>
            </a:r>
            <a:r>
              <a:rPr lang="en-US" sz="2000"/>
              <a:t>:  „</a:t>
            </a:r>
            <a:r>
              <a:rPr lang="en-US" sz="2000" b="1"/>
              <a:t>Berne &amp; Rome </a:t>
            </a:r>
            <a:r>
              <a:rPr lang="en-US" sz="2000" b="1" i="1"/>
              <a:t>plus </a:t>
            </a:r>
            <a:r>
              <a:rPr lang="en-US" sz="2000" b="1"/>
              <a:t>TRIPS </a:t>
            </a:r>
            <a:r>
              <a:rPr lang="en-US" sz="2000" b="1" i="1"/>
              <a:t>plus;” </a:t>
            </a:r>
            <a:r>
              <a:rPr lang="en-US" sz="2000"/>
              <a:t>that is, what is provided in the </a:t>
            </a:r>
            <a:r>
              <a:rPr lang="en-US" sz="2000" b="1"/>
              <a:t>Berne and Rome Convention </a:t>
            </a:r>
            <a:r>
              <a:rPr lang="en-US" sz="2000" b="1" i="1"/>
              <a:t>plus </a:t>
            </a:r>
            <a:r>
              <a:rPr lang="en-US" sz="2000"/>
              <a:t>what is provided in the substantive provisions of the </a:t>
            </a:r>
            <a:r>
              <a:rPr lang="en-US" sz="2000" b="1"/>
              <a:t>TRIPS Agreement </a:t>
            </a:r>
            <a:r>
              <a:rPr lang="en-US" sz="2000" b="1" i="1"/>
              <a:t>plus </a:t>
            </a:r>
            <a:r>
              <a:rPr lang="en-US" sz="2000" b="1"/>
              <a:t>what is still included on the basis of the “digital agenda” of the preparatory work. </a:t>
            </a:r>
          </a:p>
          <a:p>
            <a:pPr eaLnBrk="1" hangingPunct="1">
              <a:buFont typeface="Wingdings" pitchFamily="2" charset="2"/>
              <a:buChar char="§"/>
            </a:pPr>
            <a:r>
              <a:rPr lang="en-US" sz="2000" i="1"/>
              <a:t> From the viewpoint of economic and legislative burdens</a:t>
            </a:r>
            <a:r>
              <a:rPr lang="en-US" sz="2000"/>
              <a:t>: </a:t>
            </a:r>
            <a:r>
              <a:rPr lang="en-US" sz="2000" b="1"/>
              <a:t>no real extension of the scope of protection; clarification </a:t>
            </a:r>
            <a:r>
              <a:rPr lang="en-US" sz="2000"/>
              <a:t>of the application of the existing norms and, in certain aspects, their </a:t>
            </a:r>
            <a:r>
              <a:rPr lang="en-US" sz="2000" b="1"/>
              <a:t>adaptation</a:t>
            </a:r>
            <a:r>
              <a:rPr lang="en-US" sz="2000"/>
              <a:t> to the new environment, and </a:t>
            </a:r>
            <a:r>
              <a:rPr lang="en-US" sz="2000" b="1"/>
              <a:t>new means of exercise and enforcement of rights</a:t>
            </a:r>
            <a:r>
              <a:rPr lang="en-US" sz="2000"/>
              <a:t>.</a:t>
            </a:r>
          </a:p>
          <a:p>
            <a:pPr eaLnBrk="1" hangingPunct="1">
              <a:buFont typeface="Wingdings" pitchFamily="2" charset="2"/>
              <a:buChar char="§"/>
            </a:pPr>
            <a:r>
              <a:rPr lang="en-US" sz="2000" i="1"/>
              <a:t> Politically</a:t>
            </a:r>
            <a:r>
              <a:rPr lang="en-US" sz="2000"/>
              <a:t>: the Treaties are </a:t>
            </a:r>
            <a:r>
              <a:rPr lang="en-US" sz="2000" b="1"/>
              <a:t>well-balanced, flexible and duly take into account the interests of the different groups of countries and stakeholders.</a:t>
            </a:r>
            <a:r>
              <a:rPr lang="en-US" sz="2000"/>
              <a:t> </a:t>
            </a:r>
            <a:endParaRPr lang="hu-HU"/>
          </a:p>
        </p:txBody>
      </p:sp>
      <p:sp>
        <p:nvSpPr>
          <p:cNvPr id="5" name="Dia számának helye 4"/>
          <p:cNvSpPr>
            <a:spLocks noGrp="1"/>
          </p:cNvSpPr>
          <p:nvPr>
            <p:ph type="sldNum" sz="quarter" idx="12"/>
          </p:nvPr>
        </p:nvSpPr>
        <p:spPr/>
        <p:txBody>
          <a:bodyPr/>
          <a:lstStyle/>
          <a:p>
            <a:pPr>
              <a:defRPr/>
            </a:pPr>
            <a:fld id="{D75B8BAA-CBC8-48E3-BE61-7D01C9D87510}" type="slidenum">
              <a:rPr lang="hu-HU"/>
              <a:pPr>
                <a:defRPr/>
              </a:pPr>
              <a:t>9</a:t>
            </a:fld>
            <a:endParaRPr lang="hu-HU"/>
          </a:p>
        </p:txBody>
      </p:sp>
      <p:sp>
        <p:nvSpPr>
          <p:cNvPr id="2" name="Élőláb helye 1"/>
          <p:cNvSpPr>
            <a:spLocks noGrp="1"/>
          </p:cNvSpPr>
          <p:nvPr>
            <p:ph type="ftr" sz="quarter" idx="11"/>
          </p:nvPr>
        </p:nvSpPr>
        <p:spPr/>
        <p:txBody>
          <a:bodyPr/>
          <a:lstStyle/>
          <a:p>
            <a:pPr>
              <a:defRPr/>
            </a:pPr>
            <a:r>
              <a:rPr lang="es-ES"/>
              <a:t>M Ficsor, Tirana, June 14-15, 2012  </a:t>
            </a:r>
            <a:endParaRPr lang="hu-HU"/>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1770</TotalTime>
  <Words>9154</Words>
  <Application>Microsoft Office PowerPoint</Application>
  <PresentationFormat>Diavetítés a képernyőre (4:3 oldalarány)</PresentationFormat>
  <Paragraphs>507</Paragraphs>
  <Slides>61</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61</vt:i4>
      </vt:variant>
    </vt:vector>
  </HeadingPairs>
  <TitlesOfParts>
    <vt:vector size="67" baseType="lpstr">
      <vt:lpstr>Calibri</vt:lpstr>
      <vt:lpstr>Arial</vt:lpstr>
      <vt:lpstr>SimSun</vt:lpstr>
      <vt:lpstr>Wingdings</vt:lpstr>
      <vt:lpstr>Symbol</vt:lpstr>
      <vt:lpstr>Office-téma</vt:lpstr>
      <vt:lpstr>NATIONAL WORKSHOP ON ENFORCEMENT OF INTELLECTUAL PROPERTY RIGHTS FOR JUDGES organized by the World Intellectual Property Organization (WIPO) in cooperation with the Albanian Copyright Office (ACO) Tirana, June 14 and 15, 2012</vt:lpstr>
      <vt:lpstr>PowerPoint bemutató</vt:lpstr>
      <vt:lpstr>Three „layers” of international copyright and related rights norms  </vt:lpstr>
      <vt:lpstr>The WIPO „Internet Treaties” </vt:lpstr>
      <vt:lpstr>  Historical and political background of the preparation of the WIPO “Internet Treaties”   </vt:lpstr>
      <vt:lpstr>Three stages of the debates before the Diplomatic Conference </vt:lpstr>
      <vt:lpstr>Arguments by those who were declaring – or urging – the death of copyright   (1) </vt:lpstr>
      <vt:lpstr>Arguments by those who were declaring – or urging – the death of copyright  (2) </vt:lpstr>
      <vt:lpstr>Characterization of the  WIPO „Internet Treaties”</vt:lpstr>
      <vt:lpstr>The „digital agenda:” clarification, adaptation and new means of exercise and enforcement</vt:lpstr>
      <vt:lpstr>Rights applicable for acts  performed on the Internet (1)</vt:lpstr>
      <vt:lpstr>Rights applicable for acts  performed on the Internet (2)</vt:lpstr>
      <vt:lpstr>Rights applicable for acts  performed on the Internet (3)</vt:lpstr>
      <vt:lpstr>Rights applicable for acts  performed on the Internet (4)</vt:lpstr>
      <vt:lpstr>Rights applicable for acts  performed on the Internet (5)</vt:lpstr>
      <vt:lpstr>Rights applicable for acts  performed on the Internet  (5)</vt:lpstr>
      <vt:lpstr>Rights applicable for the acts  performed on the Internet  (6)</vt:lpstr>
      <vt:lpstr>Rights applicable for the acts  performed on the Internet  (7)</vt:lpstr>
      <vt:lpstr>PowerPoint bemutató</vt:lpstr>
      <vt:lpstr>„File sharing,” „UGC platforms,” etc. (1) </vt:lpstr>
      <vt:lpstr>„File sharing,” „UGC platforms,” etc. (2) </vt:lpstr>
      <vt:lpstr>„File sharing,” „UGC platforms,” etc. (3)</vt:lpstr>
      <vt:lpstr>PowerPoint bemutató</vt:lpstr>
      <vt:lpstr>„Answers to the machine:” application and protection of TPMs and RMI (DRM) (1)  </vt:lpstr>
      <vt:lpstr>„Answers to the machine:” application and protection of TPMs and RMI (DRM) (2)  </vt:lpstr>
      <vt:lpstr> „Answers to the machine:” application and protection of TPMs and RMI (DRM) (3)  </vt:lpstr>
      <vt:lpstr>„Answer to the machine:” application and protection of TPMs and RMI (DRM) (4)</vt:lpstr>
      <vt:lpstr>„Answer to the machine:” application and protection of TPMs and RMI (DRM) (5)</vt:lpstr>
      <vt:lpstr>„Answers to the machine:” application and protection of TPMs and RMI (DRM) (6)</vt:lpstr>
      <vt:lpstr>„Answers to the machine:” application and protection of TPMs and RMI (DRM) (7)</vt:lpstr>
      <vt:lpstr>  „Answers to the machine:” application and protection of TPMs and RMI (DRM) (8)  </vt:lpstr>
      <vt:lpstr> „Answers to the machine:” application and protection of TPMs and RMI (DRM) (9)  </vt:lpstr>
      <vt:lpstr>„Answers to the machine:” application and protection of TPMs and RMI (DRM) (10)</vt:lpstr>
      <vt:lpstr>„Answer to the machine:” application and protection of TPMs and RMI (DRM) (11)</vt:lpstr>
      <vt:lpstr>„Answer to the machine:” application and protection of TPMs and RMI (DRM) (12)</vt:lpstr>
      <vt:lpstr>PowerPoint bemutató</vt:lpstr>
      <vt:lpstr>Results of lobbying against liability: agreed statements in the WIPO „Internet Treaties” </vt:lpstr>
      <vt:lpstr>Specific  provisions of the liability of online intermediaries (1)    </vt:lpstr>
      <vt:lpstr>Specific  provisions of the liability of online intermediaries (2) </vt:lpstr>
      <vt:lpstr>Specific  provisions of the liability of online intermediaries (3) </vt:lpstr>
      <vt:lpstr>Liability of ISPs and other intermediaries –  „notice and take down” (1)  </vt:lpstr>
      <vt:lpstr>Liability of ISPs and other intermediaries –  „notice and take down”  (2)</vt:lpstr>
      <vt:lpstr>Liability of ISPs and other intermediaries –  „notice and take down”  (3)</vt:lpstr>
      <vt:lpstr>Liability of ISPs and other intermediaries –  „notice and take down”  (4)</vt:lpstr>
      <vt:lpstr>Liability of ISPs and other intermediaries –  „notice and take down”  (5)</vt:lpstr>
      <vt:lpstr>Liability of ISPs and other intermediaries –  „notice and take down”  (6)</vt:lpstr>
      <vt:lpstr>Case law on the liability of  internet intermediaries (1)  </vt:lpstr>
      <vt:lpstr>Case law on the liability of  internet intermediaries (2)</vt:lpstr>
      <vt:lpstr>Case law on the liability of  internet intermediaries (3)</vt:lpstr>
      <vt:lpstr>Case law on the liability of  internet intermediaries (4) </vt:lpstr>
      <vt:lpstr>Legislative measures: right of information  (1)</vt:lpstr>
      <vt:lpstr>Legislative mesures: right of information (2)</vt:lpstr>
      <vt:lpstr>Legislative measures: „graduated response”(1) </vt:lpstr>
      <vt:lpstr>Legislative measures: graduated response (2)</vt:lpstr>
      <vt:lpstr>Cross-industry co-operation (1)</vt:lpstr>
      <vt:lpstr>Cross-industry co-operation (2)</vt:lpstr>
      <vt:lpstr>Cross-industry co-operation (3)</vt:lpstr>
      <vt:lpstr>Cross-industry co-operation (4)</vt:lpstr>
      <vt:lpstr>PowerPoint bemutató</vt:lpstr>
      <vt:lpstr>Francis Gurry on the protection and enforcement of rights in the digital online environment </vt:lpstr>
      <vt:lpstr>PowerPoint bemutató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conference  organized by SAZAS Ljubljana, March 9, 2010</dc:title>
  <dc:creator>Ficsor Mihály</dc:creator>
  <cp:lastModifiedBy>Dr. Ficsor Mihály</cp:lastModifiedBy>
  <cp:revision>461</cp:revision>
  <dcterms:created xsi:type="dcterms:W3CDTF">2010-03-03T08:19:22Z</dcterms:created>
  <dcterms:modified xsi:type="dcterms:W3CDTF">2012-06-10T19:07:06Z</dcterms:modified>
</cp:coreProperties>
</file>