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58" r:id="rId3"/>
    <p:sldId id="259" r:id="rId4"/>
    <p:sldId id="310" r:id="rId5"/>
    <p:sldId id="312" r:id="rId6"/>
    <p:sldId id="313" r:id="rId7"/>
    <p:sldId id="315" r:id="rId8"/>
    <p:sldId id="331" r:id="rId9"/>
    <p:sldId id="334" r:id="rId10"/>
    <p:sldId id="339" r:id="rId11"/>
    <p:sldId id="316" r:id="rId12"/>
    <p:sldId id="322" r:id="rId13"/>
    <p:sldId id="323" r:id="rId14"/>
    <p:sldId id="325" r:id="rId15"/>
    <p:sldId id="326" r:id="rId16"/>
    <p:sldId id="327" r:id="rId17"/>
    <p:sldId id="328" r:id="rId18"/>
    <p:sldId id="329" r:id="rId19"/>
    <p:sldId id="330" r:id="rId20"/>
    <p:sldId id="332" r:id="rId21"/>
    <p:sldId id="317" r:id="rId22"/>
    <p:sldId id="333" r:id="rId23"/>
    <p:sldId id="319" r:id="rId24"/>
    <p:sldId id="318" r:id="rId25"/>
    <p:sldId id="340" r:id="rId26"/>
    <p:sldId id="337" r:id="rId27"/>
    <p:sldId id="341" r:id="rId28"/>
    <p:sldId id="335" r:id="rId29"/>
    <p:sldId id="338" r:id="rId30"/>
    <p:sldId id="293" r:id="rId3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58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02BC41-8098-40FA-A80A-96365086D946}" type="datetimeFigureOut">
              <a:rPr lang="fr-FR" smtClean="0"/>
              <a:t>20/11/2012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EB8688-342E-4FBD-8466-936C79D53ECA}" type="slidenum">
              <a:rPr lang="fr-FR" smtClean="0"/>
              <a:t>‹N°›</a:t>
            </a:fld>
            <a:endParaRPr lang="fr-FR"/>
          </a:p>
        </p:txBody>
      </p:sp>
    </p:spTree>
    <p:extLst>
      <p:ext uri="{BB962C8B-B14F-4D97-AF65-F5344CB8AC3E}">
        <p14:creationId xmlns:p14="http://schemas.microsoft.com/office/powerpoint/2010/main" val="2848848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14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15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16</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17</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18</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dirty="0"/>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2</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dirty="0"/>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20</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21</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dirty="0"/>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22</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23</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24</a:t>
            </a:fld>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25</a:t>
            </a:fld>
            <a:endParaRPr lang="fr-F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26</a:t>
            </a:fld>
            <a:endParaRPr 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27</a:t>
            </a:fld>
            <a:endParaRPr lang="fr-FR"/>
          </a:p>
        </p:txBody>
      </p:sp>
    </p:spTree>
    <p:extLst>
      <p:ext uri="{BB962C8B-B14F-4D97-AF65-F5344CB8AC3E}">
        <p14:creationId xmlns:p14="http://schemas.microsoft.com/office/powerpoint/2010/main" val="21957281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28</a:t>
            </a:fld>
            <a:endParaRPr lang="fr-F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29</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3</a:t>
            </a:fld>
            <a:endParaRPr lang="fr-F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30</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9851D0AC-BF72-4EF9-8F33-EF764E0730D8}"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51EB53A6-71FB-414F-950C-7AA04C84E880}" type="datetimeFigureOut">
              <a:rPr lang="fr-FR" smtClean="0"/>
              <a:t>20/11/2012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CFC92E-708E-4FCE-A6B1-2088FCDBBAE9}" type="slidenum">
              <a:rPr lang="fr-FR" smtClean="0"/>
              <a:t>‹N°›</a:t>
            </a:fld>
            <a:endParaRPr lang="fr-FR"/>
          </a:p>
        </p:txBody>
      </p:sp>
    </p:spTree>
    <p:extLst>
      <p:ext uri="{BB962C8B-B14F-4D97-AF65-F5344CB8AC3E}">
        <p14:creationId xmlns:p14="http://schemas.microsoft.com/office/powerpoint/2010/main" val="926175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1EB53A6-71FB-414F-950C-7AA04C84E880}" type="datetimeFigureOut">
              <a:rPr lang="fr-FR" smtClean="0"/>
              <a:t>20/11/2012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CFC92E-708E-4FCE-A6B1-2088FCDBBAE9}" type="slidenum">
              <a:rPr lang="fr-FR" smtClean="0"/>
              <a:t>‹N°›</a:t>
            </a:fld>
            <a:endParaRPr lang="fr-FR"/>
          </a:p>
        </p:txBody>
      </p:sp>
    </p:spTree>
    <p:extLst>
      <p:ext uri="{BB962C8B-B14F-4D97-AF65-F5344CB8AC3E}">
        <p14:creationId xmlns:p14="http://schemas.microsoft.com/office/powerpoint/2010/main" val="2446168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1EB53A6-71FB-414F-950C-7AA04C84E880}" type="datetimeFigureOut">
              <a:rPr lang="fr-FR" smtClean="0"/>
              <a:t>20/11/2012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CFC92E-708E-4FCE-A6B1-2088FCDBBAE9}" type="slidenum">
              <a:rPr lang="fr-FR" smtClean="0"/>
              <a:t>‹N°›</a:t>
            </a:fld>
            <a:endParaRPr lang="fr-FR"/>
          </a:p>
        </p:txBody>
      </p:sp>
    </p:spTree>
    <p:extLst>
      <p:ext uri="{BB962C8B-B14F-4D97-AF65-F5344CB8AC3E}">
        <p14:creationId xmlns:p14="http://schemas.microsoft.com/office/powerpoint/2010/main" val="797724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1EB53A6-71FB-414F-950C-7AA04C84E880}" type="datetimeFigureOut">
              <a:rPr lang="fr-FR" smtClean="0"/>
              <a:t>20/11/2012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CFC92E-708E-4FCE-A6B1-2088FCDBBAE9}" type="slidenum">
              <a:rPr lang="fr-FR" smtClean="0"/>
              <a:t>‹N°›</a:t>
            </a:fld>
            <a:endParaRPr lang="fr-FR"/>
          </a:p>
        </p:txBody>
      </p:sp>
    </p:spTree>
    <p:extLst>
      <p:ext uri="{BB962C8B-B14F-4D97-AF65-F5344CB8AC3E}">
        <p14:creationId xmlns:p14="http://schemas.microsoft.com/office/powerpoint/2010/main" val="1313063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51EB53A6-71FB-414F-950C-7AA04C84E880}" type="datetimeFigureOut">
              <a:rPr lang="fr-FR" smtClean="0"/>
              <a:t>20/11/2012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CFC92E-708E-4FCE-A6B1-2088FCDBBAE9}" type="slidenum">
              <a:rPr lang="fr-FR" smtClean="0"/>
              <a:t>‹N°›</a:t>
            </a:fld>
            <a:endParaRPr lang="fr-FR"/>
          </a:p>
        </p:txBody>
      </p:sp>
    </p:spTree>
    <p:extLst>
      <p:ext uri="{BB962C8B-B14F-4D97-AF65-F5344CB8AC3E}">
        <p14:creationId xmlns:p14="http://schemas.microsoft.com/office/powerpoint/2010/main" val="859176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1EB53A6-71FB-414F-950C-7AA04C84E880}" type="datetimeFigureOut">
              <a:rPr lang="fr-FR" smtClean="0"/>
              <a:t>20/11/2012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CFC92E-708E-4FCE-A6B1-2088FCDBBAE9}" type="slidenum">
              <a:rPr lang="fr-FR" smtClean="0"/>
              <a:t>‹N°›</a:t>
            </a:fld>
            <a:endParaRPr lang="fr-FR"/>
          </a:p>
        </p:txBody>
      </p:sp>
    </p:spTree>
    <p:extLst>
      <p:ext uri="{BB962C8B-B14F-4D97-AF65-F5344CB8AC3E}">
        <p14:creationId xmlns:p14="http://schemas.microsoft.com/office/powerpoint/2010/main" val="72042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1EB53A6-71FB-414F-950C-7AA04C84E880}" type="datetimeFigureOut">
              <a:rPr lang="fr-FR" smtClean="0"/>
              <a:t>20/11/2012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3CFC92E-708E-4FCE-A6B1-2088FCDBBAE9}" type="slidenum">
              <a:rPr lang="fr-FR" smtClean="0"/>
              <a:t>‹N°›</a:t>
            </a:fld>
            <a:endParaRPr lang="fr-FR"/>
          </a:p>
        </p:txBody>
      </p:sp>
    </p:spTree>
    <p:extLst>
      <p:ext uri="{BB962C8B-B14F-4D97-AF65-F5344CB8AC3E}">
        <p14:creationId xmlns:p14="http://schemas.microsoft.com/office/powerpoint/2010/main" val="1345965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51EB53A6-71FB-414F-950C-7AA04C84E880}" type="datetimeFigureOut">
              <a:rPr lang="fr-FR" smtClean="0"/>
              <a:t>20/11/2012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3CFC92E-708E-4FCE-A6B1-2088FCDBBAE9}" type="slidenum">
              <a:rPr lang="fr-FR" smtClean="0"/>
              <a:t>‹N°›</a:t>
            </a:fld>
            <a:endParaRPr lang="fr-FR"/>
          </a:p>
        </p:txBody>
      </p:sp>
    </p:spTree>
    <p:extLst>
      <p:ext uri="{BB962C8B-B14F-4D97-AF65-F5344CB8AC3E}">
        <p14:creationId xmlns:p14="http://schemas.microsoft.com/office/powerpoint/2010/main" val="2951855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1EB53A6-71FB-414F-950C-7AA04C84E880}" type="datetimeFigureOut">
              <a:rPr lang="fr-FR" smtClean="0"/>
              <a:t>20/11/2012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3CFC92E-708E-4FCE-A6B1-2088FCDBBAE9}" type="slidenum">
              <a:rPr lang="fr-FR" smtClean="0"/>
              <a:t>‹N°›</a:t>
            </a:fld>
            <a:endParaRPr lang="fr-FR"/>
          </a:p>
        </p:txBody>
      </p:sp>
    </p:spTree>
    <p:extLst>
      <p:ext uri="{BB962C8B-B14F-4D97-AF65-F5344CB8AC3E}">
        <p14:creationId xmlns:p14="http://schemas.microsoft.com/office/powerpoint/2010/main" val="2096361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1EB53A6-71FB-414F-950C-7AA04C84E880}" type="datetimeFigureOut">
              <a:rPr lang="fr-FR" smtClean="0"/>
              <a:t>20/11/2012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CFC92E-708E-4FCE-A6B1-2088FCDBBAE9}" type="slidenum">
              <a:rPr lang="fr-FR" smtClean="0"/>
              <a:t>‹N°›</a:t>
            </a:fld>
            <a:endParaRPr lang="fr-FR"/>
          </a:p>
        </p:txBody>
      </p:sp>
    </p:spTree>
    <p:extLst>
      <p:ext uri="{BB962C8B-B14F-4D97-AF65-F5344CB8AC3E}">
        <p14:creationId xmlns:p14="http://schemas.microsoft.com/office/powerpoint/2010/main" val="2067260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1EB53A6-71FB-414F-950C-7AA04C84E880}" type="datetimeFigureOut">
              <a:rPr lang="fr-FR" smtClean="0"/>
              <a:t>20/11/2012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CFC92E-708E-4FCE-A6B1-2088FCDBBAE9}" type="slidenum">
              <a:rPr lang="fr-FR" smtClean="0"/>
              <a:t>‹N°›</a:t>
            </a:fld>
            <a:endParaRPr lang="fr-FR"/>
          </a:p>
        </p:txBody>
      </p:sp>
    </p:spTree>
    <p:extLst>
      <p:ext uri="{BB962C8B-B14F-4D97-AF65-F5344CB8AC3E}">
        <p14:creationId xmlns:p14="http://schemas.microsoft.com/office/powerpoint/2010/main" val="1750046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EB53A6-71FB-414F-950C-7AA04C84E880}" type="datetimeFigureOut">
              <a:rPr lang="fr-FR" smtClean="0"/>
              <a:t>20/11/2012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CFC92E-708E-4FCE-A6B1-2088FCDBBAE9}" type="slidenum">
              <a:rPr lang="fr-FR" smtClean="0"/>
              <a:t>‹N°›</a:t>
            </a:fld>
            <a:endParaRPr lang="fr-FR"/>
          </a:p>
        </p:txBody>
      </p:sp>
    </p:spTree>
    <p:extLst>
      <p:ext uri="{BB962C8B-B14F-4D97-AF65-F5344CB8AC3E}">
        <p14:creationId xmlns:p14="http://schemas.microsoft.com/office/powerpoint/2010/main" val="748543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8.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1" name="Group 5"/>
          <p:cNvGrpSpPr>
            <a:grpSpLocks/>
          </p:cNvGrpSpPr>
          <p:nvPr/>
        </p:nvGrpSpPr>
        <p:grpSpPr bwMode="auto">
          <a:xfrm>
            <a:off x="103943150" y="108488163"/>
            <a:ext cx="9224963" cy="2009775"/>
            <a:chOff x="105636975" y="112824150"/>
            <a:chExt cx="9225374" cy="2010030"/>
          </a:xfrm>
        </p:grpSpPr>
        <p:sp>
          <p:nvSpPr>
            <p:cNvPr id="2075" name="Rectangle 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dirty="0"/>
            </a:p>
          </p:txBody>
        </p:sp>
        <p:pic>
          <p:nvPicPr>
            <p:cNvPr id="2076" name="Picture 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2077" name="Text Box 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dirty="0">
                <a:solidFill>
                  <a:srgbClr val="000080"/>
                </a:solidFill>
                <a:latin typeface="Felix Titling" pitchFamily="82" charset="0"/>
              </a:endParaRPr>
            </a:p>
            <a:p>
              <a:pPr algn="ctr"/>
              <a:endParaRPr lang="fr-FR" sz="500" b="1" dirty="0">
                <a:solidFill>
                  <a:srgbClr val="000080"/>
                </a:solidFill>
                <a:latin typeface="Felix Titling" pitchFamily="82" charset="0"/>
              </a:endParaRPr>
            </a:p>
            <a:p>
              <a:pPr algn="ctr"/>
              <a:endParaRPr lang="fr-FR" sz="500" b="1" dirty="0">
                <a:solidFill>
                  <a:srgbClr val="000080"/>
                </a:solidFill>
                <a:latin typeface="Felix Titling" pitchFamily="82" charset="0"/>
              </a:endParaRPr>
            </a:p>
            <a:p>
              <a:pPr algn="ctr"/>
              <a:r>
                <a:rPr lang="fr-FR" sz="2600" b="1" dirty="0">
                  <a:solidFill>
                    <a:srgbClr val="1C146B"/>
                  </a:solidFill>
                  <a:latin typeface="Felix Titling" pitchFamily="82" charset="0"/>
                </a:rPr>
                <a:t>EEMAN &amp; PARTNERS</a:t>
              </a:r>
            </a:p>
            <a:p>
              <a:endParaRPr lang="fr-FR" sz="1800" dirty="0"/>
            </a:p>
          </p:txBody>
        </p:sp>
      </p:grpSp>
      <p:grpSp>
        <p:nvGrpSpPr>
          <p:cNvPr id="2052" name="Group 9"/>
          <p:cNvGrpSpPr>
            <a:grpSpLocks/>
          </p:cNvGrpSpPr>
          <p:nvPr/>
        </p:nvGrpSpPr>
        <p:grpSpPr bwMode="auto">
          <a:xfrm>
            <a:off x="105637013" y="112823625"/>
            <a:ext cx="9224962" cy="2009775"/>
            <a:chOff x="105636975" y="112824150"/>
            <a:chExt cx="9225374" cy="2010030"/>
          </a:xfrm>
        </p:grpSpPr>
        <p:sp>
          <p:nvSpPr>
            <p:cNvPr id="2072" name="Rectangle 10"/>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dirty="0"/>
            </a:p>
          </p:txBody>
        </p:sp>
        <p:pic>
          <p:nvPicPr>
            <p:cNvPr id="2073" name="Picture 11"/>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2074" name="Text Box 12"/>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dirty="0">
                <a:solidFill>
                  <a:srgbClr val="000080"/>
                </a:solidFill>
                <a:latin typeface="Felix Titling" pitchFamily="82" charset="0"/>
              </a:endParaRPr>
            </a:p>
            <a:p>
              <a:pPr algn="ctr"/>
              <a:endParaRPr lang="fr-FR" sz="500" b="1" dirty="0">
                <a:solidFill>
                  <a:srgbClr val="000080"/>
                </a:solidFill>
                <a:latin typeface="Felix Titling" pitchFamily="82" charset="0"/>
              </a:endParaRPr>
            </a:p>
            <a:p>
              <a:pPr algn="ctr"/>
              <a:endParaRPr lang="fr-FR" sz="500" b="1" dirty="0">
                <a:solidFill>
                  <a:srgbClr val="000080"/>
                </a:solidFill>
                <a:latin typeface="Felix Titling" pitchFamily="82" charset="0"/>
              </a:endParaRPr>
            </a:p>
            <a:p>
              <a:pPr algn="ctr"/>
              <a:r>
                <a:rPr lang="fr-FR" sz="2600" b="1" dirty="0">
                  <a:solidFill>
                    <a:srgbClr val="1C146B"/>
                  </a:solidFill>
                  <a:latin typeface="Felix Titling" pitchFamily="82" charset="0"/>
                </a:rPr>
                <a:t>EEMAN &amp; PARTNERS</a:t>
              </a:r>
            </a:p>
            <a:p>
              <a:endParaRPr lang="fr-FR" sz="1800" dirty="0"/>
            </a:p>
          </p:txBody>
        </p:sp>
      </p:grpSp>
      <p:grpSp>
        <p:nvGrpSpPr>
          <p:cNvPr id="2053" name="Group 13"/>
          <p:cNvGrpSpPr>
            <a:grpSpLocks/>
          </p:cNvGrpSpPr>
          <p:nvPr/>
        </p:nvGrpSpPr>
        <p:grpSpPr bwMode="auto">
          <a:xfrm>
            <a:off x="108132563" y="109799438"/>
            <a:ext cx="9224962" cy="2011362"/>
            <a:chOff x="105636975" y="112824150"/>
            <a:chExt cx="9225374" cy="2010030"/>
          </a:xfrm>
        </p:grpSpPr>
        <p:sp>
          <p:nvSpPr>
            <p:cNvPr id="2069" name="Rectangle 1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dirty="0"/>
            </a:p>
          </p:txBody>
        </p:sp>
        <p:pic>
          <p:nvPicPr>
            <p:cNvPr id="2070" name="Picture 1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2071" name="Text Box 1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dirty="0">
                <a:solidFill>
                  <a:srgbClr val="000080"/>
                </a:solidFill>
                <a:latin typeface="Felix Titling" pitchFamily="82" charset="0"/>
              </a:endParaRPr>
            </a:p>
            <a:p>
              <a:pPr algn="ctr"/>
              <a:endParaRPr lang="fr-FR" sz="500" b="1" dirty="0">
                <a:solidFill>
                  <a:srgbClr val="000080"/>
                </a:solidFill>
                <a:latin typeface="Felix Titling" pitchFamily="82" charset="0"/>
              </a:endParaRPr>
            </a:p>
            <a:p>
              <a:pPr algn="ctr"/>
              <a:endParaRPr lang="fr-FR" sz="500" b="1" dirty="0">
                <a:solidFill>
                  <a:srgbClr val="000080"/>
                </a:solidFill>
                <a:latin typeface="Felix Titling" pitchFamily="82" charset="0"/>
              </a:endParaRPr>
            </a:p>
            <a:p>
              <a:pPr algn="ctr"/>
              <a:r>
                <a:rPr lang="fr-FR" sz="2600" b="1" dirty="0">
                  <a:solidFill>
                    <a:srgbClr val="1C146B"/>
                  </a:solidFill>
                  <a:latin typeface="Felix Titling" pitchFamily="82" charset="0"/>
                </a:rPr>
                <a:t>EEMAN &amp; PARTNERS</a:t>
              </a:r>
            </a:p>
            <a:p>
              <a:endParaRPr lang="fr-FR" sz="1800" dirty="0"/>
            </a:p>
          </p:txBody>
        </p:sp>
      </p:grpSp>
      <p:grpSp>
        <p:nvGrpSpPr>
          <p:cNvPr id="2054" name="Group 17"/>
          <p:cNvGrpSpPr>
            <a:grpSpLocks/>
          </p:cNvGrpSpPr>
          <p:nvPr/>
        </p:nvGrpSpPr>
        <p:grpSpPr bwMode="auto">
          <a:xfrm>
            <a:off x="108348463" y="110015338"/>
            <a:ext cx="9224962" cy="2011362"/>
            <a:chOff x="105636975" y="112824150"/>
            <a:chExt cx="9225374" cy="2010030"/>
          </a:xfrm>
        </p:grpSpPr>
        <p:sp>
          <p:nvSpPr>
            <p:cNvPr id="2066" name="Rectangle 1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dirty="0"/>
            </a:p>
          </p:txBody>
        </p:sp>
        <p:pic>
          <p:nvPicPr>
            <p:cNvPr id="2067" name="Picture 1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2068" name="Text Box 2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dirty="0">
                <a:solidFill>
                  <a:srgbClr val="000080"/>
                </a:solidFill>
                <a:latin typeface="Felix Titling" pitchFamily="82" charset="0"/>
              </a:endParaRPr>
            </a:p>
            <a:p>
              <a:pPr algn="ctr"/>
              <a:endParaRPr lang="fr-FR" sz="500" b="1" dirty="0">
                <a:solidFill>
                  <a:srgbClr val="000080"/>
                </a:solidFill>
                <a:latin typeface="Felix Titling" pitchFamily="82" charset="0"/>
              </a:endParaRPr>
            </a:p>
            <a:p>
              <a:pPr algn="ctr"/>
              <a:endParaRPr lang="fr-FR" sz="500" b="1" dirty="0">
                <a:solidFill>
                  <a:srgbClr val="000080"/>
                </a:solidFill>
                <a:latin typeface="Felix Titling" pitchFamily="82" charset="0"/>
              </a:endParaRPr>
            </a:p>
            <a:p>
              <a:pPr algn="ctr"/>
              <a:r>
                <a:rPr lang="fr-FR" sz="2600" b="1" dirty="0">
                  <a:solidFill>
                    <a:srgbClr val="1C146B"/>
                  </a:solidFill>
                  <a:latin typeface="Felix Titling" pitchFamily="82" charset="0"/>
                </a:rPr>
                <a:t>EEMAN &amp; PARTNERS</a:t>
              </a:r>
            </a:p>
            <a:p>
              <a:endParaRPr lang="fr-FR" sz="1800" dirty="0"/>
            </a:p>
          </p:txBody>
        </p:sp>
      </p:grpSp>
      <p:sp>
        <p:nvSpPr>
          <p:cNvPr id="2055" name="Text Box 21"/>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dirty="0"/>
          </a:p>
        </p:txBody>
      </p:sp>
      <p:grpSp>
        <p:nvGrpSpPr>
          <p:cNvPr id="2056" name="Group 22"/>
          <p:cNvGrpSpPr>
            <a:grpSpLocks/>
          </p:cNvGrpSpPr>
          <p:nvPr/>
        </p:nvGrpSpPr>
        <p:grpSpPr bwMode="auto">
          <a:xfrm>
            <a:off x="108564363" y="110231238"/>
            <a:ext cx="9224962" cy="2011362"/>
            <a:chOff x="105636975" y="112824150"/>
            <a:chExt cx="9225374" cy="2010030"/>
          </a:xfrm>
        </p:grpSpPr>
        <p:sp>
          <p:nvSpPr>
            <p:cNvPr id="2063" name="Rectangle 23"/>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dirty="0"/>
            </a:p>
          </p:txBody>
        </p:sp>
        <p:pic>
          <p:nvPicPr>
            <p:cNvPr id="2064" name="Picture 24"/>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2065" name="Text Box 25"/>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dirty="0">
                <a:solidFill>
                  <a:srgbClr val="000080"/>
                </a:solidFill>
                <a:latin typeface="Felix Titling" pitchFamily="82" charset="0"/>
              </a:endParaRPr>
            </a:p>
            <a:p>
              <a:pPr algn="ctr"/>
              <a:endParaRPr lang="fr-FR" sz="500" b="1" dirty="0">
                <a:solidFill>
                  <a:srgbClr val="000080"/>
                </a:solidFill>
                <a:latin typeface="Felix Titling" pitchFamily="82" charset="0"/>
              </a:endParaRPr>
            </a:p>
            <a:p>
              <a:pPr algn="ctr"/>
              <a:endParaRPr lang="fr-FR" sz="500" b="1" dirty="0">
                <a:solidFill>
                  <a:srgbClr val="000080"/>
                </a:solidFill>
                <a:latin typeface="Felix Titling" pitchFamily="82" charset="0"/>
              </a:endParaRPr>
            </a:p>
            <a:p>
              <a:pPr algn="ctr"/>
              <a:r>
                <a:rPr lang="fr-FR" sz="2600" b="1" dirty="0">
                  <a:solidFill>
                    <a:srgbClr val="1C146B"/>
                  </a:solidFill>
                  <a:latin typeface="Felix Titling" pitchFamily="82" charset="0"/>
                </a:rPr>
                <a:t>EEMAN &amp; PARTNERS</a:t>
              </a:r>
            </a:p>
            <a:p>
              <a:endParaRPr lang="fr-FR" sz="1800" dirty="0"/>
            </a:p>
          </p:txBody>
        </p:sp>
      </p:grpSp>
      <p:grpSp>
        <p:nvGrpSpPr>
          <p:cNvPr id="2057" name="Group 26"/>
          <p:cNvGrpSpPr>
            <a:grpSpLocks/>
          </p:cNvGrpSpPr>
          <p:nvPr/>
        </p:nvGrpSpPr>
        <p:grpSpPr bwMode="auto">
          <a:xfrm>
            <a:off x="108780263" y="110447138"/>
            <a:ext cx="9224962" cy="2011362"/>
            <a:chOff x="105636975" y="112824150"/>
            <a:chExt cx="9225374" cy="2010030"/>
          </a:xfrm>
        </p:grpSpPr>
        <p:sp>
          <p:nvSpPr>
            <p:cNvPr id="2060" name="Rectangle 27"/>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dirty="0"/>
            </a:p>
          </p:txBody>
        </p:sp>
        <p:pic>
          <p:nvPicPr>
            <p:cNvPr id="2061" name="Picture 28"/>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2062" name="Text Box 29"/>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dirty="0">
                <a:solidFill>
                  <a:srgbClr val="000080"/>
                </a:solidFill>
                <a:latin typeface="Felix Titling" pitchFamily="82" charset="0"/>
              </a:endParaRPr>
            </a:p>
            <a:p>
              <a:pPr algn="ctr"/>
              <a:endParaRPr lang="fr-FR" sz="500" b="1" dirty="0">
                <a:solidFill>
                  <a:srgbClr val="000080"/>
                </a:solidFill>
                <a:latin typeface="Felix Titling" pitchFamily="82" charset="0"/>
              </a:endParaRPr>
            </a:p>
            <a:p>
              <a:pPr algn="ctr"/>
              <a:endParaRPr lang="fr-FR" sz="500" b="1" dirty="0">
                <a:solidFill>
                  <a:srgbClr val="000080"/>
                </a:solidFill>
                <a:latin typeface="Felix Titling" pitchFamily="82" charset="0"/>
              </a:endParaRPr>
            </a:p>
            <a:p>
              <a:pPr algn="ctr"/>
              <a:r>
                <a:rPr lang="fr-FR" sz="2600" b="1" dirty="0">
                  <a:solidFill>
                    <a:srgbClr val="1C146B"/>
                  </a:solidFill>
                  <a:latin typeface="Felix Titling" pitchFamily="82" charset="0"/>
                </a:rPr>
                <a:t>EEMAN &amp; PARTNERS</a:t>
              </a:r>
            </a:p>
            <a:p>
              <a:endParaRPr lang="fr-FR" sz="1800" dirty="0"/>
            </a:p>
          </p:txBody>
        </p:sp>
      </p:grpSp>
      <p:pic>
        <p:nvPicPr>
          <p:cNvPr id="2058" name="Picture 30" descr="lampeµ"/>
          <p:cNvPicPr>
            <a:picLocks noChangeAspect="1" noChangeArrowheads="1"/>
          </p:cNvPicPr>
          <p:nvPr/>
        </p:nvPicPr>
        <p:blipFill>
          <a:blip r:embed="rId4" cstate="print"/>
          <a:srcRect/>
          <a:stretch>
            <a:fillRect/>
          </a:stretch>
        </p:blipFill>
        <p:spPr bwMode="auto">
          <a:xfrm>
            <a:off x="0" y="5949950"/>
            <a:ext cx="1042988" cy="912813"/>
          </a:xfrm>
          <a:prstGeom prst="rect">
            <a:avLst/>
          </a:prstGeom>
          <a:noFill/>
          <a:ln w="9525">
            <a:noFill/>
            <a:miter lim="800000"/>
            <a:headEnd/>
            <a:tailEnd/>
          </a:ln>
        </p:spPr>
      </p:pic>
      <p:sp>
        <p:nvSpPr>
          <p:cNvPr id="2059" name="Text Box 32"/>
          <p:cNvSpPr txBox="1">
            <a:spLocks noChangeArrowheads="1"/>
          </p:cNvSpPr>
          <p:nvPr/>
        </p:nvSpPr>
        <p:spPr bwMode="auto">
          <a:xfrm>
            <a:off x="0" y="333375"/>
            <a:ext cx="9036050" cy="5632311"/>
          </a:xfrm>
          <a:prstGeom prst="rect">
            <a:avLst/>
          </a:prstGeom>
          <a:noFill/>
          <a:ln w="9525">
            <a:noFill/>
            <a:miter lim="800000"/>
            <a:headEnd/>
            <a:tailEnd/>
          </a:ln>
        </p:spPr>
        <p:txBody>
          <a:bodyPr wrap="square">
            <a:spAutoFit/>
          </a:bodyPr>
          <a:lstStyle/>
          <a:p>
            <a:pPr algn="ctr">
              <a:spcBef>
                <a:spcPct val="50000"/>
              </a:spcBef>
            </a:pPr>
            <a:endParaRPr lang="fr-BE" sz="1800" dirty="0"/>
          </a:p>
          <a:p>
            <a:pPr algn="ctr">
              <a:spcBef>
                <a:spcPct val="50000"/>
              </a:spcBef>
            </a:pPr>
            <a:endParaRPr lang="fr-BE" sz="1800" dirty="0"/>
          </a:p>
          <a:p>
            <a:pPr algn="ctr">
              <a:spcBef>
                <a:spcPct val="50000"/>
              </a:spcBef>
            </a:pPr>
            <a:endParaRPr lang="fr-BE" sz="1800" dirty="0"/>
          </a:p>
          <a:p>
            <a:pPr algn="ctr"/>
            <a:endParaRPr lang="en-US" sz="3600" dirty="0" smtClean="0"/>
          </a:p>
          <a:p>
            <a:pPr algn="ctr"/>
            <a:r>
              <a:rPr lang="fr-FR" sz="3600" dirty="0" smtClean="0"/>
              <a:t>The </a:t>
            </a:r>
            <a:r>
              <a:rPr lang="fr-FR" sz="3600" dirty="0" err="1" smtClean="0"/>
              <a:t>Enforcement</a:t>
            </a:r>
            <a:r>
              <a:rPr lang="fr-FR" sz="3600" dirty="0" smtClean="0"/>
              <a:t> of </a:t>
            </a:r>
            <a:r>
              <a:rPr lang="fr-FR" sz="3600" dirty="0" err="1" smtClean="0"/>
              <a:t>Intellectual</a:t>
            </a:r>
            <a:r>
              <a:rPr lang="fr-FR" sz="3600" dirty="0" smtClean="0"/>
              <a:t> </a:t>
            </a:r>
            <a:r>
              <a:rPr lang="fr-FR" sz="3600" dirty="0" err="1" smtClean="0"/>
              <a:t>Property</a:t>
            </a:r>
            <a:r>
              <a:rPr lang="fr-FR" sz="3600" dirty="0" smtClean="0"/>
              <a:t> </a:t>
            </a:r>
            <a:r>
              <a:rPr lang="fr-FR" sz="3600" dirty="0" err="1" smtClean="0"/>
              <a:t>Rights</a:t>
            </a:r>
            <a:endParaRPr lang="fr-BE" sz="3600" dirty="0" smtClean="0"/>
          </a:p>
          <a:p>
            <a:pPr algn="ctr"/>
            <a:r>
              <a:rPr lang="en-US" sz="3600" dirty="0" smtClean="0"/>
              <a:t> </a:t>
            </a:r>
            <a:endParaRPr lang="fr-BE" sz="3600" dirty="0" smtClean="0"/>
          </a:p>
          <a:p>
            <a:pPr algn="ctr"/>
            <a:r>
              <a:rPr lang="en-US" dirty="0" smtClean="0"/>
              <a:t>The </a:t>
            </a:r>
            <a:r>
              <a:rPr lang="en-US" dirty="0"/>
              <a:t>international Standards &amp; </a:t>
            </a:r>
            <a:r>
              <a:rPr lang="fr-FR" dirty="0"/>
              <a:t>the </a:t>
            </a:r>
            <a:r>
              <a:rPr lang="fr-FR" dirty="0" err="1"/>
              <a:t>European</a:t>
            </a:r>
            <a:r>
              <a:rPr lang="fr-FR" dirty="0"/>
              <a:t> Union </a:t>
            </a:r>
            <a:r>
              <a:rPr lang="fr-FR" dirty="0" err="1"/>
              <a:t>Legal</a:t>
            </a:r>
            <a:r>
              <a:rPr lang="fr-FR" dirty="0"/>
              <a:t> Framework</a:t>
            </a:r>
            <a:endParaRPr lang="fr-BE" dirty="0"/>
          </a:p>
          <a:p>
            <a:pPr algn="ctr"/>
            <a:r>
              <a:rPr lang="en-US" dirty="0" smtClean="0"/>
              <a:t> </a:t>
            </a:r>
            <a:endParaRPr lang="en-US" dirty="0" smtClean="0"/>
          </a:p>
          <a:p>
            <a:pPr algn="ctr"/>
            <a:endParaRPr lang="fr-FR" dirty="0"/>
          </a:p>
          <a:p>
            <a:pPr algn="ctr"/>
            <a:r>
              <a:rPr lang="fr-BE" dirty="0"/>
              <a:t>WIPO </a:t>
            </a:r>
            <a:r>
              <a:rPr lang="fr-BE" dirty="0" err="1"/>
              <a:t>seminar</a:t>
            </a:r>
            <a:r>
              <a:rPr lang="fr-BE" dirty="0"/>
              <a:t> for </a:t>
            </a:r>
            <a:r>
              <a:rPr lang="fr-BE" dirty="0" err="1"/>
              <a:t>judges</a:t>
            </a:r>
            <a:r>
              <a:rPr lang="fr-BE" dirty="0"/>
              <a:t> and </a:t>
            </a:r>
            <a:r>
              <a:rPr lang="fr-BE" dirty="0" err="1"/>
              <a:t>enforcement</a:t>
            </a:r>
            <a:r>
              <a:rPr lang="fr-BE" dirty="0"/>
              <a:t> institutions </a:t>
            </a:r>
          </a:p>
          <a:p>
            <a:pPr algn="ctr"/>
            <a:r>
              <a:rPr lang="fr-BE" dirty="0"/>
              <a:t>Sofia, 22 &amp; 23 </a:t>
            </a:r>
            <a:r>
              <a:rPr lang="fr-BE" dirty="0" err="1"/>
              <a:t>November</a:t>
            </a:r>
            <a:r>
              <a:rPr lang="fr-BE"/>
              <a:t> 2012</a:t>
            </a:r>
          </a:p>
          <a:p>
            <a:pPr algn="ctr">
              <a:spcBef>
                <a:spcPct val="50000"/>
              </a:spcBef>
            </a:pPr>
            <a:endParaRPr lang="en-US" sz="1800" dirty="0">
              <a:latin typeface="Arial Rounded MT Bold" pitchFamily="34" charset="0"/>
            </a:endParaRPr>
          </a:p>
          <a:p>
            <a:pPr algn="r">
              <a:spcBef>
                <a:spcPct val="50000"/>
              </a:spcBef>
            </a:pPr>
            <a:r>
              <a:rPr lang="en-US" sz="1800" dirty="0">
                <a:latin typeface="Arial Rounded MT Bold" pitchFamily="34" charset="0"/>
              </a:rPr>
              <a:t>Marius Schneider</a:t>
            </a:r>
            <a:br>
              <a:rPr lang="en-US" sz="1800" dirty="0">
                <a:latin typeface="Arial Rounded MT Bold" pitchFamily="34" charset="0"/>
              </a:rPr>
            </a:br>
            <a:r>
              <a:rPr lang="en-US" sz="1800" dirty="0">
                <a:latin typeface="Arial Rounded MT Bold" pitchFamily="34" charset="0"/>
              </a:rPr>
              <a:t> Attorney-at-law</a:t>
            </a:r>
            <a:br>
              <a:rPr lang="en-US" sz="1800" dirty="0">
                <a:latin typeface="Arial Rounded MT Bold" pitchFamily="34" charset="0"/>
              </a:rPr>
            </a:br>
            <a:r>
              <a:rPr lang="en-US" sz="1800" dirty="0">
                <a:latin typeface="Arial Rounded MT Bold" pitchFamily="34" charset="0"/>
              </a:rPr>
              <a:t> </a:t>
            </a:r>
            <a:r>
              <a:rPr lang="en-US" sz="1800" dirty="0" err="1">
                <a:latin typeface="Arial Rounded MT Bold" pitchFamily="34" charset="0"/>
              </a:rPr>
              <a:t>Eeman</a:t>
            </a:r>
            <a:r>
              <a:rPr lang="en-US" sz="1800" dirty="0">
                <a:latin typeface="Arial Rounded MT Bold" pitchFamily="34" charset="0"/>
              </a:rPr>
              <a:t> &amp; Partners</a:t>
            </a:r>
            <a:endParaRPr lang="en-US" sz="1600" dirty="0">
              <a:latin typeface="Arial Rounded MT Bold" pitchFamily="34" charset="0"/>
            </a:endParaRPr>
          </a:p>
        </p:txBody>
      </p:sp>
      <p:sp>
        <p:nvSpPr>
          <p:cNvPr id="4" name="Titre 3"/>
          <p:cNvSpPr>
            <a:spLocks noGrp="1"/>
          </p:cNvSpPr>
          <p:nvPr>
            <p:ph type="title"/>
          </p:nvPr>
        </p:nvSpPr>
        <p:spPr/>
        <p:txBody>
          <a:bodyPr/>
          <a:lstStyle/>
          <a:p>
            <a:endParaRPr lang="fr-FR"/>
          </a:p>
        </p:txBody>
      </p:sp>
      <p:pic>
        <p:nvPicPr>
          <p:cNvPr id="10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1877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normAutofit lnSpcReduction="10000"/>
          </a:bodyPr>
          <a:lstStyle/>
          <a:p>
            <a:pPr marL="457200" indent="-457200">
              <a:buNone/>
            </a:pPr>
            <a:r>
              <a:rPr lang="fr-FR" sz="3000" dirty="0"/>
              <a:t>2</a:t>
            </a:r>
            <a:r>
              <a:rPr lang="en-US" sz="3000" dirty="0"/>
              <a:t>. International background and Legal Framework </a:t>
            </a:r>
            <a:endParaRPr lang="en-US" sz="3000" b="1" dirty="0"/>
          </a:p>
          <a:p>
            <a:pPr marL="838200" lvl="1" indent="-381000">
              <a:buNone/>
            </a:pPr>
            <a:r>
              <a:rPr lang="en-US" sz="3000" dirty="0"/>
              <a:t>2.2  The TRIPs  Agreement</a:t>
            </a:r>
          </a:p>
          <a:p>
            <a:pPr marL="838200" lvl="1" indent="-381000">
              <a:buNone/>
            </a:pPr>
            <a:r>
              <a:rPr lang="en-US" dirty="0" smtClean="0"/>
              <a:t>	</a:t>
            </a:r>
            <a:r>
              <a:rPr lang="en-US" sz="2600" dirty="0" smtClean="0"/>
              <a:t>2.2.1 Definition</a:t>
            </a:r>
          </a:p>
          <a:p>
            <a:pPr marL="838200" lvl="1" indent="-381000">
              <a:buNone/>
            </a:pPr>
            <a:endParaRPr lang="en-US" sz="2600" dirty="0" smtClean="0"/>
          </a:p>
          <a:p>
            <a:pPr marL="285750" lvl="1" algn="just">
              <a:buFont typeface="Wingdings" pitchFamily="2" charset="2"/>
              <a:buChar char="Ø"/>
            </a:pPr>
            <a:endParaRPr lang="en-US" sz="2000" dirty="0" smtClean="0"/>
          </a:p>
          <a:p>
            <a:pPr marL="0" lvl="1" indent="0" algn="just">
              <a:buNone/>
            </a:pPr>
            <a:r>
              <a:rPr lang="en-US" sz="3800" dirty="0" smtClean="0"/>
              <a:t/>
            </a:r>
            <a:br>
              <a:rPr lang="en-US" sz="3800" dirty="0" smtClean="0"/>
            </a:br>
            <a:endParaRPr lang="en-US" sz="3800" dirty="0" smtClean="0"/>
          </a:p>
          <a:p>
            <a:pPr lvl="1" eaLnBrk="1" hangingPunct="1">
              <a:buFont typeface="Wingdings" pitchFamily="2" charset="2"/>
              <a:buChar char="Ø"/>
            </a:pPr>
            <a:endParaRPr lang="fr-FR" sz="2000" dirty="0" smtClean="0"/>
          </a:p>
          <a:p>
            <a:pPr marL="457200" lvl="1" indent="0" eaLnBrk="1" hangingPunct="1">
              <a:buNone/>
            </a:pPr>
            <a:endParaRPr lang="fr-FR" dirty="0">
              <a:latin typeface="Arial Rounded MT Bold" pitchFamily="34" charset="0"/>
            </a:endParaRPr>
          </a:p>
          <a:p>
            <a:pPr marL="838200" lvl="1" indent="-381000" eaLnBrk="1" hangingPunct="1">
              <a:buFontTx/>
              <a:buNone/>
            </a:pPr>
            <a:endParaRPr lang="fr-FR" sz="3200" b="1" dirty="0" smtClean="0">
              <a:latin typeface="Arial Rounded MT Bold" pitchFamily="34" charset="0"/>
            </a:endParaRPr>
          </a:p>
          <a:p>
            <a:pPr marL="381000" lvl="1" indent="-25400">
              <a:buNone/>
            </a:pPr>
            <a:r>
              <a:rPr lang="en-US" sz="1600" dirty="0" smtClean="0"/>
              <a:t>=&gt; dark </a:t>
            </a:r>
            <a:r>
              <a:rPr lang="en-US" sz="1600" dirty="0"/>
              <a:t>green: member; light green: member of the EU and thus member; </a:t>
            </a:r>
            <a:r>
              <a:rPr lang="en-US" sz="1600" dirty="0" err="1" smtClean="0"/>
              <a:t>blue:obserer</a:t>
            </a:r>
            <a:r>
              <a:rPr lang="en-US" sz="1600" dirty="0" smtClean="0"/>
              <a:t>; gray</a:t>
            </a:r>
            <a:r>
              <a:rPr lang="en-US" sz="1600" dirty="0"/>
              <a:t>: no official Interaction with the WTO</a:t>
            </a:r>
            <a:endParaRPr lang="en-US" dirty="0" smtClean="0">
              <a:latin typeface="Arial Rounded MT Bold" pitchFamily="34" charset="0"/>
            </a:endParaRPr>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Imag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1844825"/>
            <a:ext cx="8712968" cy="3456384"/>
          </a:xfrm>
          <a:prstGeom prst="rect">
            <a:avLst/>
          </a:prstGeom>
        </p:spPr>
      </p:pic>
    </p:spTree>
    <p:extLst>
      <p:ext uri="{BB962C8B-B14F-4D97-AF65-F5344CB8AC3E}">
        <p14:creationId xmlns:p14="http://schemas.microsoft.com/office/powerpoint/2010/main" val="39777574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normAutofit/>
          </a:bodyPr>
          <a:lstStyle/>
          <a:p>
            <a:pPr marL="457200" indent="-457200">
              <a:buNone/>
            </a:pPr>
            <a:r>
              <a:rPr lang="fr-FR" sz="2800" dirty="0" smtClean="0"/>
              <a:t>2. International </a:t>
            </a:r>
            <a:r>
              <a:rPr lang="fr-FR" sz="2800" dirty="0"/>
              <a:t>background and </a:t>
            </a:r>
            <a:r>
              <a:rPr lang="fr-FR" sz="2800" dirty="0" err="1"/>
              <a:t>Legal</a:t>
            </a:r>
            <a:r>
              <a:rPr lang="fr-FR" sz="2800" dirty="0"/>
              <a:t> Framework </a:t>
            </a:r>
            <a:endParaRPr lang="en-US" sz="2800" b="1" dirty="0" smtClean="0"/>
          </a:p>
          <a:p>
            <a:pPr marL="838200" lvl="1" indent="-381000" eaLnBrk="1" hangingPunct="1">
              <a:buFontTx/>
              <a:buNone/>
            </a:pPr>
            <a:r>
              <a:rPr lang="en-GB" sz="2400" dirty="0" smtClean="0"/>
              <a:t>2.2 </a:t>
            </a:r>
            <a:r>
              <a:rPr lang="fr-FR" sz="2400" dirty="0" smtClean="0"/>
              <a:t>The </a:t>
            </a:r>
            <a:r>
              <a:rPr lang="fr-FR" sz="2400" dirty="0" err="1" smtClean="0"/>
              <a:t>TRIPs</a:t>
            </a:r>
            <a:r>
              <a:rPr lang="fr-FR" sz="2400" dirty="0" smtClean="0"/>
              <a:t>  Agreement</a:t>
            </a:r>
          </a:p>
          <a:p>
            <a:pPr marL="900113" indent="0">
              <a:buNone/>
            </a:pPr>
            <a:r>
              <a:rPr lang="en-US" sz="2400" dirty="0" smtClean="0"/>
              <a:t>2.2.2 Objectives TRIPs</a:t>
            </a:r>
          </a:p>
          <a:p>
            <a:pPr marL="900113" indent="0">
              <a:buNone/>
            </a:pPr>
            <a:endParaRPr lang="en-US" sz="2400" dirty="0"/>
          </a:p>
          <a:p>
            <a:pPr marL="0" indent="0">
              <a:buNone/>
            </a:pPr>
            <a:r>
              <a:rPr lang="en-US" sz="2400" dirty="0" smtClean="0"/>
              <a:t>Trade </a:t>
            </a:r>
            <a:r>
              <a:rPr lang="en-US" sz="2400" dirty="0"/>
              <a:t>(Preamble):</a:t>
            </a:r>
          </a:p>
          <a:p>
            <a:pPr marL="0" indent="0">
              <a:buNone/>
            </a:pPr>
            <a:r>
              <a:rPr lang="en-US" sz="2000" dirty="0" smtClean="0"/>
              <a:t>“Members, Desiring </a:t>
            </a:r>
            <a:r>
              <a:rPr lang="en-US" sz="2000" dirty="0"/>
              <a:t>to reduce distortions and impediments </a:t>
            </a:r>
            <a:r>
              <a:rPr lang="en-US" sz="2000" dirty="0" smtClean="0"/>
              <a:t>to international </a:t>
            </a:r>
            <a:r>
              <a:rPr lang="en-US" sz="2000" dirty="0"/>
              <a:t>trade, and taking into account the need </a:t>
            </a:r>
            <a:r>
              <a:rPr lang="en-US" sz="2000" dirty="0" smtClean="0"/>
              <a:t>to promote </a:t>
            </a:r>
            <a:r>
              <a:rPr lang="en-US" sz="2000" dirty="0"/>
              <a:t>effective and adequate protection of </a:t>
            </a:r>
            <a:r>
              <a:rPr lang="en-US" sz="2000" dirty="0" smtClean="0"/>
              <a:t>intellectual property </a:t>
            </a:r>
            <a:r>
              <a:rPr lang="en-US" sz="2000" dirty="0"/>
              <a:t>rights, and to ensure that measures </a:t>
            </a:r>
            <a:r>
              <a:rPr lang="en-US" sz="2000" dirty="0" smtClean="0"/>
              <a:t>and procedures </a:t>
            </a:r>
            <a:r>
              <a:rPr lang="en-US" sz="2000" dirty="0"/>
              <a:t>to enforce intellectual property rights do </a:t>
            </a:r>
            <a:r>
              <a:rPr lang="en-US" sz="2000" dirty="0" smtClean="0"/>
              <a:t>not themselves </a:t>
            </a:r>
            <a:r>
              <a:rPr lang="en-US" sz="2000" dirty="0"/>
              <a:t>become barriers to legitimate </a:t>
            </a:r>
            <a:r>
              <a:rPr lang="en-US" sz="2000" dirty="0" smtClean="0"/>
              <a:t>trade”</a:t>
            </a:r>
            <a:endParaRPr lang="fr-FR" sz="2000" dirty="0" smtClean="0">
              <a:latin typeface="Arial Rounded MT Bold" pitchFamily="34" charset="0"/>
            </a:endParaRPr>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77198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normAutofit fontScale="55000" lnSpcReduction="20000"/>
          </a:bodyPr>
          <a:lstStyle/>
          <a:p>
            <a:pPr marL="457200" indent="-457200">
              <a:buNone/>
            </a:pPr>
            <a:r>
              <a:rPr lang="fr-FR" sz="4500" dirty="0" smtClean="0"/>
              <a:t>2. International </a:t>
            </a:r>
            <a:r>
              <a:rPr lang="fr-FR" sz="4500" dirty="0"/>
              <a:t>background and </a:t>
            </a:r>
            <a:r>
              <a:rPr lang="fr-FR" sz="4500" dirty="0" err="1"/>
              <a:t>Legal</a:t>
            </a:r>
            <a:r>
              <a:rPr lang="fr-FR" sz="4500" dirty="0"/>
              <a:t> Framework </a:t>
            </a:r>
            <a:endParaRPr lang="en-US" sz="4500" b="1" dirty="0" smtClean="0"/>
          </a:p>
          <a:p>
            <a:pPr marL="838200" lvl="1" indent="-381000" eaLnBrk="1" hangingPunct="1">
              <a:buFontTx/>
              <a:buNone/>
            </a:pPr>
            <a:r>
              <a:rPr lang="en-GB" sz="4500" dirty="0" smtClean="0"/>
              <a:t>2.2 </a:t>
            </a:r>
            <a:r>
              <a:rPr lang="fr-FR" sz="4500" dirty="0" smtClean="0"/>
              <a:t>The </a:t>
            </a:r>
            <a:r>
              <a:rPr lang="fr-FR" sz="4500" dirty="0" err="1" smtClean="0"/>
              <a:t>TRIPs</a:t>
            </a:r>
            <a:r>
              <a:rPr lang="fr-FR" sz="4500" dirty="0" smtClean="0"/>
              <a:t> </a:t>
            </a:r>
            <a:r>
              <a:rPr lang="fr-FR" sz="4500" dirty="0" smtClean="0"/>
              <a:t>Agreement</a:t>
            </a:r>
          </a:p>
          <a:p>
            <a:pPr marL="900113" lvl="0" indent="0">
              <a:buNone/>
            </a:pPr>
            <a:r>
              <a:rPr lang="en-US" sz="4400" dirty="0">
                <a:solidFill>
                  <a:prstClr val="black"/>
                </a:solidFill>
              </a:rPr>
              <a:t>2.2.2 Objectives TRIPs</a:t>
            </a:r>
          </a:p>
          <a:p>
            <a:pPr marL="838200" lvl="1" indent="-381000" eaLnBrk="1" hangingPunct="1">
              <a:buFontTx/>
              <a:buNone/>
            </a:pPr>
            <a:endParaRPr lang="fr-FR" sz="4500" dirty="0" smtClean="0"/>
          </a:p>
          <a:p>
            <a:pPr>
              <a:buFont typeface="Wingdings" pitchFamily="2" charset="2"/>
              <a:buChar char="Ø"/>
            </a:pPr>
            <a:r>
              <a:rPr lang="en-US" dirty="0" smtClean="0"/>
              <a:t>Public </a:t>
            </a:r>
            <a:r>
              <a:rPr lang="en-US" dirty="0"/>
              <a:t>Policy</a:t>
            </a:r>
          </a:p>
          <a:p>
            <a:pPr marL="0" indent="0">
              <a:buNone/>
            </a:pPr>
            <a:r>
              <a:rPr lang="en-US" sz="2000" dirty="0" smtClean="0"/>
              <a:t/>
            </a:r>
            <a:br>
              <a:rPr lang="en-US" sz="2000" dirty="0" smtClean="0"/>
            </a:br>
            <a:r>
              <a:rPr lang="en-US" sz="2000" b="1" dirty="0" smtClean="0"/>
              <a:t> </a:t>
            </a:r>
            <a:r>
              <a:rPr lang="en-US" b="1" dirty="0"/>
              <a:t>Preamble:</a:t>
            </a:r>
          </a:p>
          <a:p>
            <a:pPr marL="0" indent="0">
              <a:buNone/>
            </a:pPr>
            <a:r>
              <a:rPr lang="en-US" sz="800" dirty="0"/>
              <a:t> </a:t>
            </a:r>
            <a:r>
              <a:rPr lang="en-US" dirty="0"/>
              <a:t>“Recognizing the underlying public policy objectives of national systems</a:t>
            </a:r>
          </a:p>
          <a:p>
            <a:pPr marL="0" indent="0">
              <a:buNone/>
            </a:pPr>
            <a:r>
              <a:rPr lang="en-US" dirty="0"/>
              <a:t>for the protection of intellectual property, including developmental and</a:t>
            </a:r>
          </a:p>
          <a:p>
            <a:pPr marL="0" indent="0">
              <a:buNone/>
            </a:pPr>
            <a:r>
              <a:rPr lang="en-US" dirty="0"/>
              <a:t>technological objectives</a:t>
            </a:r>
            <a:r>
              <a:rPr lang="en-US" dirty="0" smtClean="0"/>
              <a:t>;”</a:t>
            </a:r>
            <a:br>
              <a:rPr lang="en-US" dirty="0" smtClean="0"/>
            </a:br>
            <a:endParaRPr lang="en-US" dirty="0"/>
          </a:p>
          <a:p>
            <a:pPr marL="0" indent="0">
              <a:buNone/>
            </a:pPr>
            <a:r>
              <a:rPr lang="en-US" sz="2000" b="1" dirty="0"/>
              <a:t> </a:t>
            </a:r>
            <a:r>
              <a:rPr lang="en-US" b="1" dirty="0"/>
              <a:t>Article 7. Objectives:</a:t>
            </a:r>
          </a:p>
          <a:p>
            <a:pPr marL="0" indent="0">
              <a:buNone/>
            </a:pPr>
            <a:r>
              <a:rPr lang="en-US" sz="800" dirty="0"/>
              <a:t> </a:t>
            </a:r>
            <a:r>
              <a:rPr lang="en-US" dirty="0"/>
              <a:t>“The protection and enforcement of intellectual property rights should</a:t>
            </a:r>
          </a:p>
          <a:p>
            <a:pPr marL="0" indent="0">
              <a:buNone/>
            </a:pPr>
            <a:r>
              <a:rPr lang="en-US" dirty="0"/>
              <a:t>contribute to the promotion of technological innovation and to the</a:t>
            </a:r>
          </a:p>
          <a:p>
            <a:pPr marL="0" indent="0">
              <a:buNone/>
            </a:pPr>
            <a:r>
              <a:rPr lang="en-US" dirty="0"/>
              <a:t>transfer and dissemination of technology, to the mutual advantage of</a:t>
            </a:r>
          </a:p>
          <a:p>
            <a:pPr marL="0" indent="0">
              <a:buNone/>
            </a:pPr>
            <a:r>
              <a:rPr lang="en-US" dirty="0"/>
              <a:t>producers and users of technological knowledge and in a manner</a:t>
            </a:r>
          </a:p>
          <a:p>
            <a:pPr marL="0" indent="0">
              <a:buNone/>
            </a:pPr>
            <a:r>
              <a:rPr lang="en-US" dirty="0"/>
              <a:t>conducive to social and economic welfare, and to a balance of rights</a:t>
            </a:r>
          </a:p>
          <a:p>
            <a:pPr marL="0" indent="0">
              <a:buNone/>
            </a:pPr>
            <a:r>
              <a:rPr lang="en-US" dirty="0"/>
              <a:t>and obligations.”</a:t>
            </a:r>
            <a:endParaRPr lang="fr-FR" sz="8000" b="1" dirty="0">
              <a:latin typeface="Arial Rounded MT Bold" pitchFamily="34" charset="0"/>
            </a:endParaRPr>
          </a:p>
          <a:p>
            <a:pPr marL="838200" lvl="1" indent="-381000" eaLnBrk="1" hangingPunct="1">
              <a:buFontTx/>
              <a:buNone/>
            </a:pPr>
            <a:endParaRPr lang="en-US" sz="3200" b="1" dirty="0" smtClean="0">
              <a:latin typeface="Arial Rounded MT Bold" pitchFamily="34" charset="0"/>
            </a:endParaRPr>
          </a:p>
          <a:p>
            <a:pPr marL="838200" lvl="1" indent="-381000" eaLnBrk="1" hangingPunct="1">
              <a:buFontTx/>
              <a:buNone/>
            </a:pPr>
            <a:endParaRPr lang="fr-FR" dirty="0" smtClean="0">
              <a:latin typeface="Arial Rounded MT Bold" pitchFamily="34" charset="0"/>
            </a:endParaRPr>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91118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normAutofit/>
          </a:bodyPr>
          <a:lstStyle/>
          <a:p>
            <a:pPr marL="457200" indent="-457200">
              <a:buNone/>
            </a:pPr>
            <a:r>
              <a:rPr lang="fr-FR" sz="2800" dirty="0" smtClean="0"/>
              <a:t>2. International </a:t>
            </a:r>
            <a:r>
              <a:rPr lang="fr-FR" sz="2800" dirty="0"/>
              <a:t>background and </a:t>
            </a:r>
            <a:r>
              <a:rPr lang="fr-FR" sz="2800" dirty="0" err="1"/>
              <a:t>Legal</a:t>
            </a:r>
            <a:r>
              <a:rPr lang="fr-FR" sz="2800" dirty="0"/>
              <a:t> Framework </a:t>
            </a:r>
            <a:endParaRPr lang="en-US" sz="2800" b="1" dirty="0" smtClean="0"/>
          </a:p>
          <a:p>
            <a:pPr marL="838200" lvl="1" indent="-381000" eaLnBrk="1" hangingPunct="1">
              <a:buFontTx/>
              <a:buNone/>
            </a:pPr>
            <a:r>
              <a:rPr lang="en-GB" sz="2400" dirty="0" smtClean="0"/>
              <a:t>2.2 </a:t>
            </a:r>
            <a:r>
              <a:rPr lang="fr-FR" sz="2400" dirty="0" smtClean="0"/>
              <a:t>The </a:t>
            </a:r>
            <a:r>
              <a:rPr lang="fr-FR" sz="2400" dirty="0" err="1" smtClean="0"/>
              <a:t>TRIPs</a:t>
            </a:r>
            <a:r>
              <a:rPr lang="fr-FR" sz="2400" dirty="0" smtClean="0"/>
              <a:t> </a:t>
            </a:r>
            <a:r>
              <a:rPr lang="fr-FR" sz="2400" dirty="0" smtClean="0"/>
              <a:t>Agreement</a:t>
            </a:r>
            <a:br>
              <a:rPr lang="fr-FR" sz="2400" dirty="0" smtClean="0"/>
            </a:br>
            <a:r>
              <a:rPr lang="fr-FR" sz="2400" dirty="0" smtClean="0"/>
              <a:t>2.2.3 </a:t>
            </a:r>
            <a:r>
              <a:rPr lang="en-US" sz="2400" dirty="0" smtClean="0"/>
              <a:t>Incorporation-by-reference </a:t>
            </a:r>
          </a:p>
          <a:p>
            <a:pPr marL="838200" lvl="1" indent="-381000" eaLnBrk="1" hangingPunct="1">
              <a:buFontTx/>
              <a:buNone/>
            </a:pPr>
            <a:endParaRPr lang="en-US" sz="2400" dirty="0"/>
          </a:p>
          <a:p>
            <a:pPr marL="285750" lvl="1" eaLnBrk="1" hangingPunct="1">
              <a:buFont typeface="Wingdings" pitchFamily="2" charset="2"/>
              <a:buChar char="Ø"/>
            </a:pPr>
            <a:r>
              <a:rPr lang="en-US" sz="2400" dirty="0" smtClean="0"/>
              <a:t>Art</a:t>
            </a:r>
            <a:r>
              <a:rPr lang="en-US" sz="2400" dirty="0"/>
              <a:t>. 2 </a:t>
            </a:r>
            <a:r>
              <a:rPr lang="en-US" sz="2400" dirty="0" smtClean="0"/>
              <a:t>TRIPs</a:t>
            </a:r>
            <a:r>
              <a:rPr lang="en-US" sz="2400" dirty="0"/>
              <a:t>:</a:t>
            </a:r>
            <a:r>
              <a:rPr lang="en-US" sz="2000" dirty="0" smtClean="0"/>
              <a:t/>
            </a:r>
            <a:br>
              <a:rPr lang="en-US" sz="2000" dirty="0" smtClean="0"/>
            </a:br>
            <a:endParaRPr lang="en-US" sz="2000" dirty="0"/>
          </a:p>
          <a:p>
            <a:pPr marL="0" indent="0" algn="just">
              <a:buNone/>
            </a:pPr>
            <a:r>
              <a:rPr lang="en-US" sz="2000" dirty="0" smtClean="0"/>
              <a:t>“</a:t>
            </a:r>
            <a:r>
              <a:rPr lang="en-US" sz="2000" dirty="0"/>
              <a:t>1. In respect of Parts II, III and IV of this Agreement</a:t>
            </a:r>
            <a:r>
              <a:rPr lang="en-US" sz="2000" dirty="0" smtClean="0"/>
              <a:t>, Members </a:t>
            </a:r>
            <a:r>
              <a:rPr lang="en-US" sz="2000" dirty="0"/>
              <a:t>shall comply with Articles 1 through 12, </a:t>
            </a:r>
            <a:r>
              <a:rPr lang="en-US" sz="2000" dirty="0" smtClean="0"/>
              <a:t>and Article </a:t>
            </a:r>
            <a:r>
              <a:rPr lang="en-US" sz="2000" dirty="0"/>
              <a:t>19, of the Paris Convention (1967).</a:t>
            </a:r>
          </a:p>
          <a:p>
            <a:pPr marL="0" indent="0" algn="just">
              <a:buNone/>
            </a:pPr>
            <a:r>
              <a:rPr lang="en-US" sz="2000" dirty="0"/>
              <a:t>2. Nothing in Parts I to IV of this Agreement shall </a:t>
            </a:r>
            <a:r>
              <a:rPr lang="en-US" sz="2000" dirty="0" smtClean="0"/>
              <a:t>derogate from </a:t>
            </a:r>
            <a:r>
              <a:rPr lang="en-US" sz="2000" dirty="0"/>
              <a:t>existing obligations that Members may have to </a:t>
            </a:r>
            <a:r>
              <a:rPr lang="en-US" sz="2000" dirty="0" smtClean="0"/>
              <a:t>each other </a:t>
            </a:r>
            <a:r>
              <a:rPr lang="en-US" sz="2000" dirty="0"/>
              <a:t>under the Paris Convention, the Berne </a:t>
            </a:r>
            <a:r>
              <a:rPr lang="en-US" sz="2000" dirty="0" smtClean="0"/>
              <a:t>Convention, the </a:t>
            </a:r>
            <a:r>
              <a:rPr lang="en-US" sz="2000" dirty="0"/>
              <a:t>Rome Convention and the Treaty on </a:t>
            </a:r>
            <a:r>
              <a:rPr lang="en-US" sz="2000" dirty="0" smtClean="0"/>
              <a:t>Intellectual Property </a:t>
            </a:r>
            <a:r>
              <a:rPr lang="en-US" sz="2000" dirty="0"/>
              <a:t>in Respect of Integrated Circuits.”</a:t>
            </a:r>
            <a:endParaRPr lang="en-US" sz="4800" b="1" dirty="0" smtClean="0">
              <a:latin typeface="Arial Rounded MT Bold" pitchFamily="34" charset="0"/>
            </a:endParaRPr>
          </a:p>
          <a:p>
            <a:pPr marL="838200" lvl="1" indent="-381000" eaLnBrk="1" hangingPunct="1">
              <a:buFontTx/>
              <a:buNone/>
            </a:pPr>
            <a:endParaRPr lang="fr-FR" dirty="0" smtClean="0">
              <a:latin typeface="Arial Rounded MT Bold" pitchFamily="34" charset="0"/>
            </a:endParaRPr>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46521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normAutofit/>
          </a:bodyPr>
          <a:lstStyle/>
          <a:p>
            <a:pPr marL="457200" indent="-457200">
              <a:buNone/>
            </a:pPr>
            <a:r>
              <a:rPr lang="fr-FR" sz="2800" dirty="0" smtClean="0"/>
              <a:t>2. International </a:t>
            </a:r>
            <a:r>
              <a:rPr lang="fr-FR" sz="2800" dirty="0"/>
              <a:t>background and </a:t>
            </a:r>
            <a:r>
              <a:rPr lang="fr-FR" sz="2800" dirty="0" err="1"/>
              <a:t>Legal</a:t>
            </a:r>
            <a:r>
              <a:rPr lang="fr-FR" sz="2800" dirty="0"/>
              <a:t> Framework </a:t>
            </a:r>
            <a:endParaRPr lang="en-US" sz="2800" b="1" dirty="0" smtClean="0"/>
          </a:p>
          <a:p>
            <a:pPr marL="838200" lvl="1" indent="-381000">
              <a:buNone/>
            </a:pPr>
            <a:r>
              <a:rPr lang="en-GB" dirty="0"/>
              <a:t>2.2 </a:t>
            </a:r>
            <a:r>
              <a:rPr lang="fr-FR" dirty="0"/>
              <a:t>The </a:t>
            </a:r>
            <a:r>
              <a:rPr lang="fr-FR" dirty="0" err="1"/>
              <a:t>TRIPs</a:t>
            </a:r>
            <a:r>
              <a:rPr lang="fr-FR" dirty="0"/>
              <a:t> Agreement</a:t>
            </a:r>
            <a:br>
              <a:rPr lang="fr-FR" dirty="0"/>
            </a:br>
            <a:r>
              <a:rPr lang="fr-FR" dirty="0"/>
              <a:t>2.2.3 </a:t>
            </a:r>
            <a:r>
              <a:rPr lang="en-US" dirty="0"/>
              <a:t>Incorporation-by-reference </a:t>
            </a:r>
          </a:p>
          <a:p>
            <a:pPr marL="838200" lvl="1" indent="-381000">
              <a:buNone/>
            </a:pPr>
            <a:r>
              <a:rPr lang="en-GB" dirty="0"/>
              <a:t>2.2 </a:t>
            </a:r>
            <a:r>
              <a:rPr lang="fr-FR" dirty="0"/>
              <a:t>The </a:t>
            </a:r>
            <a:r>
              <a:rPr lang="fr-FR" dirty="0" err="1"/>
              <a:t>TRIPs</a:t>
            </a:r>
            <a:r>
              <a:rPr lang="fr-FR" dirty="0"/>
              <a:t> Agreement</a:t>
            </a:r>
            <a:br>
              <a:rPr lang="fr-FR" dirty="0"/>
            </a:br>
            <a:r>
              <a:rPr lang="fr-FR" dirty="0"/>
              <a:t>2.2.3 </a:t>
            </a:r>
            <a:r>
              <a:rPr lang="en-US" dirty="0"/>
              <a:t>Incorporation-by-reference </a:t>
            </a:r>
          </a:p>
          <a:p>
            <a:pPr marL="838200" lvl="1" indent="-381000" eaLnBrk="1" hangingPunct="1">
              <a:buFontTx/>
              <a:buNone/>
            </a:pPr>
            <a:endParaRPr lang="fr-FR" dirty="0" smtClean="0">
              <a:latin typeface="Arial Rounded MT Bold" pitchFamily="34" charset="0"/>
            </a:endParaRPr>
          </a:p>
        </p:txBody>
      </p:sp>
      <p:pic>
        <p:nvPicPr>
          <p:cNvPr id="30"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l="27390" t="29231" r="20641" b="24423"/>
          <a:stretch/>
        </p:blipFill>
        <p:spPr bwMode="auto">
          <a:xfrm>
            <a:off x="395536" y="1870058"/>
            <a:ext cx="8137062" cy="4079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rotWithShape="1">
          <a:blip r:embed="rId7">
            <a:extLst>
              <a:ext uri="{28A0092B-C50C-407E-A947-70E740481C1C}">
                <a14:useLocalDpi xmlns:a14="http://schemas.microsoft.com/office/drawing/2010/main" val="0"/>
              </a:ext>
            </a:extLst>
          </a:blip>
          <a:srcRect l="72007" t="27884" r="8207" b="67521"/>
          <a:stretch/>
        </p:blipFill>
        <p:spPr bwMode="auto">
          <a:xfrm>
            <a:off x="180251" y="5609086"/>
            <a:ext cx="2574388" cy="336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2"/>
          <p:cNvPicPr>
            <a:picLocks noChangeAspect="1" noChangeArrowheads="1"/>
          </p:cNvPicPr>
          <p:nvPr/>
        </p:nvPicPr>
        <p:blipFill rotWithShape="1">
          <a:blip r:embed="rId7">
            <a:extLst>
              <a:ext uri="{28A0092B-C50C-407E-A947-70E740481C1C}">
                <a14:useLocalDpi xmlns:a14="http://schemas.microsoft.com/office/drawing/2010/main" val="0"/>
              </a:ext>
            </a:extLst>
          </a:blip>
          <a:srcRect l="72007" t="27884" r="8207" b="63954"/>
          <a:stretch/>
        </p:blipFill>
        <p:spPr bwMode="auto">
          <a:xfrm>
            <a:off x="6084168" y="1793776"/>
            <a:ext cx="2574388" cy="597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ZoneTexte 1"/>
          <p:cNvSpPr txBox="1"/>
          <p:nvPr/>
        </p:nvSpPr>
        <p:spPr>
          <a:xfrm>
            <a:off x="2862951" y="5696259"/>
            <a:ext cx="1539204" cy="253916"/>
          </a:xfrm>
          <a:prstGeom prst="rect">
            <a:avLst/>
          </a:prstGeom>
          <a:noFill/>
        </p:spPr>
        <p:txBody>
          <a:bodyPr wrap="none" rtlCol="0">
            <a:spAutoFit/>
          </a:bodyPr>
          <a:lstStyle/>
          <a:p>
            <a:r>
              <a:rPr lang="fr-FR" sz="1050" dirty="0" err="1" smtClean="0"/>
              <a:t>Cfr</a:t>
            </a:r>
            <a:r>
              <a:rPr lang="fr-FR" sz="1050" dirty="0" smtClean="0"/>
              <a:t> Esther van Zimmeren</a:t>
            </a:r>
            <a:endParaRPr lang="en-US" sz="1050" dirty="0"/>
          </a:p>
        </p:txBody>
      </p:sp>
    </p:spTree>
    <p:extLst>
      <p:ext uri="{BB962C8B-B14F-4D97-AF65-F5344CB8AC3E}">
        <p14:creationId xmlns:p14="http://schemas.microsoft.com/office/powerpoint/2010/main" val="28501308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normAutofit/>
          </a:bodyPr>
          <a:lstStyle/>
          <a:p>
            <a:pPr marL="457200" indent="-457200">
              <a:buNone/>
            </a:pPr>
            <a:r>
              <a:rPr lang="fr-FR" sz="2800" dirty="0" smtClean="0"/>
              <a:t>2. International </a:t>
            </a:r>
            <a:r>
              <a:rPr lang="fr-FR" sz="2800" dirty="0"/>
              <a:t>background and </a:t>
            </a:r>
            <a:r>
              <a:rPr lang="fr-FR" sz="2800" dirty="0" err="1"/>
              <a:t>Legal</a:t>
            </a:r>
            <a:r>
              <a:rPr lang="fr-FR" sz="2800" dirty="0"/>
              <a:t> Framework </a:t>
            </a:r>
            <a:endParaRPr lang="en-US" sz="2800" b="1" dirty="0" smtClean="0"/>
          </a:p>
          <a:p>
            <a:pPr marL="838200" lvl="1" indent="-381000" eaLnBrk="1" hangingPunct="1">
              <a:buFontTx/>
              <a:buNone/>
            </a:pPr>
            <a:r>
              <a:rPr lang="en-GB" dirty="0" smtClean="0"/>
              <a:t>2.2 </a:t>
            </a:r>
            <a:r>
              <a:rPr lang="fr-FR" dirty="0" smtClean="0"/>
              <a:t>The </a:t>
            </a:r>
            <a:r>
              <a:rPr lang="fr-FR" dirty="0" err="1" smtClean="0"/>
              <a:t>TRIPs</a:t>
            </a:r>
            <a:r>
              <a:rPr lang="fr-FR" dirty="0" smtClean="0"/>
              <a:t> </a:t>
            </a:r>
            <a:r>
              <a:rPr lang="fr-FR" dirty="0" smtClean="0"/>
              <a:t>Agreement</a:t>
            </a:r>
          </a:p>
          <a:p>
            <a:pPr marL="1344613" lvl="1" indent="-381000" eaLnBrk="1" hangingPunct="1">
              <a:buFontTx/>
              <a:buNone/>
            </a:pPr>
            <a:r>
              <a:rPr lang="fr-FR" sz="2400" dirty="0" smtClean="0"/>
              <a:t>2.2.4 </a:t>
            </a:r>
            <a:r>
              <a:rPr lang="en-US" sz="2400" dirty="0" smtClean="0"/>
              <a:t>National </a:t>
            </a:r>
            <a:r>
              <a:rPr lang="en-US" sz="2400" dirty="0"/>
              <a:t>treatment </a:t>
            </a:r>
            <a:endParaRPr lang="en-US" sz="2400" dirty="0" smtClean="0"/>
          </a:p>
          <a:p>
            <a:pPr marL="381000" lvl="1" indent="-381000" eaLnBrk="1" hangingPunct="1">
              <a:buFont typeface="Wingdings" pitchFamily="2" charset="2"/>
              <a:buChar char="Ø"/>
            </a:pPr>
            <a:endParaRPr lang="en-US" sz="2400" dirty="0"/>
          </a:p>
          <a:p>
            <a:pPr marL="381000" lvl="1" indent="-381000" eaLnBrk="1" hangingPunct="1">
              <a:buFont typeface="Wingdings" pitchFamily="2" charset="2"/>
              <a:buChar char="Ø"/>
            </a:pPr>
            <a:r>
              <a:rPr lang="en-US" sz="2400" dirty="0" smtClean="0"/>
              <a:t>Art</a:t>
            </a:r>
            <a:r>
              <a:rPr lang="en-US" sz="2400" dirty="0"/>
              <a:t>. 3 </a:t>
            </a:r>
            <a:r>
              <a:rPr lang="en-US" sz="2400" dirty="0" smtClean="0"/>
              <a:t>TRIPs</a:t>
            </a:r>
            <a:r>
              <a:rPr lang="en-US" sz="2400" dirty="0"/>
              <a:t>:</a:t>
            </a:r>
            <a:endParaRPr lang="en-US" dirty="0"/>
          </a:p>
          <a:p>
            <a:pPr marL="0" indent="0">
              <a:buNone/>
            </a:pPr>
            <a:r>
              <a:rPr lang="en-US" dirty="0"/>
              <a:t> </a:t>
            </a:r>
            <a:r>
              <a:rPr lang="en-US" sz="2400" dirty="0"/>
              <a:t>“1. Each Member shall accord to the nationals of other </a:t>
            </a:r>
            <a:r>
              <a:rPr lang="en-US" sz="2400" dirty="0" smtClean="0"/>
              <a:t>Members treatment </a:t>
            </a:r>
            <a:r>
              <a:rPr lang="en-US" sz="2400" dirty="0"/>
              <a:t>no less </a:t>
            </a:r>
            <a:r>
              <a:rPr lang="en-US" sz="2400" dirty="0" err="1"/>
              <a:t>favourable</a:t>
            </a:r>
            <a:r>
              <a:rPr lang="en-US" sz="2400" dirty="0"/>
              <a:t> than that it accords to its own </a:t>
            </a:r>
            <a:r>
              <a:rPr lang="en-US" sz="2400" dirty="0" smtClean="0"/>
              <a:t>nationals with </a:t>
            </a:r>
            <a:r>
              <a:rPr lang="en-US" sz="2400" dirty="0"/>
              <a:t>regard to the protection of intellectual property, subject to </a:t>
            </a:r>
            <a:r>
              <a:rPr lang="en-US" sz="2400" dirty="0" smtClean="0"/>
              <a:t>the exceptions </a:t>
            </a:r>
            <a:r>
              <a:rPr lang="en-US" sz="2400" dirty="0"/>
              <a:t>already provided in, respectively, the Paris </a:t>
            </a:r>
            <a:r>
              <a:rPr lang="en-US" sz="2400" dirty="0" smtClean="0"/>
              <a:t>Convention (1967</a:t>
            </a:r>
            <a:r>
              <a:rPr lang="en-US" sz="2400" dirty="0"/>
              <a:t>), the Berne Convention (1971), the Rome Convention or </a:t>
            </a:r>
            <a:r>
              <a:rPr lang="en-US" sz="2400" dirty="0" smtClean="0"/>
              <a:t>the Treaty </a:t>
            </a:r>
            <a:r>
              <a:rPr lang="en-US" sz="2400" dirty="0"/>
              <a:t>on Intellectual Property in Respect of Integrated Circuits.”</a:t>
            </a:r>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28138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normAutofit/>
          </a:bodyPr>
          <a:lstStyle/>
          <a:p>
            <a:pPr marL="457200" indent="-457200">
              <a:buNone/>
            </a:pPr>
            <a:r>
              <a:rPr lang="fr-FR" sz="2800" dirty="0" smtClean="0"/>
              <a:t>2. International </a:t>
            </a:r>
            <a:r>
              <a:rPr lang="fr-FR" sz="2800" dirty="0"/>
              <a:t>background and </a:t>
            </a:r>
            <a:r>
              <a:rPr lang="fr-FR" sz="2800" dirty="0" err="1"/>
              <a:t>Legal</a:t>
            </a:r>
            <a:r>
              <a:rPr lang="fr-FR" sz="2800" dirty="0"/>
              <a:t> Framework </a:t>
            </a:r>
            <a:endParaRPr lang="en-US" sz="2800" b="1" dirty="0" smtClean="0"/>
          </a:p>
          <a:p>
            <a:pPr marL="838200" lvl="1" indent="-381000">
              <a:buNone/>
            </a:pPr>
            <a:r>
              <a:rPr lang="en-GB" dirty="0" smtClean="0"/>
              <a:t>2.2 </a:t>
            </a:r>
            <a:r>
              <a:rPr lang="fr-FR" dirty="0"/>
              <a:t>The </a:t>
            </a:r>
            <a:r>
              <a:rPr lang="fr-FR" dirty="0" err="1"/>
              <a:t>TRIPs</a:t>
            </a:r>
            <a:r>
              <a:rPr lang="fr-FR" dirty="0"/>
              <a:t> Agreement</a:t>
            </a:r>
          </a:p>
          <a:p>
            <a:pPr marL="1344613" lvl="1" indent="-381000">
              <a:buNone/>
            </a:pPr>
            <a:r>
              <a:rPr lang="fr-FR" sz="2400" dirty="0" smtClean="0"/>
              <a:t>2.2.5 </a:t>
            </a:r>
            <a:r>
              <a:rPr lang="en-US" sz="2400" dirty="0" smtClean="0"/>
              <a:t>Most-</a:t>
            </a:r>
            <a:r>
              <a:rPr lang="en-US" sz="2400" dirty="0" err="1" smtClean="0"/>
              <a:t>favoured</a:t>
            </a:r>
            <a:r>
              <a:rPr lang="en-US" sz="2400" dirty="0" smtClean="0"/>
              <a:t>-nation </a:t>
            </a:r>
          </a:p>
          <a:p>
            <a:pPr marL="1344613" lvl="1" indent="-381000">
              <a:buNone/>
            </a:pPr>
            <a:endParaRPr lang="en-US" dirty="0"/>
          </a:p>
          <a:p>
            <a:pPr marL="457200" lvl="1" indent="-457200">
              <a:buFont typeface="Wingdings" pitchFamily="2" charset="2"/>
              <a:buChar char="Ø"/>
            </a:pPr>
            <a:r>
              <a:rPr lang="en-US" sz="2400" dirty="0"/>
              <a:t>A</a:t>
            </a:r>
            <a:r>
              <a:rPr lang="en-US" sz="2400" dirty="0" smtClean="0"/>
              <a:t>rt</a:t>
            </a:r>
            <a:r>
              <a:rPr lang="en-US" sz="2400" dirty="0"/>
              <a:t>. 4 </a:t>
            </a:r>
            <a:r>
              <a:rPr lang="en-US" sz="2400" dirty="0" smtClean="0"/>
              <a:t>TRIPs:</a:t>
            </a:r>
          </a:p>
          <a:p>
            <a:pPr marL="0" indent="0" algn="just">
              <a:buNone/>
            </a:pPr>
            <a:r>
              <a:rPr lang="en-US" sz="2400" dirty="0" smtClean="0"/>
              <a:t>“With regard to the protection of intellectual property, any advantage, </a:t>
            </a:r>
            <a:r>
              <a:rPr lang="en-US" sz="2400" dirty="0" err="1" smtClean="0"/>
              <a:t>favour</a:t>
            </a:r>
            <a:r>
              <a:rPr lang="en-US" sz="2400" dirty="0" smtClean="0"/>
              <a:t>, privilege or immunity granted by a Member to the nationals of any </a:t>
            </a:r>
            <a:r>
              <a:rPr lang="en-US" sz="2400" dirty="0"/>
              <a:t>other country shall be accorded immediately and </a:t>
            </a:r>
            <a:r>
              <a:rPr lang="en-US" sz="2400" dirty="0" smtClean="0"/>
              <a:t>unconditionally to </a:t>
            </a:r>
            <a:r>
              <a:rPr lang="en-US" sz="2400" dirty="0"/>
              <a:t>the nationals of all other Members.[…]”</a:t>
            </a:r>
            <a:endParaRPr lang="en-US" sz="2400" dirty="0"/>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8169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normAutofit/>
          </a:bodyPr>
          <a:lstStyle/>
          <a:p>
            <a:pPr marL="457200" indent="-457200">
              <a:buNone/>
            </a:pPr>
            <a:r>
              <a:rPr lang="fr-FR" sz="3000" dirty="0" smtClean="0"/>
              <a:t>2. International </a:t>
            </a:r>
            <a:r>
              <a:rPr lang="fr-FR" sz="3000" dirty="0"/>
              <a:t>background and </a:t>
            </a:r>
            <a:r>
              <a:rPr lang="fr-FR" sz="3000" dirty="0" err="1"/>
              <a:t>Legal</a:t>
            </a:r>
            <a:r>
              <a:rPr lang="fr-FR" sz="3000" dirty="0"/>
              <a:t> Framework </a:t>
            </a:r>
            <a:endParaRPr lang="en-US" sz="3000" b="1" dirty="0" smtClean="0"/>
          </a:p>
          <a:p>
            <a:pPr marL="838200" lvl="1" indent="-381000" eaLnBrk="1" hangingPunct="1">
              <a:buFontTx/>
              <a:buNone/>
            </a:pPr>
            <a:r>
              <a:rPr lang="en-GB" sz="3000" dirty="0" smtClean="0"/>
              <a:t>2.2 </a:t>
            </a:r>
            <a:r>
              <a:rPr lang="fr-FR" sz="3000" dirty="0" smtClean="0"/>
              <a:t>The </a:t>
            </a:r>
            <a:r>
              <a:rPr lang="fr-FR" sz="3000" dirty="0" err="1" smtClean="0"/>
              <a:t>TRIPs</a:t>
            </a:r>
            <a:r>
              <a:rPr lang="fr-FR" sz="3000" dirty="0" smtClean="0"/>
              <a:t> </a:t>
            </a:r>
            <a:r>
              <a:rPr lang="fr-FR" sz="3000" dirty="0" smtClean="0"/>
              <a:t>Agreement</a:t>
            </a:r>
          </a:p>
          <a:p>
            <a:pPr marL="1344613" lvl="1" indent="-381000">
              <a:buNone/>
            </a:pPr>
            <a:r>
              <a:rPr lang="fr-FR" sz="2600" dirty="0" smtClean="0">
                <a:solidFill>
                  <a:prstClr val="black"/>
                </a:solidFill>
              </a:rPr>
              <a:t>2.2.6</a:t>
            </a:r>
            <a:r>
              <a:rPr lang="en-US" sz="2400" dirty="0" smtClean="0"/>
              <a:t> </a:t>
            </a:r>
            <a:r>
              <a:rPr lang="en-US" sz="2400" dirty="0"/>
              <a:t>Public interest </a:t>
            </a:r>
            <a:endParaRPr lang="en-US" sz="2600" dirty="0" smtClean="0">
              <a:solidFill>
                <a:prstClr val="black"/>
              </a:solidFill>
            </a:endParaRPr>
          </a:p>
          <a:p>
            <a:pPr marL="1344613" lvl="1" indent="-381000">
              <a:buNone/>
            </a:pPr>
            <a:endParaRPr lang="en-US" sz="2600" dirty="0">
              <a:solidFill>
                <a:prstClr val="black"/>
              </a:solidFill>
            </a:endParaRPr>
          </a:p>
          <a:p>
            <a:pPr marL="285750" lvl="1">
              <a:buFont typeface="Wingdings" pitchFamily="2" charset="2"/>
              <a:buChar char="Ø"/>
            </a:pPr>
            <a:r>
              <a:rPr lang="en-US" sz="2400" dirty="0" smtClean="0"/>
              <a:t>Art</a:t>
            </a:r>
            <a:r>
              <a:rPr lang="en-US" sz="2400" dirty="0"/>
              <a:t>. 8,1 </a:t>
            </a:r>
            <a:r>
              <a:rPr lang="en-US" sz="2400" dirty="0" smtClean="0"/>
              <a:t>TRIPs</a:t>
            </a:r>
            <a:r>
              <a:rPr lang="en-US" sz="2400" dirty="0"/>
              <a:t>:</a:t>
            </a:r>
            <a:endParaRPr lang="en-US" sz="2400" dirty="0" smtClean="0"/>
          </a:p>
          <a:p>
            <a:pPr marL="0" lvl="1" indent="0">
              <a:buNone/>
            </a:pPr>
            <a:endParaRPr lang="en-US" sz="2400" dirty="0"/>
          </a:p>
          <a:p>
            <a:pPr marL="0" lvl="1" indent="0" algn="just">
              <a:buNone/>
            </a:pPr>
            <a:r>
              <a:rPr lang="en-US" sz="2400" dirty="0" smtClean="0"/>
              <a:t>“</a:t>
            </a:r>
            <a:r>
              <a:rPr lang="en-US" sz="2400" dirty="0"/>
              <a:t>1. Members may, in formulating or amending their laws </a:t>
            </a:r>
            <a:r>
              <a:rPr lang="en-US" sz="2400" dirty="0" smtClean="0"/>
              <a:t>and regulations</a:t>
            </a:r>
            <a:r>
              <a:rPr lang="en-US" sz="2400" dirty="0"/>
              <a:t>, adopt measures necessary to protect public health </a:t>
            </a:r>
            <a:r>
              <a:rPr lang="en-US" sz="2400" dirty="0" smtClean="0"/>
              <a:t>and nutrition</a:t>
            </a:r>
            <a:r>
              <a:rPr lang="en-US" sz="2400" dirty="0"/>
              <a:t>, and to promote the public interest in sectors of </a:t>
            </a:r>
            <a:r>
              <a:rPr lang="en-US" sz="2400" dirty="0" smtClean="0"/>
              <a:t>vital importance </a:t>
            </a:r>
            <a:r>
              <a:rPr lang="en-US" sz="2400" dirty="0"/>
              <a:t>to their socio-economic and technological </a:t>
            </a:r>
            <a:r>
              <a:rPr lang="en-US" sz="2400" dirty="0" smtClean="0"/>
              <a:t>development, provided </a:t>
            </a:r>
            <a:r>
              <a:rPr lang="en-US" sz="2400" dirty="0"/>
              <a:t>that such measures are consistent with the provisions of </a:t>
            </a:r>
            <a:r>
              <a:rPr lang="en-US" sz="2400" dirty="0" smtClean="0"/>
              <a:t>this Agreement</a:t>
            </a:r>
            <a:r>
              <a:rPr lang="en-US" sz="2400" dirty="0"/>
              <a:t>.”</a:t>
            </a:r>
            <a:endParaRPr lang="fr-FR" sz="2400" dirty="0" smtClean="0"/>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25298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normAutofit/>
          </a:bodyPr>
          <a:lstStyle/>
          <a:p>
            <a:pPr marL="457200" indent="-457200">
              <a:buNone/>
            </a:pPr>
            <a:r>
              <a:rPr lang="fr-FR" sz="2800" dirty="0" smtClean="0"/>
              <a:t>2. International </a:t>
            </a:r>
            <a:r>
              <a:rPr lang="fr-FR" sz="2800" dirty="0"/>
              <a:t>background and </a:t>
            </a:r>
            <a:r>
              <a:rPr lang="fr-FR" sz="2800" dirty="0" err="1"/>
              <a:t>Legal</a:t>
            </a:r>
            <a:r>
              <a:rPr lang="fr-FR" sz="2800" dirty="0"/>
              <a:t> Framework </a:t>
            </a:r>
            <a:endParaRPr lang="en-US" sz="2800" b="1" dirty="0" smtClean="0"/>
          </a:p>
          <a:p>
            <a:pPr marL="838200" lvl="1" indent="-381000">
              <a:buNone/>
            </a:pPr>
            <a:r>
              <a:rPr lang="en-GB" dirty="0" smtClean="0"/>
              <a:t>2.2 </a:t>
            </a:r>
            <a:r>
              <a:rPr lang="fr-FR" dirty="0" smtClean="0"/>
              <a:t>The </a:t>
            </a:r>
            <a:r>
              <a:rPr lang="fr-FR" dirty="0" err="1" smtClean="0"/>
              <a:t>TRIPs</a:t>
            </a:r>
            <a:r>
              <a:rPr lang="fr-FR" dirty="0" smtClean="0"/>
              <a:t> Agreement</a:t>
            </a:r>
          </a:p>
          <a:p>
            <a:pPr marL="1344613" lvl="1" indent="-381000">
              <a:buNone/>
            </a:pPr>
            <a:r>
              <a:rPr lang="fr-FR" sz="2400" dirty="0" smtClean="0"/>
              <a:t>2.2.7 </a:t>
            </a:r>
            <a:r>
              <a:rPr lang="en-US" sz="2400" dirty="0" smtClean="0"/>
              <a:t>Abuse </a:t>
            </a:r>
          </a:p>
          <a:p>
            <a:pPr marL="1344613" lvl="1" indent="-381000">
              <a:buNone/>
            </a:pPr>
            <a:endParaRPr lang="en-US" sz="2400" dirty="0" smtClean="0"/>
          </a:p>
          <a:p>
            <a:pPr marL="285750" lvl="1">
              <a:buFont typeface="Wingdings" pitchFamily="2" charset="2"/>
              <a:buChar char="Ø"/>
            </a:pPr>
            <a:r>
              <a:rPr lang="en-US" sz="2400" dirty="0" smtClean="0"/>
              <a:t>Art</a:t>
            </a:r>
            <a:r>
              <a:rPr lang="en-US" sz="2400" dirty="0"/>
              <a:t>. 8,2 </a:t>
            </a:r>
            <a:r>
              <a:rPr lang="en-US" sz="2400" dirty="0" smtClean="0"/>
              <a:t>TRIPs:</a:t>
            </a:r>
            <a:endParaRPr lang="en-US" sz="2400" dirty="0"/>
          </a:p>
          <a:p>
            <a:pPr marL="838200" lvl="1" indent="-381000">
              <a:buNone/>
            </a:pPr>
            <a:endParaRPr lang="en-US" sz="2000" dirty="0" smtClean="0"/>
          </a:p>
          <a:p>
            <a:pPr marL="838200" lvl="1" indent="-381000">
              <a:buNone/>
            </a:pPr>
            <a:r>
              <a:rPr lang="en-US" sz="2000" dirty="0" smtClean="0"/>
              <a:t>“</a:t>
            </a:r>
            <a:r>
              <a:rPr lang="en-US" sz="2000" dirty="0"/>
              <a:t>2. Appropriate measures, provided that they are consistent with the</a:t>
            </a:r>
          </a:p>
          <a:p>
            <a:pPr marL="838200" lvl="1" indent="-381000">
              <a:buNone/>
            </a:pPr>
            <a:r>
              <a:rPr lang="en-US" sz="2000" dirty="0"/>
              <a:t>provisions of this Agreement, may be needed to prevent the abuse of</a:t>
            </a:r>
          </a:p>
          <a:p>
            <a:pPr marL="838200" lvl="1" indent="-381000">
              <a:buNone/>
            </a:pPr>
            <a:r>
              <a:rPr lang="en-US" sz="2000" dirty="0"/>
              <a:t>intellectual property rights by right holders or the resort to practices</a:t>
            </a:r>
          </a:p>
          <a:p>
            <a:pPr marL="838200" lvl="1" indent="-381000">
              <a:buNone/>
            </a:pPr>
            <a:r>
              <a:rPr lang="en-US" sz="2000" dirty="0"/>
              <a:t>which unreasonably restrain trade or adversely affect the international</a:t>
            </a:r>
          </a:p>
          <a:p>
            <a:pPr marL="838200" lvl="1" indent="-381000">
              <a:buNone/>
            </a:pPr>
            <a:r>
              <a:rPr lang="en-US" sz="2000" dirty="0"/>
              <a:t>transfer of technology.”</a:t>
            </a:r>
            <a:endParaRPr lang="fr-FR" sz="2000" dirty="0" smtClean="0"/>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94526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normAutofit fontScale="92500" lnSpcReduction="20000"/>
          </a:bodyPr>
          <a:lstStyle/>
          <a:p>
            <a:pPr marL="457200" indent="-457200">
              <a:buNone/>
            </a:pPr>
            <a:r>
              <a:rPr lang="fr-FR" sz="3000" dirty="0"/>
              <a:t>2. International background and </a:t>
            </a:r>
            <a:r>
              <a:rPr lang="fr-FR" sz="3000" dirty="0" err="1"/>
              <a:t>Legal</a:t>
            </a:r>
            <a:r>
              <a:rPr lang="fr-FR" sz="3000" dirty="0"/>
              <a:t> Framework </a:t>
            </a:r>
            <a:endParaRPr lang="en-US" sz="3000" b="1" dirty="0"/>
          </a:p>
          <a:p>
            <a:pPr marL="838200" lvl="1" indent="-381000">
              <a:buNone/>
            </a:pPr>
            <a:r>
              <a:rPr lang="en-GB" sz="3000" dirty="0"/>
              <a:t>2.2 </a:t>
            </a:r>
            <a:r>
              <a:rPr lang="fr-FR" sz="3000" dirty="0"/>
              <a:t>The </a:t>
            </a:r>
            <a:r>
              <a:rPr lang="fr-FR" sz="3000" dirty="0" err="1"/>
              <a:t>TRIPs</a:t>
            </a:r>
            <a:r>
              <a:rPr lang="fr-FR" sz="3000" dirty="0"/>
              <a:t> Agreement</a:t>
            </a:r>
          </a:p>
          <a:p>
            <a:pPr marL="1344613" lvl="1" indent="-381000">
              <a:buNone/>
            </a:pPr>
            <a:r>
              <a:rPr lang="fr-FR" sz="2600" dirty="0" smtClean="0"/>
              <a:t>2.2.8 </a:t>
            </a:r>
            <a:r>
              <a:rPr lang="en-US" sz="2600" dirty="0" smtClean="0"/>
              <a:t>Enforcement IPRs</a:t>
            </a:r>
            <a:r>
              <a:rPr lang="en-US" sz="2400" dirty="0" smtClean="0"/>
              <a:t/>
            </a:r>
            <a:br>
              <a:rPr lang="en-US" sz="2400" dirty="0" smtClean="0"/>
            </a:br>
            <a:endParaRPr lang="en-US" sz="2400" dirty="0" smtClean="0"/>
          </a:p>
          <a:p>
            <a:pPr marL="381000" lvl="1" indent="-381000">
              <a:buFont typeface="Wingdings" pitchFamily="2" charset="2"/>
              <a:buChar char="Ø"/>
            </a:pPr>
            <a:r>
              <a:rPr lang="en-US" sz="2400" dirty="0" smtClean="0"/>
              <a:t>Art</a:t>
            </a:r>
            <a:r>
              <a:rPr lang="en-US" sz="2400" dirty="0"/>
              <a:t>. 41 </a:t>
            </a:r>
            <a:r>
              <a:rPr lang="en-US" sz="2400" dirty="0" smtClean="0"/>
              <a:t>TRIPs</a:t>
            </a:r>
          </a:p>
          <a:p>
            <a:pPr marL="381000" lvl="1" indent="-381000">
              <a:buFont typeface="Wingdings" pitchFamily="2" charset="2"/>
              <a:buChar char="Ø"/>
            </a:pPr>
            <a:r>
              <a:rPr lang="en-US" sz="2400" dirty="0" smtClean="0"/>
              <a:t>can </a:t>
            </a:r>
            <a:r>
              <a:rPr lang="en-US" sz="2400" dirty="0"/>
              <a:t>be summarized in six “performance standards</a:t>
            </a:r>
            <a:r>
              <a:rPr lang="en-US" sz="2400" dirty="0" smtClean="0"/>
              <a:t>”:</a:t>
            </a:r>
          </a:p>
          <a:p>
            <a:pPr marL="977900" lvl="1" indent="-381000" algn="just">
              <a:buFont typeface="Wingdings" pitchFamily="2" charset="2"/>
              <a:buChar char="§"/>
            </a:pPr>
            <a:r>
              <a:rPr lang="en-US" sz="2400" dirty="0" smtClean="0"/>
              <a:t>enforcement </a:t>
            </a:r>
            <a:r>
              <a:rPr lang="en-US" sz="2400" dirty="0"/>
              <a:t>procedures to permit effective action against infringement</a:t>
            </a:r>
            <a:r>
              <a:rPr lang="en-US" sz="2400" dirty="0" smtClean="0"/>
              <a:t>.</a:t>
            </a:r>
          </a:p>
          <a:p>
            <a:pPr marL="977900" lvl="1" indent="-381000" algn="just">
              <a:buFont typeface="Wingdings" pitchFamily="2" charset="2"/>
              <a:buChar char="§"/>
            </a:pPr>
            <a:r>
              <a:rPr lang="en-US" sz="2400" dirty="0" smtClean="0"/>
              <a:t>expeditious </a:t>
            </a:r>
            <a:r>
              <a:rPr lang="en-US" sz="2400" dirty="0"/>
              <a:t>remedies to prevent </a:t>
            </a:r>
            <a:r>
              <a:rPr lang="en-US" sz="2400" dirty="0" smtClean="0"/>
              <a:t>infringements.</a:t>
            </a:r>
          </a:p>
          <a:p>
            <a:pPr marL="977900" lvl="1" indent="-381000" algn="just">
              <a:buFont typeface="Wingdings" pitchFamily="2" charset="2"/>
              <a:buChar char="§"/>
            </a:pPr>
            <a:r>
              <a:rPr lang="en-US" sz="2400" dirty="0" smtClean="0"/>
              <a:t>deterrence </a:t>
            </a:r>
            <a:r>
              <a:rPr lang="en-US" sz="2400" dirty="0"/>
              <a:t>to further </a:t>
            </a:r>
            <a:r>
              <a:rPr lang="en-US" sz="2400" dirty="0" smtClean="0"/>
              <a:t>infringements.</a:t>
            </a:r>
          </a:p>
          <a:p>
            <a:pPr marL="977900" lvl="1" indent="-381000" algn="just">
              <a:buFont typeface="Wingdings" pitchFamily="2" charset="2"/>
              <a:buChar char="§"/>
            </a:pPr>
            <a:r>
              <a:rPr lang="en-US" sz="2400" dirty="0" smtClean="0"/>
              <a:t>enforcement </a:t>
            </a:r>
            <a:r>
              <a:rPr lang="en-US" sz="2400" dirty="0"/>
              <a:t>procedures that are not unreasonably </a:t>
            </a:r>
            <a:r>
              <a:rPr lang="en-US" sz="2400" dirty="0" smtClean="0"/>
              <a:t>complicated.</a:t>
            </a:r>
          </a:p>
          <a:p>
            <a:pPr marL="977900" lvl="1" indent="-381000" algn="just">
              <a:buFont typeface="Wingdings" pitchFamily="2" charset="2"/>
              <a:buChar char="§"/>
            </a:pPr>
            <a:r>
              <a:rPr lang="en-US" sz="2400" dirty="0" smtClean="0"/>
              <a:t>enforcement </a:t>
            </a:r>
            <a:r>
              <a:rPr lang="en-US" sz="2400" dirty="0"/>
              <a:t>procedures that are not unreasonably </a:t>
            </a:r>
            <a:r>
              <a:rPr lang="en-US" sz="2400" dirty="0" smtClean="0"/>
              <a:t>costly.</a:t>
            </a:r>
          </a:p>
          <a:p>
            <a:pPr marL="977900" lvl="1" indent="-381000" algn="just">
              <a:buFont typeface="Wingdings" pitchFamily="2" charset="2"/>
              <a:buChar char="§"/>
            </a:pPr>
            <a:r>
              <a:rPr lang="en-US" sz="2400" dirty="0" smtClean="0"/>
              <a:t>time </a:t>
            </a:r>
            <a:r>
              <a:rPr lang="en-US" sz="2400" dirty="0"/>
              <a:t>limits that do not cause unwarranted delays or are not unreasonably fast</a:t>
            </a:r>
            <a:r>
              <a:rPr lang="en-US" sz="2400" dirty="0" smtClean="0"/>
              <a:t>.</a:t>
            </a:r>
          </a:p>
          <a:p>
            <a:pPr marL="838200" lvl="1" indent="-381000">
              <a:buNone/>
            </a:pPr>
            <a:r>
              <a:rPr lang="fr-FR" sz="1700" dirty="0" err="1" smtClean="0"/>
              <a:t>Cfr</a:t>
            </a:r>
            <a:r>
              <a:rPr lang="fr-FR" sz="1700" dirty="0" smtClean="0"/>
              <a:t> prof. </a:t>
            </a:r>
            <a:r>
              <a:rPr lang="fr-FR" sz="1500" dirty="0" err="1"/>
              <a:t>G</a:t>
            </a:r>
            <a:r>
              <a:rPr lang="fr-FR" sz="1500" dirty="0" err="1" smtClean="0"/>
              <a:t>euze</a:t>
            </a:r>
            <a:endParaRPr lang="en-US" sz="1700" dirty="0"/>
          </a:p>
          <a:p>
            <a:pPr marL="838200" lvl="1" indent="-381000">
              <a:buNone/>
            </a:pPr>
            <a:endParaRPr lang="en-US" sz="2400" dirty="0"/>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0258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lstStyle/>
          <a:p>
            <a:pPr marL="457200" indent="-457200" eaLnBrk="1" hangingPunct="1">
              <a:buFontTx/>
              <a:buNone/>
            </a:pPr>
            <a:r>
              <a:rPr lang="en-US" sz="2800" b="1" dirty="0" smtClean="0"/>
              <a:t>OUTLINE</a:t>
            </a:r>
          </a:p>
          <a:p>
            <a:pPr marL="457200" indent="-457200">
              <a:buNone/>
            </a:pPr>
            <a:endParaRPr lang="en-GB" sz="2400" dirty="0" smtClean="0"/>
          </a:p>
          <a:p>
            <a:pPr marL="457200" indent="-457200">
              <a:buNone/>
            </a:pPr>
            <a:endParaRPr lang="en-GB" sz="2400" dirty="0" smtClean="0"/>
          </a:p>
          <a:p>
            <a:pPr marL="457200" indent="-457200">
              <a:buFontTx/>
              <a:buAutoNum type="arabicPeriod"/>
            </a:pPr>
            <a:r>
              <a:rPr lang="en-GB" sz="2000" dirty="0" smtClean="0"/>
              <a:t>Introduction</a:t>
            </a:r>
            <a:endParaRPr lang="en-GB" sz="2000" dirty="0"/>
          </a:p>
          <a:p>
            <a:pPr marL="457200" indent="-457200">
              <a:buFontTx/>
              <a:buAutoNum type="arabicPeriod"/>
            </a:pPr>
            <a:endParaRPr lang="fr-FR" sz="2000" dirty="0" smtClean="0"/>
          </a:p>
          <a:p>
            <a:pPr marL="457200" indent="-457200">
              <a:buFontTx/>
              <a:buAutoNum type="arabicPeriod"/>
            </a:pPr>
            <a:r>
              <a:rPr lang="fr-FR" sz="2000" dirty="0" smtClean="0"/>
              <a:t>International background and </a:t>
            </a:r>
            <a:r>
              <a:rPr lang="fr-FR" sz="2000" dirty="0" err="1" smtClean="0"/>
              <a:t>Legal</a:t>
            </a:r>
            <a:r>
              <a:rPr lang="fr-FR" sz="2000" dirty="0" smtClean="0"/>
              <a:t> Framework </a:t>
            </a:r>
            <a:br>
              <a:rPr lang="fr-FR" sz="2000" dirty="0" smtClean="0"/>
            </a:br>
            <a:endParaRPr lang="fr-FR" sz="2000" dirty="0" smtClean="0"/>
          </a:p>
          <a:p>
            <a:pPr marL="457200" indent="-457200">
              <a:buFontTx/>
              <a:buAutoNum type="arabicPeriod"/>
            </a:pPr>
            <a:r>
              <a:rPr lang="en-GB" sz="2000" dirty="0" smtClean="0"/>
              <a:t>European Legal Framework</a:t>
            </a:r>
            <a:endParaRPr lang="en-GB" sz="2000" dirty="0"/>
          </a:p>
          <a:p>
            <a:pPr marL="457200" indent="-457200">
              <a:buFontTx/>
              <a:buAutoNum type="arabicPeriod"/>
            </a:pPr>
            <a:endParaRPr lang="fr-FR" sz="2000" dirty="0" smtClean="0"/>
          </a:p>
          <a:p>
            <a:pPr marL="457200" indent="-457200">
              <a:buFontTx/>
              <a:buAutoNum type="arabicPeriod"/>
            </a:pPr>
            <a:r>
              <a:rPr lang="en-GB" sz="2000" dirty="0" smtClean="0"/>
              <a:t>Conclusion</a:t>
            </a:r>
          </a:p>
          <a:p>
            <a:pPr marL="838200" lvl="1" indent="-381000" eaLnBrk="1" hangingPunct="1">
              <a:buFontTx/>
              <a:buNone/>
            </a:pPr>
            <a:endParaRPr lang="en-US" sz="3200" b="1" dirty="0" smtClean="0">
              <a:latin typeface="Arial Rounded MT Bold" pitchFamily="34" charset="0"/>
            </a:endParaRPr>
          </a:p>
          <a:p>
            <a:pPr marL="838200" lvl="1" indent="-381000" eaLnBrk="1" hangingPunct="1">
              <a:buFontTx/>
              <a:buNone/>
            </a:pPr>
            <a:endParaRPr lang="fr-FR" dirty="0" smtClean="0">
              <a:latin typeface="Arial Rounded MT Bold" pitchFamily="34" charset="0"/>
            </a:endParaRPr>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55954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686800" cy="5761062"/>
          </a:xfrm>
        </p:spPr>
        <p:txBody>
          <a:bodyPr>
            <a:normAutofit fontScale="40000" lnSpcReduction="20000"/>
          </a:bodyPr>
          <a:lstStyle/>
          <a:p>
            <a:pPr marL="457200" lvl="0" indent="-457200">
              <a:buNone/>
            </a:pPr>
            <a:r>
              <a:rPr lang="fr-FR" sz="7000" dirty="0">
                <a:solidFill>
                  <a:prstClr val="black"/>
                </a:solidFill>
              </a:rPr>
              <a:t>2. International background and </a:t>
            </a:r>
            <a:r>
              <a:rPr lang="fr-FR" sz="7000" dirty="0" err="1">
                <a:solidFill>
                  <a:prstClr val="black"/>
                </a:solidFill>
              </a:rPr>
              <a:t>Legal</a:t>
            </a:r>
            <a:r>
              <a:rPr lang="fr-FR" sz="7000" dirty="0">
                <a:solidFill>
                  <a:prstClr val="black"/>
                </a:solidFill>
              </a:rPr>
              <a:t> </a:t>
            </a:r>
            <a:r>
              <a:rPr lang="fr-FR" sz="7000" dirty="0" smtClean="0">
                <a:solidFill>
                  <a:prstClr val="black"/>
                </a:solidFill>
              </a:rPr>
              <a:t>Framework </a:t>
            </a:r>
            <a:endParaRPr lang="en-US" sz="7000" b="1" dirty="0">
              <a:solidFill>
                <a:prstClr val="black"/>
              </a:solidFill>
            </a:endParaRPr>
          </a:p>
          <a:p>
            <a:pPr marL="838200" lvl="1" indent="-381000">
              <a:buNone/>
            </a:pPr>
            <a:r>
              <a:rPr lang="en-GB" sz="7000" dirty="0">
                <a:solidFill>
                  <a:prstClr val="black"/>
                </a:solidFill>
              </a:rPr>
              <a:t>2.2 </a:t>
            </a:r>
            <a:r>
              <a:rPr lang="fr-FR" sz="7000" dirty="0">
                <a:solidFill>
                  <a:prstClr val="black"/>
                </a:solidFill>
              </a:rPr>
              <a:t>The </a:t>
            </a:r>
            <a:r>
              <a:rPr lang="fr-FR" sz="7000" dirty="0" err="1">
                <a:solidFill>
                  <a:prstClr val="black"/>
                </a:solidFill>
              </a:rPr>
              <a:t>TRIPs</a:t>
            </a:r>
            <a:r>
              <a:rPr lang="fr-FR" sz="7000" dirty="0">
                <a:solidFill>
                  <a:prstClr val="black"/>
                </a:solidFill>
              </a:rPr>
              <a:t> Agreement</a:t>
            </a:r>
          </a:p>
          <a:p>
            <a:pPr marL="1344613" lvl="1" indent="-381000">
              <a:buNone/>
            </a:pPr>
            <a:r>
              <a:rPr lang="fr-FR" sz="6000" dirty="0">
                <a:solidFill>
                  <a:prstClr val="black"/>
                </a:solidFill>
              </a:rPr>
              <a:t>2.2.8 </a:t>
            </a:r>
            <a:r>
              <a:rPr lang="en-US" sz="6000" dirty="0">
                <a:solidFill>
                  <a:prstClr val="black"/>
                </a:solidFill>
              </a:rPr>
              <a:t>Enforcement </a:t>
            </a:r>
            <a:r>
              <a:rPr lang="en-US" sz="6000" dirty="0" smtClean="0">
                <a:solidFill>
                  <a:prstClr val="black"/>
                </a:solidFill>
              </a:rPr>
              <a:t>IPRs</a:t>
            </a:r>
            <a:r>
              <a:rPr lang="en-US" sz="4400" dirty="0" smtClean="0">
                <a:solidFill>
                  <a:prstClr val="black"/>
                </a:solidFill>
              </a:rPr>
              <a:t/>
            </a:r>
            <a:br>
              <a:rPr lang="en-US" sz="4400" dirty="0" smtClean="0">
                <a:solidFill>
                  <a:prstClr val="black"/>
                </a:solidFill>
              </a:rPr>
            </a:br>
            <a:endParaRPr lang="en-US" sz="4400" dirty="0" smtClean="0">
              <a:solidFill>
                <a:prstClr val="black"/>
              </a:solidFill>
            </a:endParaRPr>
          </a:p>
          <a:p>
            <a:pPr marL="838200" lvl="1" indent="-381000">
              <a:buNone/>
            </a:pPr>
            <a:endParaRPr lang="fr-FR" sz="2400" dirty="0"/>
          </a:p>
          <a:p>
            <a:pPr marL="285750" lvl="1">
              <a:buFont typeface="Wingdings" pitchFamily="2" charset="2"/>
              <a:buChar char="Ø"/>
            </a:pPr>
            <a:r>
              <a:rPr lang="en-US" sz="4500" dirty="0" smtClean="0"/>
              <a:t>The </a:t>
            </a:r>
            <a:r>
              <a:rPr lang="en-US" sz="4500" dirty="0"/>
              <a:t>TRIPS enforcement standards also require a regime that </a:t>
            </a:r>
            <a:r>
              <a:rPr lang="en-US" sz="4500" dirty="0" smtClean="0"/>
              <a:t>provides:</a:t>
            </a:r>
          </a:p>
          <a:p>
            <a:pPr marL="285750" lvl="1">
              <a:buFont typeface="Wingdings" pitchFamily="2" charset="2"/>
              <a:buChar char="Ø"/>
            </a:pPr>
            <a:endParaRPr lang="en-US" sz="4500" dirty="0" smtClean="0"/>
          </a:p>
          <a:p>
            <a:pPr marL="795338" lvl="1" indent="-457200">
              <a:buFont typeface="Wingdings" pitchFamily="2" charset="2"/>
              <a:buChar char="§"/>
            </a:pPr>
            <a:r>
              <a:rPr lang="en-GB" sz="4500" dirty="0" smtClean="0"/>
              <a:t>adequate </a:t>
            </a:r>
            <a:r>
              <a:rPr lang="en-GB" sz="4500" dirty="0"/>
              <a:t>civil or administrative procedures and remedies, including the availability of </a:t>
            </a:r>
            <a:r>
              <a:rPr lang="en-GB" sz="4500" dirty="0" smtClean="0"/>
              <a:t>civil</a:t>
            </a:r>
            <a:r>
              <a:rPr lang="en-US" sz="4500" dirty="0"/>
              <a:t> </a:t>
            </a:r>
            <a:r>
              <a:rPr lang="en-GB" sz="4500" dirty="0" smtClean="0"/>
              <a:t>injunctions </a:t>
            </a:r>
            <a:r>
              <a:rPr lang="en-GB" sz="4500" dirty="0"/>
              <a:t>(Article 44); the disposal or destruction of pirate goods (Article 46); and </a:t>
            </a:r>
            <a:r>
              <a:rPr lang="en-GB" sz="4500" dirty="0" smtClean="0"/>
              <a:t>the disposal </a:t>
            </a:r>
            <a:r>
              <a:rPr lang="en-GB" sz="4500" dirty="0"/>
              <a:t>or destruction of materials and implements the predominant use of which </a:t>
            </a:r>
            <a:r>
              <a:rPr lang="en-GB" sz="4500" dirty="0" smtClean="0"/>
              <a:t>has been </a:t>
            </a:r>
            <a:r>
              <a:rPr lang="en-GB" sz="4500" dirty="0"/>
              <a:t>in the creation of the infringing goods (Article 46</a:t>
            </a:r>
            <a:r>
              <a:rPr lang="en-GB" sz="4500" dirty="0" smtClean="0"/>
              <a:t>).</a:t>
            </a:r>
            <a:endParaRPr lang="en-US" sz="4500" dirty="0" smtClean="0"/>
          </a:p>
          <a:p>
            <a:pPr marL="795338" lvl="1" indent="-457200">
              <a:buFont typeface="Wingdings" pitchFamily="2" charset="2"/>
              <a:buChar char="§"/>
            </a:pPr>
            <a:r>
              <a:rPr lang="en-GB" sz="4500" dirty="0" smtClean="0"/>
              <a:t>provisional </a:t>
            </a:r>
            <a:r>
              <a:rPr lang="en-GB" sz="4500" dirty="0"/>
              <a:t>measures, including the availability of </a:t>
            </a:r>
            <a:r>
              <a:rPr lang="en-GB" sz="4500" i="1" dirty="0"/>
              <a:t>ex parte </a:t>
            </a:r>
            <a:r>
              <a:rPr lang="en-GB" sz="4500" dirty="0"/>
              <a:t>civil search orders (Article 50</a:t>
            </a:r>
            <a:r>
              <a:rPr lang="en-GB" sz="4500" dirty="0" smtClean="0"/>
              <a:t>).</a:t>
            </a:r>
            <a:endParaRPr lang="en-US" sz="4500" dirty="0" smtClean="0"/>
          </a:p>
          <a:p>
            <a:pPr marL="795338" lvl="1" indent="-457200">
              <a:buFont typeface="Wingdings" pitchFamily="2" charset="2"/>
              <a:buChar char="§"/>
            </a:pPr>
            <a:r>
              <a:rPr lang="en-GB" sz="4500" dirty="0" smtClean="0"/>
              <a:t>adequate </a:t>
            </a:r>
            <a:r>
              <a:rPr lang="en-GB" sz="4500" dirty="0"/>
              <a:t>border measures, such as applications to “suspend” the release of </a:t>
            </a:r>
            <a:r>
              <a:rPr lang="en-GB" sz="4500" dirty="0" smtClean="0"/>
              <a:t>infringing</a:t>
            </a:r>
            <a:r>
              <a:rPr lang="en-US" sz="4500" dirty="0" smtClean="0"/>
              <a:t> </a:t>
            </a:r>
            <a:r>
              <a:rPr lang="en-GB" sz="4500" dirty="0" smtClean="0"/>
              <a:t>goods </a:t>
            </a:r>
            <a:r>
              <a:rPr lang="en-GB" sz="4500" dirty="0"/>
              <a:t>at the border (Articles 51 and 52); and the disposal or destruction of </a:t>
            </a:r>
            <a:r>
              <a:rPr lang="en-GB" sz="4500" dirty="0" smtClean="0"/>
              <a:t>infringing</a:t>
            </a:r>
            <a:r>
              <a:rPr lang="en-US" sz="4500" dirty="0" smtClean="0"/>
              <a:t> </a:t>
            </a:r>
            <a:r>
              <a:rPr lang="en-GB" sz="4500" dirty="0" smtClean="0"/>
              <a:t>goods </a:t>
            </a:r>
            <a:r>
              <a:rPr lang="en-GB" sz="4500" dirty="0"/>
              <a:t>(Article 59</a:t>
            </a:r>
            <a:r>
              <a:rPr lang="en-GB" sz="4500" dirty="0" smtClean="0"/>
              <a:t>).</a:t>
            </a:r>
            <a:endParaRPr lang="en-US" sz="4500" dirty="0" smtClean="0"/>
          </a:p>
          <a:p>
            <a:pPr marL="795338" lvl="1" indent="-457200">
              <a:buFont typeface="Wingdings" pitchFamily="2" charset="2"/>
              <a:buChar char="§"/>
            </a:pPr>
            <a:r>
              <a:rPr lang="en-GB" sz="4500" dirty="0" smtClean="0"/>
              <a:t>adequate criminal procedures, including deterrent penalties (Article 61); the availability of</a:t>
            </a:r>
            <a:r>
              <a:rPr lang="en-US" sz="4500" dirty="0" smtClean="0"/>
              <a:t> </a:t>
            </a:r>
            <a:r>
              <a:rPr lang="en-GB" sz="4500" dirty="0" smtClean="0"/>
              <a:t>seizure, forfeiture and destruction of infringing goods (Article 61); and seizure, forfeiture</a:t>
            </a:r>
            <a:r>
              <a:rPr lang="en-US" sz="4500" dirty="0" smtClean="0"/>
              <a:t> </a:t>
            </a:r>
            <a:r>
              <a:rPr lang="en-GB" sz="4500" dirty="0" smtClean="0"/>
              <a:t>and destruction of materials and implements the predominant use of which has been in the</a:t>
            </a:r>
            <a:r>
              <a:rPr lang="en-US" sz="4500" dirty="0" smtClean="0"/>
              <a:t> </a:t>
            </a:r>
            <a:r>
              <a:rPr lang="en-GB" sz="4500" dirty="0" smtClean="0"/>
              <a:t>commission of the offense (Article 61).</a:t>
            </a:r>
            <a:endParaRPr lang="en-US" sz="4500" dirty="0"/>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94827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normAutofit fontScale="77500" lnSpcReduction="20000"/>
          </a:bodyPr>
          <a:lstStyle/>
          <a:p>
            <a:pPr marL="457200" lvl="0" indent="-457200">
              <a:buNone/>
            </a:pPr>
            <a:r>
              <a:rPr lang="fr-FR" sz="3600" dirty="0">
                <a:solidFill>
                  <a:prstClr val="black"/>
                </a:solidFill>
              </a:rPr>
              <a:t>2. International background and </a:t>
            </a:r>
            <a:r>
              <a:rPr lang="fr-FR" sz="3600" dirty="0" err="1">
                <a:solidFill>
                  <a:prstClr val="black"/>
                </a:solidFill>
              </a:rPr>
              <a:t>Legal</a:t>
            </a:r>
            <a:r>
              <a:rPr lang="fr-FR" sz="3600" dirty="0">
                <a:solidFill>
                  <a:prstClr val="black"/>
                </a:solidFill>
              </a:rPr>
              <a:t> Framework </a:t>
            </a:r>
            <a:endParaRPr lang="en-US" sz="3600" b="1" dirty="0">
              <a:solidFill>
                <a:prstClr val="black"/>
              </a:solidFill>
            </a:endParaRPr>
          </a:p>
          <a:p>
            <a:pPr marL="838200" lvl="1" indent="-381000">
              <a:buNone/>
            </a:pPr>
            <a:r>
              <a:rPr lang="en-GB" sz="3600" dirty="0">
                <a:solidFill>
                  <a:prstClr val="black"/>
                </a:solidFill>
              </a:rPr>
              <a:t>2.2 </a:t>
            </a:r>
            <a:r>
              <a:rPr lang="fr-FR" sz="3600" dirty="0">
                <a:solidFill>
                  <a:prstClr val="black"/>
                </a:solidFill>
              </a:rPr>
              <a:t>The </a:t>
            </a:r>
            <a:r>
              <a:rPr lang="fr-FR" sz="3600" dirty="0" err="1">
                <a:solidFill>
                  <a:prstClr val="black"/>
                </a:solidFill>
              </a:rPr>
              <a:t>TRIPs</a:t>
            </a:r>
            <a:r>
              <a:rPr lang="fr-FR" sz="3600" dirty="0">
                <a:solidFill>
                  <a:prstClr val="black"/>
                </a:solidFill>
              </a:rPr>
              <a:t> Agreement</a:t>
            </a:r>
          </a:p>
          <a:p>
            <a:pPr marL="1344613" lvl="1" indent="-381000">
              <a:buNone/>
            </a:pPr>
            <a:r>
              <a:rPr lang="fr-FR" sz="3100" dirty="0">
                <a:solidFill>
                  <a:prstClr val="black"/>
                </a:solidFill>
              </a:rPr>
              <a:t>2.2.8 </a:t>
            </a:r>
            <a:r>
              <a:rPr lang="en-GB" sz="3100" dirty="0" smtClean="0"/>
              <a:t>Post-TRIPs </a:t>
            </a:r>
            <a:r>
              <a:rPr lang="en-GB" sz="3100" dirty="0" smtClean="0"/>
              <a:t>and Future Developments</a:t>
            </a:r>
            <a:endParaRPr lang="fr-FR" sz="3100" b="1" dirty="0">
              <a:latin typeface="Arial Rounded MT Bold" pitchFamily="34" charset="0"/>
            </a:endParaRPr>
          </a:p>
          <a:p>
            <a:pPr lvl="1" eaLnBrk="1" hangingPunct="1">
              <a:buFont typeface="Wingdings" pitchFamily="2" charset="2"/>
              <a:buChar char="Ø"/>
            </a:pPr>
            <a:endParaRPr lang="en-US" sz="3200" b="1" dirty="0" smtClean="0">
              <a:latin typeface="Arial Rounded MT Bold" pitchFamily="34" charset="0"/>
            </a:endParaRPr>
          </a:p>
          <a:p>
            <a:pPr>
              <a:buFont typeface="Wingdings" pitchFamily="2" charset="2"/>
              <a:buChar char="Ø"/>
            </a:pPr>
            <a:r>
              <a:rPr lang="fr-FR" sz="2600" dirty="0" smtClean="0">
                <a:latin typeface="Arial Rounded MT Bold" pitchFamily="34" charset="0"/>
              </a:rPr>
              <a:t> </a:t>
            </a:r>
            <a:r>
              <a:rPr lang="en-US" sz="2600" dirty="0" smtClean="0"/>
              <a:t>TRIPs II ?</a:t>
            </a:r>
          </a:p>
          <a:p>
            <a:pPr>
              <a:buFont typeface="Wingdings" pitchFamily="2" charset="2"/>
              <a:buChar char="Ø"/>
            </a:pPr>
            <a:r>
              <a:rPr lang="en-US" sz="2600" dirty="0" smtClean="0"/>
              <a:t> </a:t>
            </a:r>
            <a:r>
              <a:rPr lang="en-US" sz="2600" dirty="0"/>
              <a:t>TRIPs +</a:t>
            </a:r>
          </a:p>
          <a:p>
            <a:pPr marL="444500" indent="0">
              <a:buFont typeface="Wingdings" pitchFamily="2" charset="2"/>
              <a:buChar char="§"/>
            </a:pPr>
            <a:r>
              <a:rPr lang="en-US" sz="2600" dirty="0"/>
              <a:t> Scope</a:t>
            </a:r>
          </a:p>
          <a:p>
            <a:pPr marL="901700" indent="-457200" algn="just">
              <a:buFont typeface="Wingdings" pitchFamily="2" charset="2"/>
              <a:buChar char="ü"/>
            </a:pPr>
            <a:r>
              <a:rPr lang="en-US" sz="2600" dirty="0" smtClean="0"/>
              <a:t>Activities </a:t>
            </a:r>
            <a:r>
              <a:rPr lang="en-US" sz="2600" dirty="0"/>
              <a:t>aiming at increasing the level of protection for right</a:t>
            </a:r>
          </a:p>
          <a:p>
            <a:pPr marL="444500" indent="0" algn="just">
              <a:buNone/>
            </a:pPr>
            <a:r>
              <a:rPr lang="en-US" sz="2600" dirty="0"/>
              <a:t>holders beyond that what is given in the TRIPs </a:t>
            </a:r>
            <a:r>
              <a:rPr lang="en-US" sz="2600" dirty="0" smtClean="0"/>
              <a:t>Agreement</a:t>
            </a:r>
          </a:p>
          <a:p>
            <a:pPr marL="901700" indent="-457200" algn="just">
              <a:buFont typeface="Wingdings" pitchFamily="2" charset="2"/>
              <a:buChar char="ü"/>
            </a:pPr>
            <a:r>
              <a:rPr lang="en-US" sz="2600" dirty="0" smtClean="0"/>
              <a:t>Measures </a:t>
            </a:r>
            <a:r>
              <a:rPr lang="en-US" sz="2600" dirty="0"/>
              <a:t>aiming at reducing the scope or effectiveness of</a:t>
            </a:r>
          </a:p>
          <a:p>
            <a:pPr marL="444500" indent="0" algn="just">
              <a:buNone/>
            </a:pPr>
            <a:r>
              <a:rPr lang="en-US" sz="2600" dirty="0"/>
              <a:t>limitations on rights and exceptions</a:t>
            </a:r>
          </a:p>
          <a:p>
            <a:pPr marL="444500" indent="0">
              <a:buFont typeface="Wingdings" pitchFamily="2" charset="2"/>
              <a:buChar char="§"/>
            </a:pPr>
            <a:r>
              <a:rPr lang="en-US" sz="2600" dirty="0"/>
              <a:t> Background</a:t>
            </a:r>
          </a:p>
          <a:p>
            <a:pPr marL="901700" indent="-457200">
              <a:buFont typeface="Wingdings" pitchFamily="2" charset="2"/>
              <a:buChar char="ü"/>
            </a:pPr>
            <a:r>
              <a:rPr lang="en-US" sz="2600" dirty="0"/>
              <a:t> The </a:t>
            </a:r>
            <a:r>
              <a:rPr lang="en-US" sz="2600" dirty="0" err="1"/>
              <a:t>harmonisation</a:t>
            </a:r>
            <a:r>
              <a:rPr lang="en-US" sz="2600" dirty="0"/>
              <a:t> of substantive law standards as is likely to</a:t>
            </a:r>
          </a:p>
          <a:p>
            <a:pPr marL="444500" indent="0">
              <a:buNone/>
            </a:pPr>
            <a:r>
              <a:rPr lang="en-US" sz="2600" dirty="0"/>
              <a:t>result in TRIPs+ standards for developing countries, which </a:t>
            </a:r>
            <a:r>
              <a:rPr lang="en-US" sz="2600" dirty="0" smtClean="0"/>
              <a:t>will reduce </a:t>
            </a:r>
            <a:r>
              <a:rPr lang="en-US" sz="2600" dirty="0"/>
              <a:t>their flexibility in shaping patent law</a:t>
            </a:r>
            <a:endParaRPr lang="fr-FR" sz="2600" dirty="0" smtClean="0"/>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9275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normAutofit/>
          </a:bodyPr>
          <a:lstStyle/>
          <a:p>
            <a:pPr marL="457200" lvl="0" indent="-457200">
              <a:buNone/>
            </a:pPr>
            <a:r>
              <a:rPr lang="fr-FR" sz="2800" dirty="0">
                <a:solidFill>
                  <a:prstClr val="black"/>
                </a:solidFill>
              </a:rPr>
              <a:t>2. International background and </a:t>
            </a:r>
            <a:r>
              <a:rPr lang="fr-FR" sz="2800" dirty="0" err="1">
                <a:solidFill>
                  <a:prstClr val="black"/>
                </a:solidFill>
              </a:rPr>
              <a:t>Legal</a:t>
            </a:r>
            <a:r>
              <a:rPr lang="fr-FR" sz="2800" dirty="0">
                <a:solidFill>
                  <a:prstClr val="black"/>
                </a:solidFill>
              </a:rPr>
              <a:t> Framework </a:t>
            </a:r>
            <a:endParaRPr lang="en-US" sz="2800" b="1" dirty="0">
              <a:solidFill>
                <a:prstClr val="black"/>
              </a:solidFill>
            </a:endParaRPr>
          </a:p>
          <a:p>
            <a:pPr marL="838200" lvl="1" indent="-381000">
              <a:buNone/>
            </a:pPr>
            <a:r>
              <a:rPr lang="en-GB" dirty="0" smtClean="0">
                <a:solidFill>
                  <a:prstClr val="black"/>
                </a:solidFill>
              </a:rPr>
              <a:t>2.3 </a:t>
            </a:r>
            <a:r>
              <a:rPr lang="fr-FR" dirty="0" smtClean="0">
                <a:solidFill>
                  <a:prstClr val="black"/>
                </a:solidFill>
              </a:rPr>
              <a:t>ACTA</a:t>
            </a:r>
            <a:endParaRPr lang="fr-FR" dirty="0">
              <a:solidFill>
                <a:prstClr val="black"/>
              </a:solidFill>
            </a:endParaRPr>
          </a:p>
          <a:p>
            <a:pPr marL="1344613" lvl="1" indent="-381000">
              <a:buNone/>
            </a:pPr>
            <a:endParaRPr lang="fr-FR" sz="4400" dirty="0" smtClean="0">
              <a:solidFill>
                <a:prstClr val="black"/>
              </a:solidFill>
            </a:endParaRPr>
          </a:p>
          <a:p>
            <a:pPr marL="457200" lvl="1" indent="-457200">
              <a:buFont typeface="Wingdings" pitchFamily="2" charset="2"/>
              <a:buChar char="Ø"/>
            </a:pPr>
            <a:r>
              <a:rPr lang="en-US" sz="2000" b="1" dirty="0" smtClean="0"/>
              <a:t>Main objective:</a:t>
            </a:r>
            <a:r>
              <a:rPr lang="en-US" sz="2000" dirty="0" smtClean="0"/>
              <a:t> ACTA</a:t>
            </a:r>
            <a:r>
              <a:rPr lang="en-US" sz="2000" dirty="0"/>
              <a:t> is an international trade agreement aimed at ensuring that </a:t>
            </a:r>
            <a:r>
              <a:rPr lang="en-US" sz="2000" dirty="0" smtClean="0"/>
              <a:t>the already high </a:t>
            </a:r>
            <a:r>
              <a:rPr lang="en-US" sz="2000" dirty="0"/>
              <a:t>standard of protection for intellectual property rights </a:t>
            </a:r>
            <a:r>
              <a:rPr lang="en-US" sz="2000" dirty="0" smtClean="0"/>
              <a:t>in developed countries can </a:t>
            </a:r>
            <a:r>
              <a:rPr lang="en-US" sz="2000" dirty="0"/>
              <a:t>be enforced globally.</a:t>
            </a:r>
            <a:endParaRPr lang="fr-FR" sz="2000" dirty="0"/>
          </a:p>
          <a:p>
            <a:pPr marL="838200" lvl="1" indent="-381000">
              <a:buNone/>
            </a:pPr>
            <a:endParaRPr lang="en-US" sz="2400" dirty="0"/>
          </a:p>
          <a:p>
            <a:pPr marL="838200" lvl="1" indent="-381000">
              <a:buNone/>
            </a:pPr>
            <a:endParaRPr lang="en-US" sz="2400" dirty="0"/>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29858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lstStyle/>
          <a:p>
            <a:pPr marL="457200" indent="-457200" eaLnBrk="1" hangingPunct="1">
              <a:buFontTx/>
              <a:buNone/>
            </a:pPr>
            <a:r>
              <a:rPr lang="en-US" sz="2800" b="1" dirty="0" smtClean="0"/>
              <a:t>OUTLINE</a:t>
            </a:r>
          </a:p>
          <a:p>
            <a:pPr marL="457200" indent="-457200">
              <a:buNone/>
            </a:pPr>
            <a:endParaRPr lang="en-GB" sz="2400" dirty="0" smtClean="0"/>
          </a:p>
          <a:p>
            <a:pPr marL="457200" indent="-457200">
              <a:buNone/>
            </a:pPr>
            <a:endParaRPr lang="en-GB" sz="2400" dirty="0" smtClean="0"/>
          </a:p>
          <a:p>
            <a:pPr marL="457200" indent="-457200">
              <a:buFontTx/>
              <a:buAutoNum type="arabicPeriod"/>
            </a:pPr>
            <a:r>
              <a:rPr lang="en-GB" sz="2000" dirty="0" smtClean="0">
                <a:solidFill>
                  <a:schemeClr val="bg1">
                    <a:lumMod val="75000"/>
                  </a:schemeClr>
                </a:solidFill>
              </a:rPr>
              <a:t>Introduction</a:t>
            </a:r>
            <a:endParaRPr lang="en-GB" sz="2000" dirty="0">
              <a:solidFill>
                <a:schemeClr val="bg1">
                  <a:lumMod val="75000"/>
                </a:schemeClr>
              </a:solidFill>
            </a:endParaRPr>
          </a:p>
          <a:p>
            <a:pPr marL="457200" indent="-457200">
              <a:buFontTx/>
              <a:buAutoNum type="arabicPeriod"/>
            </a:pPr>
            <a:endParaRPr lang="fr-FR" sz="2000" dirty="0" smtClean="0"/>
          </a:p>
          <a:p>
            <a:pPr marL="457200" indent="-457200">
              <a:buFontTx/>
              <a:buAutoNum type="arabicPeriod"/>
            </a:pPr>
            <a:r>
              <a:rPr lang="fr-FR" sz="2000" dirty="0" smtClean="0">
                <a:solidFill>
                  <a:schemeClr val="bg1">
                    <a:lumMod val="75000"/>
                  </a:schemeClr>
                </a:solidFill>
              </a:rPr>
              <a:t>International background and </a:t>
            </a:r>
            <a:r>
              <a:rPr lang="fr-FR" sz="2000" dirty="0" err="1" smtClean="0">
                <a:solidFill>
                  <a:schemeClr val="bg1">
                    <a:lumMod val="75000"/>
                  </a:schemeClr>
                </a:solidFill>
              </a:rPr>
              <a:t>Legal</a:t>
            </a:r>
            <a:r>
              <a:rPr lang="fr-FR" sz="2000" dirty="0" smtClean="0">
                <a:solidFill>
                  <a:schemeClr val="bg1">
                    <a:lumMod val="75000"/>
                  </a:schemeClr>
                </a:solidFill>
              </a:rPr>
              <a:t> Framework </a:t>
            </a:r>
            <a:r>
              <a:rPr lang="fr-FR" sz="2000" dirty="0" smtClean="0"/>
              <a:t/>
            </a:r>
            <a:br>
              <a:rPr lang="fr-FR" sz="2000" dirty="0" smtClean="0"/>
            </a:br>
            <a:endParaRPr lang="fr-FR" sz="2000" dirty="0" smtClean="0"/>
          </a:p>
          <a:p>
            <a:pPr marL="457200" indent="-457200">
              <a:buFontTx/>
              <a:buAutoNum type="arabicPeriod"/>
            </a:pPr>
            <a:r>
              <a:rPr lang="en-GB" sz="2000" dirty="0" smtClean="0"/>
              <a:t>European Legal Framework</a:t>
            </a:r>
            <a:endParaRPr lang="en-GB" sz="2000" dirty="0"/>
          </a:p>
          <a:p>
            <a:pPr marL="457200" indent="-457200">
              <a:buFontTx/>
              <a:buAutoNum type="arabicPeriod"/>
            </a:pPr>
            <a:endParaRPr lang="fr-FR" sz="2000" dirty="0" smtClean="0">
              <a:solidFill>
                <a:schemeClr val="bg1">
                  <a:lumMod val="75000"/>
                </a:schemeClr>
              </a:solidFill>
            </a:endParaRPr>
          </a:p>
          <a:p>
            <a:pPr marL="457200" indent="-457200">
              <a:buFontTx/>
              <a:buAutoNum type="arabicPeriod"/>
            </a:pPr>
            <a:r>
              <a:rPr lang="en-GB" sz="2000" dirty="0" smtClean="0">
                <a:solidFill>
                  <a:schemeClr val="bg1">
                    <a:lumMod val="75000"/>
                  </a:schemeClr>
                </a:solidFill>
              </a:rPr>
              <a:t>Conclusion</a:t>
            </a:r>
          </a:p>
          <a:p>
            <a:pPr marL="838200" lvl="1" indent="-381000" eaLnBrk="1" hangingPunct="1">
              <a:buFontTx/>
              <a:buNone/>
            </a:pPr>
            <a:endParaRPr lang="en-US" sz="3200" b="1" dirty="0" smtClean="0">
              <a:latin typeface="Arial Rounded MT Bold" pitchFamily="34" charset="0"/>
            </a:endParaRPr>
          </a:p>
          <a:p>
            <a:pPr marL="838200" lvl="1" indent="-381000" eaLnBrk="1" hangingPunct="1">
              <a:buFontTx/>
              <a:buNone/>
            </a:pPr>
            <a:endParaRPr lang="fr-FR" dirty="0" smtClean="0">
              <a:latin typeface="Arial Rounded MT Bold" pitchFamily="34" charset="0"/>
            </a:endParaRPr>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70850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normAutofit fontScale="70000" lnSpcReduction="20000"/>
          </a:bodyPr>
          <a:lstStyle/>
          <a:p>
            <a:pPr marL="457200" indent="-457200">
              <a:buNone/>
            </a:pPr>
            <a:r>
              <a:rPr lang="fr-FR" sz="3400" dirty="0" smtClean="0"/>
              <a:t>3. </a:t>
            </a:r>
            <a:r>
              <a:rPr lang="en-GB" sz="3400" dirty="0" smtClean="0"/>
              <a:t>European </a:t>
            </a:r>
            <a:r>
              <a:rPr lang="en-GB" sz="3400" dirty="0"/>
              <a:t>Legal Framework</a:t>
            </a:r>
          </a:p>
          <a:p>
            <a:pPr marL="838200" lvl="1" indent="-381000">
              <a:buNone/>
            </a:pPr>
            <a:r>
              <a:rPr lang="en-GB" sz="3400" dirty="0" smtClean="0"/>
              <a:t>3.1 </a:t>
            </a:r>
            <a:r>
              <a:rPr lang="en-US" sz="3400" dirty="0" smtClean="0"/>
              <a:t>Directive </a:t>
            </a:r>
            <a:r>
              <a:rPr lang="en-US" sz="3400" dirty="0"/>
              <a:t>2004/48/EC </a:t>
            </a:r>
          </a:p>
          <a:p>
            <a:pPr marL="838200" lvl="1" indent="-381000">
              <a:buNone/>
            </a:pPr>
            <a:endParaRPr lang="en-US" sz="2400" dirty="0" smtClean="0"/>
          </a:p>
          <a:p>
            <a:pPr marL="285750" lvl="1">
              <a:buFont typeface="Wingdings" pitchFamily="2" charset="2"/>
              <a:buChar char="Ø"/>
            </a:pPr>
            <a:r>
              <a:rPr lang="en-US" sz="2600" b="1" dirty="0" smtClean="0"/>
              <a:t>Legal basis</a:t>
            </a:r>
            <a:r>
              <a:rPr lang="en-US" sz="2600" b="1" dirty="0"/>
              <a:t>: </a:t>
            </a:r>
            <a:r>
              <a:rPr lang="en-US" sz="2600" dirty="0"/>
              <a:t>Directive 2004/48/EC of the European Parliament and of the Council of 29 April 2004 on the enforcement of intellectual property </a:t>
            </a:r>
            <a:r>
              <a:rPr lang="en-US" sz="2600" dirty="0" smtClean="0"/>
              <a:t>rights.</a:t>
            </a:r>
            <a:endParaRPr lang="fr-FR" sz="2600" dirty="0" smtClean="0"/>
          </a:p>
          <a:p>
            <a:pPr marL="285750" lvl="1">
              <a:buFont typeface="Wingdings" pitchFamily="2" charset="2"/>
              <a:buChar char="Ø"/>
            </a:pPr>
            <a:r>
              <a:rPr lang="en-US" sz="2600" b="1" dirty="0" smtClean="0"/>
              <a:t>Scope</a:t>
            </a:r>
            <a:endParaRPr lang="en-US" sz="2600" dirty="0"/>
          </a:p>
          <a:p>
            <a:pPr marL="812800">
              <a:buFont typeface="Wingdings" pitchFamily="2" charset="2"/>
              <a:buChar char="§"/>
            </a:pPr>
            <a:r>
              <a:rPr lang="en-US" sz="2600" dirty="0"/>
              <a:t>The measures provided for by this directive apply to any infringement of the intellectual property rights as provided for by Community law and/or by the national law of the EU country concerned. This directive does not, on the other hand, affect the provisions on the enforcement of rights or those on exceptions contained in Community legislation concerning copyright and rights related to copyright.</a:t>
            </a:r>
          </a:p>
          <a:p>
            <a:pPr marL="812800">
              <a:buFont typeface="Wingdings" pitchFamily="2" charset="2"/>
              <a:buChar char="§"/>
            </a:pPr>
            <a:r>
              <a:rPr lang="en-US" sz="2600" dirty="0" smtClean="0"/>
              <a:t>The directive </a:t>
            </a:r>
            <a:r>
              <a:rPr lang="en-US" sz="2600" dirty="0"/>
              <a:t>does not affect:</a:t>
            </a:r>
          </a:p>
          <a:p>
            <a:pPr marL="1168400"/>
            <a:r>
              <a:rPr lang="en-US" sz="2600" dirty="0"/>
              <a:t>Community provisions governing the substantive law on intellectual property;</a:t>
            </a:r>
          </a:p>
          <a:p>
            <a:pPr marL="1168400"/>
            <a:r>
              <a:rPr lang="en-US" sz="2600" dirty="0"/>
              <a:t>EU countries’ international obligations and notably the Agreement on Trade-Related Aspects of Intellectual Property Rights (the “TRIPS Agreement”);</a:t>
            </a:r>
          </a:p>
          <a:p>
            <a:pPr marL="1168400"/>
            <a:r>
              <a:rPr lang="en-US" sz="2600" dirty="0"/>
              <a:t>any national provisions in EU countries relating to criminal procedures or penalties in respect of infringement of intellectual property rights.</a:t>
            </a:r>
          </a:p>
          <a:p>
            <a:pPr marL="285750" lvl="1">
              <a:buFont typeface="Wingdings" pitchFamily="2" charset="2"/>
              <a:buChar char="Ø"/>
            </a:pPr>
            <a:endParaRPr lang="fr-FR" sz="2000" dirty="0" smtClean="0">
              <a:latin typeface="Arial Rounded MT Bold" pitchFamily="34" charset="0"/>
            </a:endParaRPr>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28153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normAutofit fontScale="55000" lnSpcReduction="20000"/>
          </a:bodyPr>
          <a:lstStyle/>
          <a:p>
            <a:pPr marL="457200" indent="-457200">
              <a:buNone/>
            </a:pPr>
            <a:r>
              <a:rPr lang="fr-FR" sz="5100" dirty="0" smtClean="0"/>
              <a:t>3. </a:t>
            </a:r>
            <a:r>
              <a:rPr lang="en-GB" sz="5100" dirty="0" smtClean="0"/>
              <a:t>European </a:t>
            </a:r>
            <a:r>
              <a:rPr lang="en-GB" sz="5100" dirty="0"/>
              <a:t>Legal Framework</a:t>
            </a:r>
          </a:p>
          <a:p>
            <a:pPr marL="838200" lvl="1" indent="-381000">
              <a:buNone/>
            </a:pPr>
            <a:r>
              <a:rPr lang="en-GB" sz="4400" dirty="0" smtClean="0"/>
              <a:t>3.1 </a:t>
            </a:r>
            <a:r>
              <a:rPr lang="en-US" sz="4400" dirty="0" smtClean="0"/>
              <a:t>Directive 2004/48/EC </a:t>
            </a:r>
          </a:p>
          <a:p>
            <a:pPr marL="838200" lvl="1" indent="-381000">
              <a:buNone/>
            </a:pPr>
            <a:endParaRPr lang="en-US" sz="2400" dirty="0" smtClean="0"/>
          </a:p>
          <a:p>
            <a:pPr marL="0" indent="0">
              <a:buNone/>
            </a:pPr>
            <a:r>
              <a:rPr lang="en-US" dirty="0" smtClean="0"/>
              <a:t>The </a:t>
            </a:r>
            <a:r>
              <a:rPr lang="en-US" dirty="0"/>
              <a:t>Commission considers that at least the following intellectual property rights are covered by the scope of the </a:t>
            </a:r>
            <a:r>
              <a:rPr lang="en-US" dirty="0" smtClean="0"/>
              <a:t>Directive (</a:t>
            </a:r>
            <a:r>
              <a:rPr lang="en-US" dirty="0"/>
              <a:t>2005/295/EC) </a:t>
            </a:r>
            <a:r>
              <a:rPr lang="en-US" dirty="0" smtClean="0"/>
              <a:t>:</a:t>
            </a:r>
            <a:endParaRPr lang="en-US" dirty="0"/>
          </a:p>
          <a:p>
            <a:pPr marL="723900" indent="-355600"/>
            <a:r>
              <a:rPr lang="en-US" dirty="0" smtClean="0"/>
              <a:t>copyright,</a:t>
            </a:r>
          </a:p>
          <a:p>
            <a:pPr marL="723900" indent="-355600"/>
            <a:r>
              <a:rPr lang="en-US" dirty="0" smtClean="0"/>
              <a:t>rights </a:t>
            </a:r>
            <a:r>
              <a:rPr lang="en-US" dirty="0"/>
              <a:t>related to </a:t>
            </a:r>
            <a:r>
              <a:rPr lang="en-US" dirty="0" smtClean="0"/>
              <a:t>copyright,</a:t>
            </a:r>
          </a:p>
          <a:p>
            <a:pPr marL="723900" indent="-355600"/>
            <a:r>
              <a:rPr lang="en-US" dirty="0" smtClean="0"/>
              <a:t>sui </a:t>
            </a:r>
            <a:r>
              <a:rPr lang="en-US" dirty="0"/>
              <a:t>generis right of a database </a:t>
            </a:r>
            <a:r>
              <a:rPr lang="en-US" dirty="0" smtClean="0"/>
              <a:t>maker,</a:t>
            </a:r>
          </a:p>
          <a:p>
            <a:pPr marL="723900" indent="-355600"/>
            <a:r>
              <a:rPr lang="en-US" dirty="0" smtClean="0"/>
              <a:t>rights </a:t>
            </a:r>
            <a:r>
              <a:rPr lang="en-US" dirty="0"/>
              <a:t>of the creator of the topographies of a semiconductor </a:t>
            </a:r>
            <a:r>
              <a:rPr lang="en-US" dirty="0" smtClean="0"/>
              <a:t>product,</a:t>
            </a:r>
          </a:p>
          <a:p>
            <a:pPr marL="723900" indent="-355600"/>
            <a:r>
              <a:rPr lang="en-US" dirty="0" smtClean="0"/>
              <a:t>trademark rights,</a:t>
            </a:r>
          </a:p>
          <a:p>
            <a:pPr marL="723900" indent="-355600"/>
            <a:r>
              <a:rPr lang="en-US" dirty="0" smtClean="0"/>
              <a:t>design rights,</a:t>
            </a:r>
          </a:p>
          <a:p>
            <a:pPr marL="723900" indent="-355600"/>
            <a:r>
              <a:rPr lang="en-US" dirty="0" smtClean="0"/>
              <a:t>patent </a:t>
            </a:r>
            <a:r>
              <a:rPr lang="en-US" dirty="0"/>
              <a:t>rights, including rights derived from supplementary protection </a:t>
            </a:r>
            <a:r>
              <a:rPr lang="en-US" dirty="0" smtClean="0"/>
              <a:t>certificates,</a:t>
            </a:r>
          </a:p>
          <a:p>
            <a:pPr marL="723900" indent="-355600"/>
            <a:r>
              <a:rPr lang="en-US" dirty="0" smtClean="0"/>
              <a:t>geographical indications,</a:t>
            </a:r>
          </a:p>
          <a:p>
            <a:pPr marL="723900" indent="-355600"/>
            <a:r>
              <a:rPr lang="en-US" dirty="0" smtClean="0"/>
              <a:t>utility </a:t>
            </a:r>
            <a:r>
              <a:rPr lang="en-US" dirty="0"/>
              <a:t>model </a:t>
            </a:r>
            <a:r>
              <a:rPr lang="en-US" dirty="0" smtClean="0"/>
              <a:t>rights,</a:t>
            </a:r>
          </a:p>
          <a:p>
            <a:pPr marL="723900" indent="-355600"/>
            <a:r>
              <a:rPr lang="en-US" dirty="0" smtClean="0"/>
              <a:t>plant </a:t>
            </a:r>
            <a:r>
              <a:rPr lang="en-US" dirty="0"/>
              <a:t>variety </a:t>
            </a:r>
            <a:r>
              <a:rPr lang="en-US" dirty="0" smtClean="0"/>
              <a:t>rights,</a:t>
            </a:r>
          </a:p>
          <a:p>
            <a:pPr marL="723900" indent="-355600"/>
            <a:r>
              <a:rPr lang="en-US" dirty="0" smtClean="0"/>
              <a:t>trade </a:t>
            </a:r>
            <a:r>
              <a:rPr lang="en-US" dirty="0"/>
              <a:t>names, in so far as these are protected as exclusive property rights in the national law concerned.</a:t>
            </a:r>
          </a:p>
          <a:p>
            <a:pPr marL="285750" lvl="1">
              <a:buFont typeface="Wingdings" pitchFamily="2" charset="2"/>
              <a:buChar char="Ø"/>
            </a:pPr>
            <a:endParaRPr lang="fr-FR" sz="2000" dirty="0" smtClean="0">
              <a:latin typeface="Arial Rounded MT Bold" pitchFamily="34" charset="0"/>
            </a:endParaRPr>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54497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normAutofit/>
          </a:bodyPr>
          <a:lstStyle/>
          <a:p>
            <a:pPr marL="457200" indent="-457200">
              <a:buNone/>
            </a:pPr>
            <a:r>
              <a:rPr lang="en-US" sz="2800" dirty="0" smtClean="0"/>
              <a:t>3. European Legal Framework</a:t>
            </a:r>
          </a:p>
          <a:p>
            <a:pPr marL="838200" lvl="1" indent="-381000">
              <a:buNone/>
            </a:pPr>
            <a:r>
              <a:rPr lang="en-US" sz="2400" dirty="0" smtClean="0"/>
              <a:t>3.1</a:t>
            </a:r>
            <a:r>
              <a:rPr lang="en-US" sz="2400" dirty="0" smtClean="0"/>
              <a:t>Directive 2004/48/EC </a:t>
            </a:r>
          </a:p>
          <a:p>
            <a:pPr>
              <a:buFont typeface="Wingdings" pitchFamily="2" charset="2"/>
              <a:buChar char="Ø"/>
            </a:pPr>
            <a:r>
              <a:rPr lang="en-US" sz="2000" b="1" dirty="0" smtClean="0"/>
              <a:t>General obligation</a:t>
            </a:r>
            <a:endParaRPr lang="en-US" sz="2000" dirty="0" smtClean="0"/>
          </a:p>
          <a:p>
            <a:pPr marL="0" indent="0" algn="just">
              <a:buNone/>
            </a:pPr>
            <a:r>
              <a:rPr lang="en-US" sz="2000" dirty="0" smtClean="0"/>
              <a:t>EU countries should set up the measures and procedures needed to ensure the enforcement of intellectual property rights and take appropriate action against those responsible for counterfeiting and piracy. These measures and procedures should be sufficiently dissuasive, but avoid creating barriers to legitimate trade and offer safeguards against their abuse.</a:t>
            </a:r>
          </a:p>
          <a:p>
            <a:pPr algn="just">
              <a:buFont typeface="Wingdings" pitchFamily="2" charset="2"/>
              <a:buChar char="Ø"/>
            </a:pPr>
            <a:r>
              <a:rPr lang="en-US" sz="2000" dirty="0" smtClean="0"/>
              <a:t> The directive also deals with : </a:t>
            </a:r>
          </a:p>
          <a:p>
            <a:pPr marL="723900" algn="just">
              <a:buFont typeface="Wingdings" pitchFamily="2" charset="2"/>
              <a:buChar char="§"/>
            </a:pPr>
            <a:r>
              <a:rPr lang="en-US" sz="2000" dirty="0" smtClean="0"/>
              <a:t>Evidence</a:t>
            </a:r>
          </a:p>
          <a:p>
            <a:pPr marL="723900" algn="just">
              <a:buFont typeface="Wingdings" pitchFamily="2" charset="2"/>
              <a:buChar char="§"/>
            </a:pPr>
            <a:r>
              <a:rPr lang="en-US" sz="2000" dirty="0" smtClean="0"/>
              <a:t>Right to information</a:t>
            </a:r>
          </a:p>
          <a:p>
            <a:pPr marL="723900" algn="just">
              <a:buFont typeface="Wingdings" pitchFamily="2" charset="2"/>
              <a:buChar char="§"/>
            </a:pPr>
            <a:r>
              <a:rPr lang="en-US" sz="2000" dirty="0" smtClean="0"/>
              <a:t>Provisional and precautionary measures</a:t>
            </a:r>
          </a:p>
          <a:p>
            <a:pPr marL="723900" algn="just">
              <a:buFont typeface="Wingdings" pitchFamily="2" charset="2"/>
              <a:buChar char="§"/>
            </a:pPr>
            <a:r>
              <a:rPr lang="en-US" sz="2000" dirty="0" smtClean="0"/>
              <a:t>Measures resulting from a decision on the merits of the case</a:t>
            </a:r>
          </a:p>
          <a:p>
            <a:pPr marL="723900" algn="just">
              <a:buFont typeface="Wingdings" pitchFamily="2" charset="2"/>
              <a:buChar char="§"/>
            </a:pPr>
            <a:r>
              <a:rPr lang="en-US" sz="2000" dirty="0" smtClean="0"/>
              <a:t>Damages and legal costs</a:t>
            </a:r>
          </a:p>
          <a:p>
            <a:pPr algn="just">
              <a:buFont typeface="Wingdings" pitchFamily="2" charset="2"/>
              <a:buChar char="§"/>
            </a:pPr>
            <a:endParaRPr lang="en-US" sz="2000" dirty="0" smtClean="0"/>
          </a:p>
          <a:p>
            <a:pPr marL="285750" lvl="1">
              <a:buFont typeface="Wingdings" pitchFamily="2" charset="2"/>
              <a:buChar char="Ø"/>
            </a:pPr>
            <a:endParaRPr lang="fr-FR" sz="2000" dirty="0" smtClean="0">
              <a:latin typeface="Arial Rounded MT Bold" pitchFamily="34" charset="0"/>
            </a:endParaRPr>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47555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7" name="Group 3"/>
          <p:cNvGrpSpPr>
            <a:grpSpLocks/>
          </p:cNvGrpSpPr>
          <p:nvPr/>
        </p:nvGrpSpPr>
        <p:grpSpPr bwMode="auto">
          <a:xfrm>
            <a:off x="103943150" y="108488163"/>
            <a:ext cx="9224963" cy="2009775"/>
            <a:chOff x="105636975" y="112824150"/>
            <a:chExt cx="9225374" cy="2010030"/>
          </a:xfrm>
        </p:grpSpPr>
        <p:sp>
          <p:nvSpPr>
            <p:cNvPr id="11291"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11292"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11293"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11268" name="Group 7"/>
          <p:cNvGrpSpPr>
            <a:grpSpLocks/>
          </p:cNvGrpSpPr>
          <p:nvPr/>
        </p:nvGrpSpPr>
        <p:grpSpPr bwMode="auto">
          <a:xfrm>
            <a:off x="105637013" y="112823625"/>
            <a:ext cx="9224962" cy="2009775"/>
            <a:chOff x="105636975" y="112824150"/>
            <a:chExt cx="9225374" cy="2010030"/>
          </a:xfrm>
        </p:grpSpPr>
        <p:sp>
          <p:nvSpPr>
            <p:cNvPr id="1128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1128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1129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11269" name="Group 11"/>
          <p:cNvGrpSpPr>
            <a:grpSpLocks/>
          </p:cNvGrpSpPr>
          <p:nvPr/>
        </p:nvGrpSpPr>
        <p:grpSpPr bwMode="auto">
          <a:xfrm>
            <a:off x="108132563" y="109799438"/>
            <a:ext cx="9224962" cy="2011362"/>
            <a:chOff x="105636975" y="112824150"/>
            <a:chExt cx="9225374" cy="2010030"/>
          </a:xfrm>
        </p:grpSpPr>
        <p:sp>
          <p:nvSpPr>
            <p:cNvPr id="11285"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11286"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11287"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11270" name="Group 15"/>
          <p:cNvGrpSpPr>
            <a:grpSpLocks/>
          </p:cNvGrpSpPr>
          <p:nvPr/>
        </p:nvGrpSpPr>
        <p:grpSpPr bwMode="auto">
          <a:xfrm>
            <a:off x="108348463" y="110015338"/>
            <a:ext cx="9224962" cy="2011362"/>
            <a:chOff x="105636975" y="112824150"/>
            <a:chExt cx="9225374" cy="2010030"/>
          </a:xfrm>
        </p:grpSpPr>
        <p:sp>
          <p:nvSpPr>
            <p:cNvPr id="11282"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11283"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11284"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11271"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11272" name="Group 20"/>
          <p:cNvGrpSpPr>
            <a:grpSpLocks/>
          </p:cNvGrpSpPr>
          <p:nvPr/>
        </p:nvGrpSpPr>
        <p:grpSpPr bwMode="auto">
          <a:xfrm>
            <a:off x="108564363" y="110231238"/>
            <a:ext cx="9224962" cy="2011362"/>
            <a:chOff x="105636975" y="112824150"/>
            <a:chExt cx="9225374" cy="2010030"/>
          </a:xfrm>
        </p:grpSpPr>
        <p:sp>
          <p:nvSpPr>
            <p:cNvPr id="11279"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11280"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11281"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11273" name="Group 24"/>
          <p:cNvGrpSpPr>
            <a:grpSpLocks/>
          </p:cNvGrpSpPr>
          <p:nvPr/>
        </p:nvGrpSpPr>
        <p:grpSpPr bwMode="auto">
          <a:xfrm>
            <a:off x="108780263" y="110447138"/>
            <a:ext cx="9224962" cy="2011362"/>
            <a:chOff x="105636975" y="112824150"/>
            <a:chExt cx="9225374" cy="2010030"/>
          </a:xfrm>
        </p:grpSpPr>
        <p:sp>
          <p:nvSpPr>
            <p:cNvPr id="11276"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11277"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11278"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11274"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11275" name="Rectangle 29"/>
          <p:cNvSpPr>
            <a:spLocks noGrp="1" noChangeArrowheads="1"/>
          </p:cNvSpPr>
          <p:nvPr>
            <p:ph type="body" idx="1"/>
          </p:nvPr>
        </p:nvSpPr>
        <p:spPr>
          <a:xfrm>
            <a:off x="457200" y="476250"/>
            <a:ext cx="8543925" cy="5649913"/>
          </a:xfrm>
        </p:spPr>
        <p:txBody>
          <a:bodyPr>
            <a:normAutofit/>
          </a:bodyPr>
          <a:lstStyle/>
          <a:p>
            <a:pPr marL="457200" indent="-457200">
              <a:buNone/>
            </a:pPr>
            <a:r>
              <a:rPr lang="en-US" sz="2800" dirty="0" smtClean="0"/>
              <a:t>3</a:t>
            </a:r>
            <a:r>
              <a:rPr lang="en-US" sz="2800" dirty="0"/>
              <a:t>. European Legal Framework</a:t>
            </a:r>
          </a:p>
          <a:p>
            <a:pPr marL="838200" lvl="1" indent="-381000">
              <a:buNone/>
            </a:pPr>
            <a:r>
              <a:rPr lang="en-US" sz="2400" dirty="0" smtClean="0"/>
              <a:t>3.2 D</a:t>
            </a:r>
            <a:r>
              <a:rPr lang="en-US" sz="2000" b="1" dirty="0" smtClean="0"/>
              <a:t>raft </a:t>
            </a:r>
            <a:r>
              <a:rPr lang="en-US" sz="2000" b="1" dirty="0" smtClean="0"/>
              <a:t>Directive on criminal </a:t>
            </a:r>
            <a:r>
              <a:rPr lang="en-US" sz="2000" b="1" dirty="0" smtClean="0"/>
              <a:t>sanctions</a:t>
            </a:r>
          </a:p>
          <a:p>
            <a:pPr marL="838200" lvl="1" indent="-381000">
              <a:buNone/>
            </a:pPr>
            <a:endParaRPr lang="en-US" sz="2000" b="1" dirty="0" smtClean="0"/>
          </a:p>
          <a:p>
            <a:pPr marL="714375" eaLnBrk="1" hangingPunct="1">
              <a:buFontTx/>
              <a:buNone/>
            </a:pPr>
            <a:endParaRPr lang="en-US" sz="2000" b="1" dirty="0" smtClean="0"/>
          </a:p>
          <a:p>
            <a:pPr marL="933450" lvl="1" eaLnBrk="1" hangingPunct="1">
              <a:buFont typeface="Wingdings" pitchFamily="2" charset="2"/>
              <a:buChar char="Ø"/>
            </a:pPr>
            <a:r>
              <a:rPr lang="en-US" sz="1600" dirty="0" smtClean="0"/>
              <a:t>Commission proposal: apply the Directive to all IP rights (but some want to exclude patents, others want to limit it to trade marks and copyright </a:t>
            </a:r>
            <a:r>
              <a:rPr lang="en-US" sz="1600" dirty="0" smtClean="0"/>
              <a:t>infringements)</a:t>
            </a:r>
          </a:p>
          <a:p>
            <a:pPr marL="933450" lvl="1" eaLnBrk="1" hangingPunct="1">
              <a:buFont typeface="Wingdings" pitchFamily="2" charset="2"/>
              <a:buChar char="Ø"/>
            </a:pPr>
            <a:r>
              <a:rPr lang="en-US" sz="1600" dirty="0" smtClean="0"/>
              <a:t>Minimum </a:t>
            </a:r>
            <a:r>
              <a:rPr lang="en-US" sz="1600" dirty="0" smtClean="0"/>
              <a:t>levels of criminal sanctions (prison sentence and fines) </a:t>
            </a:r>
            <a:endParaRPr lang="en-US" sz="1600" dirty="0" smtClean="0"/>
          </a:p>
          <a:p>
            <a:pPr marL="933450" lvl="1" eaLnBrk="1" hangingPunct="1">
              <a:buFont typeface="Wingdings" pitchFamily="2" charset="2"/>
              <a:buChar char="Ø"/>
            </a:pPr>
            <a:r>
              <a:rPr lang="en-US" sz="1600" dirty="0" smtClean="0"/>
              <a:t>More </a:t>
            </a:r>
            <a:r>
              <a:rPr lang="en-US" sz="1600" dirty="0" smtClean="0"/>
              <a:t>severe penalties for infringements if there is a health and safety risk</a:t>
            </a:r>
          </a:p>
          <a:p>
            <a:pPr marL="714375" lvl="1" indent="-342900" eaLnBrk="1" hangingPunct="1">
              <a:buNone/>
            </a:pPr>
            <a:r>
              <a:rPr lang="en-US" sz="2000" dirty="0" smtClean="0"/>
              <a:t> </a:t>
            </a:r>
          </a:p>
          <a:p>
            <a:pPr marL="714375" lvl="2" indent="-342900" eaLnBrk="1" hangingPunct="1">
              <a:buFontTx/>
              <a:buNone/>
            </a:pPr>
            <a:endParaRPr lang="en-US" sz="2000" dirty="0" smtClean="0">
              <a:latin typeface="Arial Rounded MT Bold" pitchFamily="34" charset="0"/>
            </a:endParaRPr>
          </a:p>
          <a:p>
            <a:pPr marL="987425" eaLnBrk="1" hangingPunct="1">
              <a:buFont typeface="Wingdings" pitchFamily="2" charset="2"/>
              <a:buChar char="Ø"/>
            </a:pPr>
            <a:r>
              <a:rPr lang="en-GB" sz="2000" b="1" dirty="0" smtClean="0"/>
              <a:t>National law</a:t>
            </a:r>
          </a:p>
          <a:p>
            <a:pPr eaLnBrk="1" hangingPunct="1">
              <a:buFontTx/>
              <a:buNone/>
            </a:pPr>
            <a:endParaRPr lang="fr-BE" sz="2000" b="1" dirty="0" smtClean="0"/>
          </a:p>
        </p:txBody>
      </p:sp>
      <p:pic>
        <p:nvPicPr>
          <p:cNvPr id="33"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62083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normAutofit fontScale="47500" lnSpcReduction="20000"/>
          </a:bodyPr>
          <a:lstStyle/>
          <a:p>
            <a:pPr marL="457200" indent="-457200">
              <a:buNone/>
            </a:pPr>
            <a:r>
              <a:rPr lang="en-US" sz="5900" dirty="0" smtClean="0"/>
              <a:t>3. European Legal Framework</a:t>
            </a:r>
          </a:p>
          <a:p>
            <a:pPr marL="838200" lvl="1" indent="-381000" eaLnBrk="1" hangingPunct="1">
              <a:buFontTx/>
              <a:buNone/>
            </a:pPr>
            <a:r>
              <a:rPr lang="en-US" sz="5100" smtClean="0"/>
              <a:t>3.3 </a:t>
            </a:r>
            <a:r>
              <a:rPr lang="en-US" sz="5100" dirty="0" smtClean="0"/>
              <a:t>Non-Legislative measures:</a:t>
            </a:r>
          </a:p>
          <a:p>
            <a:pPr marL="838200" lvl="1" indent="-381000" eaLnBrk="1" hangingPunct="1">
              <a:buFontTx/>
              <a:buNone/>
            </a:pPr>
            <a:endParaRPr lang="en-US" sz="3400" dirty="0" smtClean="0"/>
          </a:p>
          <a:p>
            <a:pPr marL="285750" lvl="1">
              <a:buFont typeface="Wingdings" pitchFamily="2" charset="2"/>
              <a:buChar char="Ø"/>
            </a:pPr>
            <a:r>
              <a:rPr lang="en-US" sz="3800" dirty="0" smtClean="0"/>
              <a:t>The </a:t>
            </a:r>
            <a:r>
              <a:rPr lang="en-US" sz="3800" b="1" dirty="0" smtClean="0"/>
              <a:t>European observatory infringements of intellectual property rights</a:t>
            </a:r>
            <a:r>
              <a:rPr lang="en-US" sz="3800" dirty="0" smtClean="0"/>
              <a:t>:</a:t>
            </a:r>
          </a:p>
          <a:p>
            <a:pPr marL="723900" lvl="1" indent="-342900">
              <a:buFont typeface="Wingdings" pitchFamily="2" charset="2"/>
              <a:buChar char="§"/>
            </a:pPr>
            <a:r>
              <a:rPr lang="en-US" sz="3400" dirty="0" smtClean="0"/>
              <a:t>Launched in April 2009</a:t>
            </a:r>
          </a:p>
          <a:p>
            <a:pPr marL="723900" lvl="1" indent="-342900">
              <a:buFont typeface="Wingdings" pitchFamily="2" charset="2"/>
              <a:buChar char="§"/>
            </a:pPr>
            <a:r>
              <a:rPr lang="en-US" sz="3400" dirty="0" smtClean="0"/>
              <a:t>The </a:t>
            </a:r>
            <a:r>
              <a:rPr lang="en-US" sz="3400" dirty="0"/>
              <a:t>tasks include:</a:t>
            </a:r>
          </a:p>
          <a:p>
            <a:pPr marL="1079500" fontAlgn="base">
              <a:tabLst>
                <a:tab pos="1079500" algn="l"/>
              </a:tabLst>
            </a:pPr>
            <a:r>
              <a:rPr lang="en-US" dirty="0"/>
              <a:t>Improving the understanding of the scope and impact of infringements of intellectual property rights</a:t>
            </a:r>
            <a:r>
              <a:rPr lang="en-US" dirty="0" smtClean="0"/>
              <a:t>,</a:t>
            </a:r>
            <a:endParaRPr lang="en-US" dirty="0"/>
          </a:p>
          <a:p>
            <a:pPr marL="1079500" fontAlgn="base">
              <a:tabLst>
                <a:tab pos="1079500" algn="l"/>
              </a:tabLst>
            </a:pPr>
            <a:r>
              <a:rPr lang="en-US" dirty="0"/>
              <a:t>Improving the understanding of the value of intellectual property;</a:t>
            </a:r>
          </a:p>
          <a:p>
            <a:pPr marL="1079500" fontAlgn="base">
              <a:tabLst>
                <a:tab pos="1079500" algn="l"/>
              </a:tabLst>
            </a:pPr>
            <a:r>
              <a:rPr lang="en-US" dirty="0"/>
              <a:t>Enhancing the knowledge of best public and private sector practices to protect intellectual property rights;</a:t>
            </a:r>
          </a:p>
          <a:p>
            <a:pPr marL="1079500" fontAlgn="base">
              <a:tabLst>
                <a:tab pos="1079500" algn="l"/>
              </a:tabLst>
            </a:pPr>
            <a:r>
              <a:rPr lang="en-US" dirty="0"/>
              <a:t>Raising citizens´ awareness of the impact of infringements of intellectual property rights;</a:t>
            </a:r>
          </a:p>
          <a:p>
            <a:pPr marL="1079500" fontAlgn="base">
              <a:tabLst>
                <a:tab pos="1079500" algn="l"/>
              </a:tabLst>
            </a:pPr>
            <a:r>
              <a:rPr lang="en-US" dirty="0"/>
              <a:t>Enhancing the expertise of persons involved in the enforcement of intellectual property rights;</a:t>
            </a:r>
          </a:p>
          <a:p>
            <a:pPr marL="1079500" fontAlgn="base">
              <a:tabLst>
                <a:tab pos="1079500" algn="l"/>
              </a:tabLst>
            </a:pPr>
            <a:r>
              <a:rPr lang="en-US" dirty="0"/>
              <a:t>Enhancing the knowledge of technical tools to prevent and combat counterfeiting and piracy, including tracking and tracing systems;</a:t>
            </a:r>
          </a:p>
          <a:p>
            <a:pPr marL="1079500" fontAlgn="base">
              <a:tabLst>
                <a:tab pos="1079500" algn="l"/>
              </a:tabLst>
            </a:pPr>
            <a:r>
              <a:rPr lang="en-US" dirty="0"/>
              <a:t>Improving the online exchange between Member States´ authorities and fostering co-operation with and between the central industrial property offices of the Member States, including the Benelux Office for Intellectual Property;</a:t>
            </a:r>
          </a:p>
          <a:p>
            <a:pPr marL="1079500" fontAlgn="base">
              <a:tabLst>
                <a:tab pos="1079500" algn="l"/>
              </a:tabLst>
            </a:pPr>
            <a:r>
              <a:rPr lang="en-US" dirty="0"/>
              <a:t>Fostering international cooperation with intellectual property offices in third countries to build strategies and develop techniques for the protection of intellectual property rights, skills, and tools.</a:t>
            </a:r>
          </a:p>
          <a:p>
            <a:pPr marL="838200" lvl="1" indent="-381000" eaLnBrk="1" hangingPunct="1">
              <a:buFontTx/>
              <a:buNone/>
            </a:pPr>
            <a:endParaRPr lang="en-US" sz="3200" b="1" dirty="0" smtClean="0">
              <a:latin typeface="Arial Rounded MT Bold" pitchFamily="34" charset="0"/>
            </a:endParaRPr>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35996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normAutofit fontScale="92500" lnSpcReduction="20000"/>
          </a:bodyPr>
          <a:lstStyle/>
          <a:p>
            <a:pPr marL="457200" indent="-457200">
              <a:buNone/>
            </a:pPr>
            <a:r>
              <a:rPr lang="en-US" sz="3400" dirty="0" smtClean="0"/>
              <a:t>3. European Legal Framework</a:t>
            </a:r>
          </a:p>
          <a:p>
            <a:pPr marL="838200" lvl="1" indent="-381000" eaLnBrk="1" hangingPunct="1">
              <a:buFontTx/>
              <a:buNone/>
            </a:pPr>
            <a:r>
              <a:rPr lang="en-US" sz="3400" dirty="0" smtClean="0"/>
              <a:t>3.1 </a:t>
            </a:r>
            <a:r>
              <a:rPr lang="en-US" sz="3400" dirty="0" smtClean="0"/>
              <a:t>Non -Legislative measures:</a:t>
            </a:r>
          </a:p>
          <a:p>
            <a:pPr marL="838200" lvl="1" indent="-381000" eaLnBrk="1" hangingPunct="1">
              <a:buFontTx/>
              <a:buNone/>
            </a:pPr>
            <a:endParaRPr lang="en-US" sz="3400" dirty="0" smtClean="0"/>
          </a:p>
          <a:p>
            <a:pPr marL="285750" lvl="1">
              <a:buFont typeface="Wingdings" pitchFamily="2" charset="2"/>
              <a:buChar char="Ø"/>
            </a:pPr>
            <a:r>
              <a:rPr lang="en-US" sz="2000" dirty="0" smtClean="0"/>
              <a:t>Stakeholders’ Dialogues</a:t>
            </a:r>
          </a:p>
          <a:p>
            <a:pPr marL="723900" lvl="1" indent="-342900">
              <a:buFont typeface="Wingdings" pitchFamily="2" charset="2"/>
              <a:buChar char="§"/>
            </a:pPr>
            <a:r>
              <a:rPr lang="en-US" sz="1800" dirty="0"/>
              <a:t>Stakeholders’ Dialogues are </a:t>
            </a:r>
            <a:r>
              <a:rPr lang="en-US" sz="1800" b="1" dirty="0"/>
              <a:t>a working method </a:t>
            </a:r>
            <a:r>
              <a:rPr lang="en-US" sz="1800" dirty="0"/>
              <a:t>to bring together a representative group of stakeholders to discuss concrete problems </a:t>
            </a:r>
            <a:r>
              <a:rPr lang="en-US" sz="1800" b="1" dirty="0"/>
              <a:t>in the field of IPR enforcement </a:t>
            </a:r>
            <a:r>
              <a:rPr lang="en-US" sz="1800" dirty="0"/>
              <a:t>and explore possible ways of voluntary cooperation in compliance with the existing legal framework</a:t>
            </a:r>
            <a:r>
              <a:rPr lang="en-US" sz="1800" dirty="0" smtClean="0"/>
              <a:t>.</a:t>
            </a:r>
          </a:p>
          <a:p>
            <a:pPr marL="723900" lvl="1" indent="-342900">
              <a:buFont typeface="Wingdings" pitchFamily="2" charset="2"/>
              <a:buChar char="§"/>
            </a:pPr>
            <a:r>
              <a:rPr lang="en-US" sz="1800" dirty="0"/>
              <a:t>Such Dialogues between stakeholders seek to exploit the common interest of the participants by promoting collaborative approaches and by emphasizing joint, practical and workable solutions that focus on concrete problems in a quickly evolving technological and commercial environment, </a:t>
            </a:r>
            <a:r>
              <a:rPr lang="en-US" sz="1800" i="1" dirty="0"/>
              <a:t>for</a:t>
            </a:r>
            <a:r>
              <a:rPr lang="en-US" sz="1800" dirty="0"/>
              <a:t> </a:t>
            </a:r>
            <a:r>
              <a:rPr lang="en-US" sz="1800" i="1" dirty="0"/>
              <a:t>example in the form of a Memorandum of Understanding (</a:t>
            </a:r>
            <a:r>
              <a:rPr lang="en-US" sz="1800" i="1" dirty="0" err="1"/>
              <a:t>MoU</a:t>
            </a:r>
            <a:r>
              <a:rPr lang="en-US" sz="1800" i="1" dirty="0" smtClean="0"/>
              <a:t>)</a:t>
            </a:r>
          </a:p>
          <a:p>
            <a:pPr marL="723900" lvl="1" indent="-342900">
              <a:buFont typeface="Wingdings" pitchFamily="2" charset="2"/>
              <a:buChar char="§"/>
            </a:pPr>
            <a:r>
              <a:rPr lang="en-US" sz="1800" dirty="0"/>
              <a:t>Stakeholders’ Dialogues aim to promote a high-standard IP culture, which is regarded as a vital cornerstone of the modern knowledge-based society. </a:t>
            </a:r>
            <a:endParaRPr lang="en-US" sz="1800" dirty="0" smtClean="0"/>
          </a:p>
          <a:p>
            <a:pPr marL="723900" lvl="1" indent="-342900">
              <a:buFont typeface="Wingdings" pitchFamily="2" charset="2"/>
              <a:buChar char="§"/>
            </a:pPr>
            <a:r>
              <a:rPr lang="en-US" sz="1800" dirty="0"/>
              <a:t>The European Commission acts as a facilitator of these Dialogues by providing administrative and logistic support and by safeguarding, where necessary, a fair balance between the different interests at stake, including the legitimate rights and expectations of EU citizens.</a:t>
            </a:r>
            <a:endParaRPr lang="en-US" sz="1800" dirty="0" smtClean="0"/>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71983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3"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4"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6"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7"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lstStyle/>
          <a:p>
            <a:pPr marL="457200" indent="-457200" eaLnBrk="1" hangingPunct="1">
              <a:buFontTx/>
              <a:buNone/>
            </a:pPr>
            <a:r>
              <a:rPr lang="en-US" sz="2800" b="1" dirty="0" smtClean="0"/>
              <a:t>OUTLINE</a:t>
            </a:r>
          </a:p>
          <a:p>
            <a:pPr marL="457200" indent="-457200">
              <a:buNone/>
            </a:pPr>
            <a:endParaRPr lang="en-GB" sz="2400" dirty="0" smtClean="0"/>
          </a:p>
          <a:p>
            <a:pPr marL="457200" indent="-457200">
              <a:buNone/>
            </a:pPr>
            <a:endParaRPr lang="en-GB" sz="2400" dirty="0" smtClean="0"/>
          </a:p>
          <a:p>
            <a:pPr marL="457200" indent="-457200">
              <a:buFontTx/>
              <a:buAutoNum type="arabicPeriod"/>
            </a:pPr>
            <a:r>
              <a:rPr lang="en-GB" sz="2000" dirty="0"/>
              <a:t>Introduction</a:t>
            </a:r>
          </a:p>
          <a:p>
            <a:pPr marL="457200" indent="-457200">
              <a:buFontTx/>
              <a:buAutoNum type="arabicPeriod"/>
            </a:pPr>
            <a:endParaRPr lang="fr-FR" sz="2000" dirty="0"/>
          </a:p>
          <a:p>
            <a:pPr marL="457200" indent="-457200">
              <a:buFontTx/>
              <a:buAutoNum type="arabicPeriod"/>
            </a:pPr>
            <a:r>
              <a:rPr lang="fr-FR" sz="2000" dirty="0">
                <a:solidFill>
                  <a:schemeClr val="bg1">
                    <a:lumMod val="50000"/>
                  </a:schemeClr>
                </a:solidFill>
              </a:rPr>
              <a:t>International background and </a:t>
            </a:r>
            <a:r>
              <a:rPr lang="fr-FR" sz="2000" dirty="0" err="1">
                <a:solidFill>
                  <a:schemeClr val="bg1">
                    <a:lumMod val="50000"/>
                  </a:schemeClr>
                </a:solidFill>
              </a:rPr>
              <a:t>Legal</a:t>
            </a:r>
            <a:r>
              <a:rPr lang="fr-FR" sz="2000" dirty="0">
                <a:solidFill>
                  <a:schemeClr val="bg1">
                    <a:lumMod val="50000"/>
                  </a:schemeClr>
                </a:solidFill>
              </a:rPr>
              <a:t> Framework </a:t>
            </a:r>
            <a:br>
              <a:rPr lang="fr-FR" sz="2000" dirty="0">
                <a:solidFill>
                  <a:schemeClr val="bg1">
                    <a:lumMod val="50000"/>
                  </a:schemeClr>
                </a:solidFill>
              </a:rPr>
            </a:br>
            <a:endParaRPr lang="fr-FR" sz="2000" dirty="0">
              <a:solidFill>
                <a:schemeClr val="bg1">
                  <a:lumMod val="50000"/>
                </a:schemeClr>
              </a:solidFill>
            </a:endParaRPr>
          </a:p>
          <a:p>
            <a:pPr marL="457200" indent="-457200">
              <a:buFontTx/>
              <a:buAutoNum type="arabicPeriod"/>
            </a:pPr>
            <a:r>
              <a:rPr lang="en-GB" sz="2000" dirty="0">
                <a:solidFill>
                  <a:schemeClr val="bg1">
                    <a:lumMod val="50000"/>
                  </a:schemeClr>
                </a:solidFill>
              </a:rPr>
              <a:t>European Legal Framework</a:t>
            </a:r>
          </a:p>
          <a:p>
            <a:pPr marL="457200" indent="-457200">
              <a:buFontTx/>
              <a:buAutoNum type="arabicPeriod"/>
            </a:pPr>
            <a:endParaRPr lang="fr-FR" sz="2000" dirty="0">
              <a:solidFill>
                <a:schemeClr val="bg1">
                  <a:lumMod val="50000"/>
                </a:schemeClr>
              </a:solidFill>
            </a:endParaRPr>
          </a:p>
          <a:p>
            <a:pPr marL="457200" indent="-457200">
              <a:buFontTx/>
              <a:buAutoNum type="arabicPeriod"/>
            </a:pPr>
            <a:r>
              <a:rPr lang="en-GB" sz="2000" dirty="0">
                <a:solidFill>
                  <a:schemeClr val="bg1">
                    <a:lumMod val="50000"/>
                  </a:schemeClr>
                </a:solidFill>
              </a:rPr>
              <a:t>Conclusion</a:t>
            </a:r>
          </a:p>
          <a:p>
            <a:pPr marL="838200" lvl="1" indent="-381000" eaLnBrk="1" hangingPunct="1">
              <a:buFontTx/>
              <a:buNone/>
            </a:pPr>
            <a:endParaRPr lang="en-US" sz="3200" b="1" dirty="0" smtClean="0">
              <a:latin typeface="Arial Rounded MT Bold" pitchFamily="34" charset="0"/>
            </a:endParaRPr>
          </a:p>
          <a:p>
            <a:pPr marL="838200" lvl="1" indent="-381000" eaLnBrk="1" hangingPunct="1">
              <a:buFontTx/>
              <a:buNone/>
            </a:pPr>
            <a:endParaRPr lang="fr-FR" dirty="0" smtClean="0">
              <a:latin typeface="Arial Rounded MT Bold" pitchFamily="34" charset="0"/>
            </a:endParaRPr>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65341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5" name="Group 3"/>
          <p:cNvGrpSpPr>
            <a:grpSpLocks/>
          </p:cNvGrpSpPr>
          <p:nvPr/>
        </p:nvGrpSpPr>
        <p:grpSpPr bwMode="auto">
          <a:xfrm>
            <a:off x="103943150" y="108488163"/>
            <a:ext cx="9224963" cy="2009775"/>
            <a:chOff x="105636975" y="112824150"/>
            <a:chExt cx="9225374" cy="2010030"/>
          </a:xfrm>
        </p:grpSpPr>
        <p:sp>
          <p:nvSpPr>
            <p:cNvPr id="13341"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13342"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13343"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13316" name="Group 7"/>
          <p:cNvGrpSpPr>
            <a:grpSpLocks/>
          </p:cNvGrpSpPr>
          <p:nvPr/>
        </p:nvGrpSpPr>
        <p:grpSpPr bwMode="auto">
          <a:xfrm>
            <a:off x="105637013" y="112823625"/>
            <a:ext cx="9224962" cy="2009775"/>
            <a:chOff x="105636975" y="112824150"/>
            <a:chExt cx="9225374" cy="2010030"/>
          </a:xfrm>
        </p:grpSpPr>
        <p:sp>
          <p:nvSpPr>
            <p:cNvPr id="1333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1333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1334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13317" name="Group 11"/>
          <p:cNvGrpSpPr>
            <a:grpSpLocks/>
          </p:cNvGrpSpPr>
          <p:nvPr/>
        </p:nvGrpSpPr>
        <p:grpSpPr bwMode="auto">
          <a:xfrm>
            <a:off x="108132563" y="109799438"/>
            <a:ext cx="9224962" cy="2011362"/>
            <a:chOff x="105636975" y="112824150"/>
            <a:chExt cx="9225374" cy="2010030"/>
          </a:xfrm>
        </p:grpSpPr>
        <p:sp>
          <p:nvSpPr>
            <p:cNvPr id="13335"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13336"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13337"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13318" name="Group 15"/>
          <p:cNvGrpSpPr>
            <a:grpSpLocks/>
          </p:cNvGrpSpPr>
          <p:nvPr/>
        </p:nvGrpSpPr>
        <p:grpSpPr bwMode="auto">
          <a:xfrm>
            <a:off x="108348463" y="110015338"/>
            <a:ext cx="9224962" cy="2011362"/>
            <a:chOff x="105636975" y="112824150"/>
            <a:chExt cx="9225374" cy="2010030"/>
          </a:xfrm>
        </p:grpSpPr>
        <p:sp>
          <p:nvSpPr>
            <p:cNvPr id="13332"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13333"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13334"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133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13320" name="Group 20"/>
          <p:cNvGrpSpPr>
            <a:grpSpLocks/>
          </p:cNvGrpSpPr>
          <p:nvPr/>
        </p:nvGrpSpPr>
        <p:grpSpPr bwMode="auto">
          <a:xfrm>
            <a:off x="108564363" y="110231238"/>
            <a:ext cx="9224962" cy="2011362"/>
            <a:chOff x="105636975" y="112824150"/>
            <a:chExt cx="9225374" cy="2010030"/>
          </a:xfrm>
        </p:grpSpPr>
        <p:sp>
          <p:nvSpPr>
            <p:cNvPr id="13329"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13330"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13331"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13321" name="Group 24"/>
          <p:cNvGrpSpPr>
            <a:grpSpLocks/>
          </p:cNvGrpSpPr>
          <p:nvPr/>
        </p:nvGrpSpPr>
        <p:grpSpPr bwMode="auto">
          <a:xfrm>
            <a:off x="108780263" y="110447138"/>
            <a:ext cx="9224962" cy="2011362"/>
            <a:chOff x="105636975" y="112824150"/>
            <a:chExt cx="9225374" cy="2010030"/>
          </a:xfrm>
        </p:grpSpPr>
        <p:sp>
          <p:nvSpPr>
            <p:cNvPr id="13326"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13327"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13328"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13322"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13323" name="Rectangle 35"/>
          <p:cNvSpPr>
            <a:spLocks noChangeArrowheads="1"/>
          </p:cNvSpPr>
          <p:nvPr/>
        </p:nvSpPr>
        <p:spPr bwMode="auto">
          <a:xfrm>
            <a:off x="5352073" y="1647752"/>
            <a:ext cx="2349500" cy="1616075"/>
          </a:xfrm>
          <a:prstGeom prst="rect">
            <a:avLst/>
          </a:prstGeom>
          <a:noFill/>
          <a:ln w="9525">
            <a:noFill/>
            <a:miter lim="800000"/>
            <a:headEnd/>
            <a:tailEnd/>
          </a:ln>
        </p:spPr>
        <p:txBody>
          <a:bodyPr wrap="none" anchor="ctr">
            <a:spAutoFit/>
          </a:bodyPr>
          <a:lstStyle/>
          <a:p>
            <a:r>
              <a:rPr lang="fr-BE" sz="2000" dirty="0">
                <a:solidFill>
                  <a:srgbClr val="000000"/>
                </a:solidFill>
                <a:latin typeface="Arial Rounded MT Bold" pitchFamily="34" charset="0"/>
                <a:cs typeface="Times New Roman" pitchFamily="18" charset="0"/>
              </a:rPr>
              <a:t>Marius Schneider</a:t>
            </a:r>
          </a:p>
          <a:p>
            <a:r>
              <a:rPr lang="fr-BE" sz="2000" dirty="0">
                <a:solidFill>
                  <a:srgbClr val="000000"/>
                </a:solidFill>
                <a:latin typeface="Arial Rounded MT Bold" pitchFamily="34" charset="0"/>
                <a:cs typeface="Times New Roman" pitchFamily="18" charset="0"/>
              </a:rPr>
              <a:t>attorney-</a:t>
            </a:r>
            <a:r>
              <a:rPr lang="fr-BE" sz="2000" dirty="0" err="1">
                <a:solidFill>
                  <a:srgbClr val="000000"/>
                </a:solidFill>
                <a:latin typeface="Arial Rounded MT Bold" pitchFamily="34" charset="0"/>
                <a:cs typeface="Times New Roman" pitchFamily="18" charset="0"/>
              </a:rPr>
              <a:t>at</a:t>
            </a:r>
            <a:r>
              <a:rPr lang="fr-BE" sz="2000" dirty="0">
                <a:solidFill>
                  <a:srgbClr val="000000"/>
                </a:solidFill>
                <a:latin typeface="Arial Rounded MT Bold" pitchFamily="34" charset="0"/>
                <a:cs typeface="Times New Roman" pitchFamily="18" charset="0"/>
              </a:rPr>
              <a:t>-</a:t>
            </a:r>
            <a:r>
              <a:rPr lang="fr-BE" sz="2000" dirty="0" err="1">
                <a:solidFill>
                  <a:srgbClr val="000000"/>
                </a:solidFill>
                <a:latin typeface="Arial Rounded MT Bold" pitchFamily="34" charset="0"/>
                <a:cs typeface="Times New Roman" pitchFamily="18" charset="0"/>
              </a:rPr>
              <a:t>law</a:t>
            </a:r>
            <a:r>
              <a:rPr lang="fr-BE" sz="2000" dirty="0">
                <a:solidFill>
                  <a:srgbClr val="000000"/>
                </a:solidFill>
                <a:latin typeface="Arial Rounded MT Bold" pitchFamily="34" charset="0"/>
                <a:cs typeface="Times New Roman" pitchFamily="18" charset="0"/>
              </a:rPr>
              <a:t> </a:t>
            </a:r>
            <a:r>
              <a:rPr lang="fr-BE" sz="2000" dirty="0">
                <a:latin typeface="Arial Rounded MT Bold" pitchFamily="34" charset="0"/>
                <a:cs typeface="Times New Roman" pitchFamily="18" charset="0"/>
              </a:rPr>
              <a:t/>
            </a:r>
            <a:br>
              <a:rPr lang="fr-BE" sz="2000" dirty="0">
                <a:latin typeface="Arial Rounded MT Bold" pitchFamily="34" charset="0"/>
                <a:cs typeface="Times New Roman" pitchFamily="18" charset="0"/>
              </a:rPr>
            </a:br>
            <a:r>
              <a:rPr lang="fr-BE" sz="2000" dirty="0">
                <a:latin typeface="Arial Rounded MT Bold" pitchFamily="34" charset="0"/>
                <a:cs typeface="Times New Roman" pitchFamily="18" charset="0"/>
              </a:rPr>
              <a:t>ms@edr.be</a:t>
            </a:r>
            <a:br>
              <a:rPr lang="fr-BE" sz="2000" dirty="0">
                <a:latin typeface="Arial Rounded MT Bold" pitchFamily="34" charset="0"/>
                <a:cs typeface="Times New Roman" pitchFamily="18" charset="0"/>
              </a:rPr>
            </a:br>
            <a:r>
              <a:rPr lang="fr-FR" sz="2000" dirty="0">
                <a:latin typeface="Arial Rounded MT Bold" pitchFamily="34" charset="0"/>
                <a:cs typeface="Times New Roman" pitchFamily="18" charset="0"/>
              </a:rPr>
              <a:t> </a:t>
            </a:r>
            <a:endParaRPr lang="fr-FR" sz="2000" dirty="0">
              <a:latin typeface="Arial Rounded MT Bold" pitchFamily="34" charset="0"/>
            </a:endParaRPr>
          </a:p>
          <a:p>
            <a:pPr eaLnBrk="0" hangingPunct="0"/>
            <a:endParaRPr lang="fr-FR" sz="2000" dirty="0">
              <a:latin typeface="Arial Rounded MT Bold" pitchFamily="34" charset="0"/>
            </a:endParaRPr>
          </a:p>
        </p:txBody>
      </p:sp>
      <p:pic>
        <p:nvPicPr>
          <p:cNvPr id="13324" name="Picture 34" descr="eeman-raisonfr-sanslignes"/>
          <p:cNvPicPr>
            <a:picLocks noChangeAspect="1" noChangeArrowheads="1"/>
          </p:cNvPicPr>
          <p:nvPr/>
        </p:nvPicPr>
        <p:blipFill>
          <a:blip r:embed="rId5" cstate="print"/>
          <a:srcRect/>
          <a:stretch>
            <a:fillRect/>
          </a:stretch>
        </p:blipFill>
        <p:spPr bwMode="auto">
          <a:xfrm>
            <a:off x="5449769" y="3404627"/>
            <a:ext cx="2028825" cy="266700"/>
          </a:xfrm>
          <a:prstGeom prst="rect">
            <a:avLst/>
          </a:prstGeom>
          <a:noFill/>
          <a:ln w="9525">
            <a:noFill/>
            <a:miter lim="800000"/>
            <a:headEnd/>
            <a:tailEnd/>
          </a:ln>
        </p:spPr>
      </p:pic>
      <p:sp>
        <p:nvSpPr>
          <p:cNvPr id="13325" name="Rectangle 36"/>
          <p:cNvSpPr>
            <a:spLocks noChangeArrowheads="1"/>
          </p:cNvSpPr>
          <p:nvPr/>
        </p:nvSpPr>
        <p:spPr bwMode="auto">
          <a:xfrm>
            <a:off x="5334486" y="3804677"/>
            <a:ext cx="3118033" cy="1938992"/>
          </a:xfrm>
          <a:prstGeom prst="rect">
            <a:avLst/>
          </a:prstGeom>
          <a:noFill/>
          <a:ln w="9525">
            <a:noFill/>
            <a:miter lim="800000"/>
            <a:headEnd/>
            <a:tailEnd/>
          </a:ln>
        </p:spPr>
        <p:txBody>
          <a:bodyPr wrap="none" anchor="ctr">
            <a:spAutoFit/>
          </a:bodyPr>
          <a:lstStyle/>
          <a:p>
            <a:r>
              <a:rPr lang="fr-BE" sz="1200" dirty="0">
                <a:solidFill>
                  <a:srgbClr val="000000"/>
                </a:solidFill>
                <a:latin typeface="Calibri" pitchFamily="34" charset="0"/>
                <a:cs typeface="Times New Roman" pitchFamily="18" charset="0"/>
              </a:rPr>
              <a:t> </a:t>
            </a:r>
            <a:endParaRPr lang="fr-FR" sz="800" dirty="0"/>
          </a:p>
          <a:p>
            <a:pPr eaLnBrk="0" hangingPunct="0"/>
            <a:r>
              <a:rPr lang="fr-BE" sz="1800" dirty="0" err="1">
                <a:solidFill>
                  <a:srgbClr val="000000"/>
                </a:solidFill>
                <a:latin typeface="Arial Rounded MT Bold" pitchFamily="34" charset="0"/>
                <a:cs typeface="Times New Roman" pitchFamily="18" charset="0"/>
              </a:rPr>
              <a:t>Bld</a:t>
            </a:r>
            <a:r>
              <a:rPr lang="fr-BE" sz="1800" dirty="0">
                <a:solidFill>
                  <a:srgbClr val="000000"/>
                </a:solidFill>
                <a:latin typeface="Arial Rounded MT Bold" pitchFamily="34" charset="0"/>
                <a:cs typeface="Times New Roman" pitchFamily="18" charset="0"/>
              </a:rPr>
              <a:t> de la Cambre, 33 bte 8</a:t>
            </a:r>
            <a:endParaRPr lang="fr-FR" sz="1800" dirty="0">
              <a:latin typeface="Arial Rounded MT Bold" pitchFamily="34" charset="0"/>
            </a:endParaRPr>
          </a:p>
          <a:p>
            <a:pPr eaLnBrk="0" hangingPunct="0"/>
            <a:r>
              <a:rPr lang="en-GB" sz="1800" dirty="0">
                <a:solidFill>
                  <a:srgbClr val="000000"/>
                </a:solidFill>
                <a:latin typeface="Arial Rounded MT Bold" pitchFamily="34" charset="0"/>
                <a:cs typeface="Times New Roman" pitchFamily="18" charset="0"/>
              </a:rPr>
              <a:t>1000 </a:t>
            </a:r>
            <a:r>
              <a:rPr lang="en-GB" sz="1800" dirty="0" err="1">
                <a:solidFill>
                  <a:srgbClr val="000000"/>
                </a:solidFill>
                <a:latin typeface="Arial Rounded MT Bold" pitchFamily="34" charset="0"/>
                <a:cs typeface="Times New Roman" pitchFamily="18" charset="0"/>
              </a:rPr>
              <a:t>Bruxelles</a:t>
            </a:r>
            <a:r>
              <a:rPr lang="en-GB" sz="1800" dirty="0">
                <a:solidFill>
                  <a:srgbClr val="000000"/>
                </a:solidFill>
                <a:latin typeface="Arial Rounded MT Bold" pitchFamily="34" charset="0"/>
                <a:cs typeface="Times New Roman" pitchFamily="18" charset="0"/>
              </a:rPr>
              <a:t/>
            </a:r>
            <a:br>
              <a:rPr lang="en-GB" sz="1800" dirty="0">
                <a:solidFill>
                  <a:srgbClr val="000000"/>
                </a:solidFill>
                <a:latin typeface="Arial Rounded MT Bold" pitchFamily="34" charset="0"/>
                <a:cs typeface="Times New Roman" pitchFamily="18" charset="0"/>
              </a:rPr>
            </a:br>
            <a:r>
              <a:rPr lang="en-GB" sz="1800" dirty="0">
                <a:solidFill>
                  <a:srgbClr val="000000"/>
                </a:solidFill>
                <a:latin typeface="Arial Rounded MT Bold" pitchFamily="34" charset="0"/>
                <a:cs typeface="Times New Roman" pitchFamily="18" charset="0"/>
              </a:rPr>
              <a:t>Tel. : +32 </a:t>
            </a:r>
            <a:r>
              <a:rPr lang="en-GB" sz="1800" dirty="0" smtClean="0">
                <a:solidFill>
                  <a:srgbClr val="000000"/>
                </a:solidFill>
                <a:latin typeface="Arial Rounded MT Bold" pitchFamily="34" charset="0"/>
                <a:cs typeface="Times New Roman" pitchFamily="18" charset="0"/>
              </a:rPr>
              <a:t> 2  647 04 14</a:t>
            </a:r>
            <a:r>
              <a:rPr lang="en-GB" sz="1800" dirty="0">
                <a:solidFill>
                  <a:srgbClr val="000000"/>
                </a:solidFill>
                <a:latin typeface="Arial Rounded MT Bold" pitchFamily="34" charset="0"/>
                <a:cs typeface="Times New Roman" pitchFamily="18" charset="0"/>
              </a:rPr>
              <a:t/>
            </a:r>
            <a:br>
              <a:rPr lang="en-GB" sz="1800" dirty="0">
                <a:solidFill>
                  <a:srgbClr val="000000"/>
                </a:solidFill>
                <a:latin typeface="Arial Rounded MT Bold" pitchFamily="34" charset="0"/>
                <a:cs typeface="Times New Roman" pitchFamily="18" charset="0"/>
              </a:rPr>
            </a:br>
            <a:r>
              <a:rPr lang="en-GB" sz="1800" dirty="0">
                <a:solidFill>
                  <a:srgbClr val="000000"/>
                </a:solidFill>
                <a:latin typeface="Arial Rounded MT Bold" pitchFamily="34" charset="0"/>
                <a:cs typeface="Times New Roman" pitchFamily="18" charset="0"/>
              </a:rPr>
              <a:t>Fax : +32 </a:t>
            </a:r>
            <a:r>
              <a:rPr lang="en-GB" sz="1800" dirty="0" smtClean="0">
                <a:solidFill>
                  <a:srgbClr val="000000"/>
                </a:solidFill>
                <a:latin typeface="Arial Rounded MT Bold" pitchFamily="34" charset="0"/>
                <a:cs typeface="Times New Roman" pitchFamily="18" charset="0"/>
              </a:rPr>
              <a:t> 2  647 04 13</a:t>
            </a:r>
          </a:p>
          <a:p>
            <a:pPr eaLnBrk="0" hangingPunct="0"/>
            <a:r>
              <a:rPr lang="en-GB" dirty="0" smtClean="0">
                <a:solidFill>
                  <a:srgbClr val="000000"/>
                </a:solidFill>
                <a:latin typeface="Arial Rounded MT Bold" pitchFamily="34" charset="0"/>
                <a:cs typeface="Times New Roman" pitchFamily="18" charset="0"/>
              </a:rPr>
              <a:t>Mob: +32 476 96 38 73</a:t>
            </a:r>
            <a:endParaRPr lang="en-US" sz="1800" dirty="0">
              <a:solidFill>
                <a:srgbClr val="000080"/>
              </a:solidFill>
              <a:latin typeface="Arial Rounded MT Bold" pitchFamily="34" charset="0"/>
              <a:cs typeface="Times New Roman" pitchFamily="18" charset="0"/>
            </a:endParaRPr>
          </a:p>
          <a:p>
            <a:pPr eaLnBrk="0" hangingPunct="0"/>
            <a:r>
              <a:rPr lang="en-US" sz="1800" dirty="0">
                <a:solidFill>
                  <a:srgbClr val="000080"/>
                </a:solidFill>
                <a:latin typeface="Arial Rounded MT Bold" pitchFamily="34" charset="0"/>
                <a:cs typeface="Times New Roman" pitchFamily="18" charset="0"/>
              </a:rPr>
              <a:t>www.EemanPartners.com</a:t>
            </a:r>
            <a:endParaRPr lang="fr-FR" dirty="0"/>
          </a:p>
        </p:txBody>
      </p:sp>
      <p:sp>
        <p:nvSpPr>
          <p:cNvPr id="32" name="ZoneTexte 31"/>
          <p:cNvSpPr txBox="1"/>
          <p:nvPr/>
        </p:nvSpPr>
        <p:spPr>
          <a:xfrm>
            <a:off x="714348" y="679060"/>
            <a:ext cx="6000792" cy="1323439"/>
          </a:xfrm>
          <a:prstGeom prst="rect">
            <a:avLst/>
          </a:prstGeom>
          <a:noFill/>
        </p:spPr>
        <p:txBody>
          <a:bodyPr wrap="square" rtlCol="0">
            <a:spAutoFit/>
          </a:bodyPr>
          <a:lstStyle/>
          <a:p>
            <a:r>
              <a:rPr lang="fr-BE" sz="2800" b="1" dirty="0" smtClean="0"/>
              <a:t>Conclusion </a:t>
            </a:r>
          </a:p>
          <a:p>
            <a:r>
              <a:rPr lang="fr-BE" sz="2800" b="1" dirty="0" smtClean="0"/>
              <a:t>…and Questions ?</a:t>
            </a:r>
            <a:r>
              <a:rPr lang="fr-BE" b="1" dirty="0" smtClean="0"/>
              <a:t> </a:t>
            </a:r>
          </a:p>
          <a:p>
            <a:endParaRPr lang="fr-BE" dirty="0"/>
          </a:p>
        </p:txBody>
      </p:sp>
      <p:sp>
        <p:nvSpPr>
          <p:cNvPr id="2" name="Titre 1"/>
          <p:cNvSpPr>
            <a:spLocks noGrp="1"/>
          </p:cNvSpPr>
          <p:nvPr>
            <p:ph type="title"/>
          </p:nvPr>
        </p:nvSpPr>
        <p:spPr/>
        <p:txBody>
          <a:bodyPr/>
          <a:lstStyle/>
          <a:p>
            <a:endParaRPr lang="fr-FR"/>
          </a:p>
        </p:txBody>
      </p:sp>
      <p:pic>
        <p:nvPicPr>
          <p:cNvPr id="35"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rotWithShape="1">
          <a:blip r:embed="rId7">
            <a:extLst>
              <a:ext uri="{28A0092B-C50C-407E-A947-70E740481C1C}">
                <a14:useLocalDpi xmlns:a14="http://schemas.microsoft.com/office/drawing/2010/main" val="0"/>
              </a:ext>
            </a:extLst>
          </a:blip>
          <a:srcRect l="14861" t="36587" r="66651" b="55816"/>
          <a:stretch/>
        </p:blipFill>
        <p:spPr bwMode="auto">
          <a:xfrm>
            <a:off x="5295998" y="2820194"/>
            <a:ext cx="2405575" cy="555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23021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227" name="Group 3"/>
          <p:cNvGrpSpPr>
            <a:grpSpLocks/>
          </p:cNvGrpSpPr>
          <p:nvPr/>
        </p:nvGrpSpPr>
        <p:grpSpPr bwMode="auto">
          <a:xfrm>
            <a:off x="103943150" y="108488163"/>
            <a:ext cx="9224963" cy="2009775"/>
            <a:chOff x="105636975" y="112824150"/>
            <a:chExt cx="9225374" cy="2010030"/>
          </a:xfrm>
        </p:grpSpPr>
        <p:sp>
          <p:nvSpPr>
            <p:cNvPr id="52228"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2229"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2230"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2" name="Ellipse 1"/>
          <p:cNvSpPr/>
          <p:nvPr/>
        </p:nvSpPr>
        <p:spPr>
          <a:xfrm>
            <a:off x="5534598" y="3340366"/>
            <a:ext cx="2880320" cy="11366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Exclusive right</a:t>
            </a:r>
          </a:p>
          <a:p>
            <a:pPr algn="ctr"/>
            <a:r>
              <a:rPr lang="en-GB" dirty="0"/>
              <a:t>f</a:t>
            </a:r>
            <a:r>
              <a:rPr lang="en-GB" dirty="0" smtClean="0"/>
              <a:t>or a limited period and a limited territory</a:t>
            </a:r>
            <a:endParaRPr lang="fr-FR" dirty="0"/>
          </a:p>
        </p:txBody>
      </p:sp>
      <p:grpSp>
        <p:nvGrpSpPr>
          <p:cNvPr id="52231" name="Group 7"/>
          <p:cNvGrpSpPr>
            <a:grpSpLocks/>
          </p:cNvGrpSpPr>
          <p:nvPr/>
        </p:nvGrpSpPr>
        <p:grpSpPr bwMode="auto">
          <a:xfrm>
            <a:off x="105637013" y="112823625"/>
            <a:ext cx="9224962" cy="2009775"/>
            <a:chOff x="105636975" y="112824150"/>
            <a:chExt cx="9225374" cy="2010030"/>
          </a:xfrm>
        </p:grpSpPr>
        <p:sp>
          <p:nvSpPr>
            <p:cNvPr id="52232"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2233"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2234"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2235" name="Group 11"/>
          <p:cNvGrpSpPr>
            <a:grpSpLocks/>
          </p:cNvGrpSpPr>
          <p:nvPr/>
        </p:nvGrpSpPr>
        <p:grpSpPr bwMode="auto">
          <a:xfrm>
            <a:off x="108132563" y="109799438"/>
            <a:ext cx="9224962" cy="2011362"/>
            <a:chOff x="105636975" y="112824150"/>
            <a:chExt cx="9225374" cy="2010030"/>
          </a:xfrm>
        </p:grpSpPr>
        <p:sp>
          <p:nvSpPr>
            <p:cNvPr id="52236"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2237"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2238"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2239" name="Group 15"/>
          <p:cNvGrpSpPr>
            <a:grpSpLocks/>
          </p:cNvGrpSpPr>
          <p:nvPr/>
        </p:nvGrpSpPr>
        <p:grpSpPr bwMode="auto">
          <a:xfrm>
            <a:off x="108348463" y="110015338"/>
            <a:ext cx="9224962" cy="2011362"/>
            <a:chOff x="105636975" y="112824150"/>
            <a:chExt cx="9225374" cy="2010030"/>
          </a:xfrm>
        </p:grpSpPr>
        <p:sp>
          <p:nvSpPr>
            <p:cNvPr id="52240"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2241"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2242"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2243"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2244" name="Group 20"/>
          <p:cNvGrpSpPr>
            <a:grpSpLocks/>
          </p:cNvGrpSpPr>
          <p:nvPr/>
        </p:nvGrpSpPr>
        <p:grpSpPr bwMode="auto">
          <a:xfrm>
            <a:off x="108564363" y="110231238"/>
            <a:ext cx="9224962" cy="2011362"/>
            <a:chOff x="105636975" y="112824150"/>
            <a:chExt cx="9225374" cy="2010030"/>
          </a:xfrm>
        </p:grpSpPr>
        <p:sp>
          <p:nvSpPr>
            <p:cNvPr id="52245"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2246"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2247"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2248" name="Group 24"/>
          <p:cNvGrpSpPr>
            <a:grpSpLocks/>
          </p:cNvGrpSpPr>
          <p:nvPr/>
        </p:nvGrpSpPr>
        <p:grpSpPr bwMode="auto">
          <a:xfrm>
            <a:off x="108780263" y="110447138"/>
            <a:ext cx="9224962" cy="2011362"/>
            <a:chOff x="105636975" y="112824150"/>
            <a:chExt cx="9225374" cy="2010030"/>
          </a:xfrm>
        </p:grpSpPr>
        <p:sp>
          <p:nvSpPr>
            <p:cNvPr id="52249"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2250"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2251"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2252"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pic>
        <p:nvPicPr>
          <p:cNvPr id="33"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1494" y="3125857"/>
            <a:ext cx="4644008" cy="2702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lèche vers le bas 2"/>
          <p:cNvSpPr/>
          <p:nvPr/>
        </p:nvSpPr>
        <p:spPr>
          <a:xfrm>
            <a:off x="6876256" y="4477023"/>
            <a:ext cx="360040" cy="5361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llipse 3"/>
          <p:cNvSpPr/>
          <p:nvPr/>
        </p:nvSpPr>
        <p:spPr>
          <a:xfrm>
            <a:off x="5976156" y="5256693"/>
            <a:ext cx="2160240" cy="4046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253" name="Rectangle 29"/>
          <p:cNvSpPr>
            <a:spLocks noGrp="1" noChangeArrowheads="1"/>
          </p:cNvSpPr>
          <p:nvPr>
            <p:ph type="body" idx="4294967295"/>
          </p:nvPr>
        </p:nvSpPr>
        <p:spPr>
          <a:xfrm>
            <a:off x="521494" y="449888"/>
            <a:ext cx="8229600" cy="5351938"/>
          </a:xfrm>
        </p:spPr>
        <p:txBody>
          <a:bodyPr/>
          <a:lstStyle/>
          <a:p>
            <a:pPr marL="590550" indent="-533400" eaLnBrk="1" hangingPunct="1">
              <a:buFontTx/>
              <a:buAutoNum type="arabicPeriod"/>
            </a:pPr>
            <a:r>
              <a:rPr lang="en-GB" sz="2800" b="1" dirty="0" smtClean="0"/>
              <a:t>Introduction:</a:t>
            </a:r>
          </a:p>
          <a:p>
            <a:pPr marL="514350" indent="-457200" eaLnBrk="1" hangingPunct="1">
              <a:buFont typeface="Wingdings" pitchFamily="2" charset="2"/>
              <a:buChar char="Ø"/>
            </a:pPr>
            <a:r>
              <a:rPr lang="en-GB" sz="2000" dirty="0" smtClean="0"/>
              <a:t>Principle – Freedom of </a:t>
            </a:r>
            <a:r>
              <a:rPr lang="en-GB" sz="2000" dirty="0" smtClean="0"/>
              <a:t>competition </a:t>
            </a:r>
            <a:endParaRPr lang="en-GB" sz="2000" dirty="0" smtClean="0"/>
          </a:p>
          <a:p>
            <a:pPr marL="514350" indent="-457200" eaLnBrk="1" hangingPunct="1">
              <a:buFont typeface="Wingdings" pitchFamily="2" charset="2"/>
              <a:buChar char="Ø"/>
            </a:pPr>
            <a:r>
              <a:rPr lang="en-GB" sz="2000" dirty="0" smtClean="0"/>
              <a:t>Exception: I</a:t>
            </a:r>
            <a:r>
              <a:rPr lang="en-GB" sz="2000" b="1" dirty="0" smtClean="0"/>
              <a:t>ntellectual property rights </a:t>
            </a:r>
            <a:r>
              <a:rPr lang="en-GB" sz="2000" dirty="0" smtClean="0"/>
              <a:t>to </a:t>
            </a:r>
            <a:r>
              <a:rPr lang="en-GB" sz="2000" dirty="0" smtClean="0"/>
              <a:t>: </a:t>
            </a:r>
          </a:p>
          <a:p>
            <a:pPr marL="1890713" indent="-457200" eaLnBrk="1" hangingPunct="1">
              <a:buFont typeface="Wingdings" pitchFamily="2" charset="2"/>
              <a:buChar char="§"/>
            </a:pPr>
            <a:r>
              <a:rPr lang="en-GB" sz="2000" dirty="0" smtClean="0"/>
              <a:t>Protect innovation </a:t>
            </a:r>
          </a:p>
          <a:p>
            <a:pPr marL="1890713" indent="-457200">
              <a:buFont typeface="Wingdings" pitchFamily="2" charset="2"/>
              <a:buChar char="§"/>
            </a:pPr>
            <a:r>
              <a:rPr lang="en-GB" sz="2000" dirty="0" smtClean="0"/>
              <a:t>C</a:t>
            </a:r>
            <a:r>
              <a:rPr lang="fr-FR" sz="2000" dirty="0" err="1" smtClean="0"/>
              <a:t>ultural</a:t>
            </a:r>
            <a:r>
              <a:rPr lang="fr-FR" sz="2000" dirty="0" smtClean="0"/>
              <a:t> </a:t>
            </a:r>
            <a:r>
              <a:rPr lang="fr-FR" sz="2000" dirty="0"/>
              <a:t>and social </a:t>
            </a:r>
            <a:r>
              <a:rPr lang="fr-FR" sz="2000" dirty="0" err="1" smtClean="0"/>
              <a:t>progress</a:t>
            </a:r>
            <a:endParaRPr lang="fr-FR" sz="2000" dirty="0" smtClean="0"/>
          </a:p>
          <a:p>
            <a:pPr marL="1890713" indent="-457200">
              <a:buFont typeface="Wingdings" pitchFamily="2" charset="2"/>
              <a:buChar char="§"/>
            </a:pPr>
            <a:r>
              <a:rPr lang="en-US" sz="2000" dirty="0"/>
              <a:t>L</a:t>
            </a:r>
            <a:r>
              <a:rPr lang="en-US" sz="2000" dirty="0" smtClean="0"/>
              <a:t>ead </a:t>
            </a:r>
            <a:r>
              <a:rPr lang="en-US" sz="2000" dirty="0"/>
              <a:t>to fair competition and protection of </a:t>
            </a:r>
            <a:r>
              <a:rPr lang="en-US" sz="2000" dirty="0" smtClean="0"/>
              <a:t>consumers</a:t>
            </a:r>
          </a:p>
          <a:p>
            <a:pPr marL="5434013" lvl="8" indent="-457200">
              <a:buFont typeface="Wingdings" pitchFamily="2" charset="2"/>
              <a:buChar char="§"/>
            </a:pPr>
            <a:endParaRPr lang="fr-FR" sz="800" dirty="0" smtClean="0"/>
          </a:p>
          <a:p>
            <a:pPr marL="4057650" lvl="8" indent="-457200">
              <a:buFont typeface="Wingdings" pitchFamily="2" charset="2"/>
              <a:buChar char="§"/>
            </a:pPr>
            <a:r>
              <a:rPr lang="en-GB" sz="800" dirty="0" smtClean="0"/>
              <a:t> </a:t>
            </a:r>
          </a:p>
          <a:p>
            <a:pPr marL="990600" lvl="1" indent="-533400">
              <a:buFontTx/>
              <a:buNone/>
            </a:pPr>
            <a:r>
              <a:rPr lang="en-GB" sz="1600" b="1" dirty="0" smtClean="0">
                <a:solidFill>
                  <a:schemeClr val="bg1"/>
                </a:solidFill>
              </a:rPr>
              <a:t>  in limited period and territory </a:t>
            </a:r>
            <a:r>
              <a:rPr lang="en-GB" sz="1600" dirty="0"/>
              <a:t>	</a:t>
            </a:r>
            <a:r>
              <a:rPr lang="en-GB" sz="1600" dirty="0" smtClean="0"/>
              <a:t> 	                                			</a:t>
            </a:r>
            <a:r>
              <a:rPr lang="en-GB" sz="1600" dirty="0"/>
              <a:t>		</a:t>
            </a:r>
            <a:r>
              <a:rPr lang="en-GB" sz="1600" b="1" dirty="0">
                <a:solidFill>
                  <a:schemeClr val="bg1"/>
                </a:solidFill>
              </a:rPr>
              <a:t>Exclusive rights </a:t>
            </a:r>
          </a:p>
          <a:p>
            <a:pPr marL="990600" lvl="1" indent="-533400">
              <a:buFontTx/>
              <a:buNone/>
            </a:pPr>
            <a:r>
              <a:rPr lang="en-GB" sz="1400" dirty="0"/>
              <a:t>					 </a:t>
            </a:r>
            <a:r>
              <a:rPr lang="en-GB" sz="1600" dirty="0" smtClean="0"/>
              <a:t>		</a:t>
            </a:r>
          </a:p>
          <a:p>
            <a:pPr marL="990600" lvl="1" indent="-533400">
              <a:buFontTx/>
              <a:buNone/>
            </a:pPr>
            <a:endParaRPr lang="en-GB" sz="1600" dirty="0"/>
          </a:p>
          <a:p>
            <a:pPr marL="990600" lvl="1" indent="-533400">
              <a:buFontTx/>
              <a:buNone/>
            </a:pPr>
            <a:endParaRPr lang="en-GB" sz="1600" dirty="0" smtClean="0"/>
          </a:p>
          <a:p>
            <a:pPr marL="990600" lvl="1" indent="-533400">
              <a:buFontTx/>
              <a:buNone/>
            </a:pPr>
            <a:endParaRPr lang="en-GB" sz="1600" dirty="0"/>
          </a:p>
          <a:p>
            <a:pPr marL="990600" lvl="1" indent="-533400">
              <a:buFontTx/>
              <a:buNone/>
            </a:pPr>
            <a:endParaRPr lang="en-GB" sz="1600" dirty="0" smtClean="0"/>
          </a:p>
          <a:p>
            <a:pPr marL="990600" lvl="1" indent="-533400">
              <a:buFontTx/>
              <a:buNone/>
            </a:pPr>
            <a:endParaRPr lang="en-GB" sz="1600" dirty="0" smtClean="0"/>
          </a:p>
          <a:p>
            <a:pPr marL="990600" lvl="1" indent="-533400">
              <a:buFontTx/>
              <a:buNone/>
            </a:pPr>
            <a:r>
              <a:rPr lang="en-GB" sz="1600" dirty="0"/>
              <a:t>	</a:t>
            </a:r>
            <a:r>
              <a:rPr lang="en-GB" sz="1600" dirty="0" smtClean="0"/>
              <a:t>				</a:t>
            </a:r>
            <a:r>
              <a:rPr lang="en-GB" sz="1600" dirty="0"/>
              <a:t>	 </a:t>
            </a:r>
            <a:r>
              <a:rPr lang="en-GB" sz="1600" dirty="0" smtClean="0"/>
              <a:t>  </a:t>
            </a:r>
            <a:r>
              <a:rPr lang="en-GB" sz="1600" dirty="0" smtClean="0"/>
              <a:t>    </a:t>
            </a:r>
            <a:r>
              <a:rPr lang="en-GB" sz="1600" b="1" dirty="0" smtClean="0">
                <a:solidFill>
                  <a:schemeClr val="bg1"/>
                </a:solidFill>
              </a:rPr>
              <a:t>Public Domain</a:t>
            </a:r>
            <a:endParaRPr lang="en-GB" sz="1600" b="1" dirty="0" smtClean="0"/>
          </a:p>
        </p:txBody>
      </p:sp>
    </p:spTree>
    <p:extLst>
      <p:ext uri="{BB962C8B-B14F-4D97-AF65-F5344CB8AC3E}">
        <p14:creationId xmlns:p14="http://schemas.microsoft.com/office/powerpoint/2010/main" val="20814430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227" name="Group 3"/>
          <p:cNvGrpSpPr>
            <a:grpSpLocks/>
          </p:cNvGrpSpPr>
          <p:nvPr/>
        </p:nvGrpSpPr>
        <p:grpSpPr bwMode="auto">
          <a:xfrm>
            <a:off x="103943150" y="108488163"/>
            <a:ext cx="9224963" cy="2009775"/>
            <a:chOff x="105636975" y="112824150"/>
            <a:chExt cx="9225374" cy="2010030"/>
          </a:xfrm>
        </p:grpSpPr>
        <p:sp>
          <p:nvSpPr>
            <p:cNvPr id="52228"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2229"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2230"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2231" name="Group 7"/>
          <p:cNvGrpSpPr>
            <a:grpSpLocks/>
          </p:cNvGrpSpPr>
          <p:nvPr/>
        </p:nvGrpSpPr>
        <p:grpSpPr bwMode="auto">
          <a:xfrm>
            <a:off x="105637013" y="112823625"/>
            <a:ext cx="9224962" cy="2009775"/>
            <a:chOff x="105636975" y="112824150"/>
            <a:chExt cx="9225374" cy="2010030"/>
          </a:xfrm>
        </p:grpSpPr>
        <p:sp>
          <p:nvSpPr>
            <p:cNvPr id="52232"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2233"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2234"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2235" name="Group 11"/>
          <p:cNvGrpSpPr>
            <a:grpSpLocks/>
          </p:cNvGrpSpPr>
          <p:nvPr/>
        </p:nvGrpSpPr>
        <p:grpSpPr bwMode="auto">
          <a:xfrm>
            <a:off x="108132563" y="109799438"/>
            <a:ext cx="9224962" cy="2011362"/>
            <a:chOff x="105636975" y="112824150"/>
            <a:chExt cx="9225374" cy="2010030"/>
          </a:xfrm>
        </p:grpSpPr>
        <p:sp>
          <p:nvSpPr>
            <p:cNvPr id="52236"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2237"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2238"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2239" name="Group 15"/>
          <p:cNvGrpSpPr>
            <a:grpSpLocks/>
          </p:cNvGrpSpPr>
          <p:nvPr/>
        </p:nvGrpSpPr>
        <p:grpSpPr bwMode="auto">
          <a:xfrm>
            <a:off x="108348463" y="110015338"/>
            <a:ext cx="9224962" cy="2011362"/>
            <a:chOff x="105636975" y="112824150"/>
            <a:chExt cx="9225374" cy="2010030"/>
          </a:xfrm>
        </p:grpSpPr>
        <p:sp>
          <p:nvSpPr>
            <p:cNvPr id="52240"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2241"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2242"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2244" name="Group 20"/>
          <p:cNvGrpSpPr>
            <a:grpSpLocks/>
          </p:cNvGrpSpPr>
          <p:nvPr/>
        </p:nvGrpSpPr>
        <p:grpSpPr bwMode="auto">
          <a:xfrm>
            <a:off x="108564363" y="110231238"/>
            <a:ext cx="9224962" cy="2011362"/>
            <a:chOff x="105636975" y="112824150"/>
            <a:chExt cx="9225374" cy="2010030"/>
          </a:xfrm>
        </p:grpSpPr>
        <p:sp>
          <p:nvSpPr>
            <p:cNvPr id="52245"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2246"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2247"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2248" name="Group 24"/>
          <p:cNvGrpSpPr>
            <a:grpSpLocks/>
          </p:cNvGrpSpPr>
          <p:nvPr/>
        </p:nvGrpSpPr>
        <p:grpSpPr bwMode="auto">
          <a:xfrm>
            <a:off x="108780263" y="110447138"/>
            <a:ext cx="9224962" cy="2011362"/>
            <a:chOff x="105636975" y="112824150"/>
            <a:chExt cx="9225374" cy="2010030"/>
          </a:xfrm>
        </p:grpSpPr>
        <p:sp>
          <p:nvSpPr>
            <p:cNvPr id="52249"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2250"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2251"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2252"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pic>
        <p:nvPicPr>
          <p:cNvPr id="33"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253" name="Rectangle 29"/>
          <p:cNvSpPr>
            <a:spLocks noGrp="1" noChangeArrowheads="1"/>
          </p:cNvSpPr>
          <p:nvPr>
            <p:ph type="body" idx="4294967295"/>
          </p:nvPr>
        </p:nvSpPr>
        <p:spPr>
          <a:xfrm>
            <a:off x="521494" y="548680"/>
            <a:ext cx="8298978" cy="5184576"/>
          </a:xfrm>
        </p:spPr>
        <p:txBody>
          <a:bodyPr>
            <a:normAutofit fontScale="62500" lnSpcReduction="20000"/>
          </a:bodyPr>
          <a:lstStyle/>
          <a:p>
            <a:pPr marL="590550" indent="-533400" eaLnBrk="1" hangingPunct="1">
              <a:buFontTx/>
              <a:buAutoNum type="arabicPeriod"/>
            </a:pPr>
            <a:r>
              <a:rPr lang="en-GB" sz="2800" b="1" dirty="0" smtClean="0"/>
              <a:t>Introduction:</a:t>
            </a:r>
          </a:p>
          <a:p>
            <a:pPr marL="57150" indent="0" eaLnBrk="1" hangingPunct="1">
              <a:buNone/>
            </a:pPr>
            <a:endParaRPr lang="en-GB" sz="2800" b="1" dirty="0"/>
          </a:p>
          <a:p>
            <a:pPr marL="57150" indent="0" eaLnBrk="1" hangingPunct="1">
              <a:buNone/>
            </a:pPr>
            <a:r>
              <a:rPr lang="en-GB" sz="2800" b="1" dirty="0" smtClean="0"/>
              <a:t>Diversity of IPRs</a:t>
            </a:r>
          </a:p>
          <a:p>
            <a:pPr marL="57150" indent="0" eaLnBrk="1" hangingPunct="1">
              <a:buNone/>
            </a:pPr>
            <a:endParaRPr lang="en-GB" sz="2800" b="1" dirty="0"/>
          </a:p>
          <a:p>
            <a:pPr>
              <a:buFont typeface="Wingdings" pitchFamily="2" charset="2"/>
              <a:buChar char="Ø"/>
              <a:tabLst>
                <a:tab pos="984250" algn="l"/>
              </a:tabLst>
            </a:pPr>
            <a:r>
              <a:rPr lang="fr-FR" sz="2800" dirty="0" err="1"/>
              <a:t>Industrial</a:t>
            </a:r>
            <a:r>
              <a:rPr lang="fr-FR" sz="2800" dirty="0"/>
              <a:t> </a:t>
            </a:r>
            <a:r>
              <a:rPr lang="fr-FR" sz="2800" dirty="0" err="1"/>
              <a:t>property</a:t>
            </a:r>
            <a:r>
              <a:rPr lang="fr-FR" sz="2800" dirty="0"/>
              <a:t> </a:t>
            </a:r>
            <a:r>
              <a:rPr lang="fr-FR" sz="2800" dirty="0" err="1"/>
              <a:t>rights</a:t>
            </a:r>
            <a:endParaRPr lang="fr-FR" sz="2800" dirty="0"/>
          </a:p>
          <a:p>
            <a:pPr marL="904875">
              <a:buFont typeface="Wingdings" pitchFamily="2" charset="2"/>
              <a:buChar char="§"/>
            </a:pPr>
            <a:r>
              <a:rPr lang="fr-FR" sz="2800" dirty="0" smtClean="0"/>
              <a:t>Patents</a:t>
            </a:r>
          </a:p>
          <a:p>
            <a:pPr marL="904875">
              <a:buFont typeface="Wingdings" pitchFamily="2" charset="2"/>
              <a:buChar char="§"/>
              <a:tabLst>
                <a:tab pos="900113" algn="l"/>
              </a:tabLst>
            </a:pPr>
            <a:r>
              <a:rPr lang="fr-FR" sz="2800" dirty="0" err="1" smtClean="0"/>
              <a:t>Industrial</a:t>
            </a:r>
            <a:r>
              <a:rPr lang="fr-FR" sz="2800" dirty="0" smtClean="0"/>
              <a:t> </a:t>
            </a:r>
            <a:r>
              <a:rPr lang="fr-FR" sz="2800" dirty="0"/>
              <a:t>designs and </a:t>
            </a:r>
            <a:r>
              <a:rPr lang="fr-FR" sz="2800" dirty="0" err="1" smtClean="0"/>
              <a:t>models</a:t>
            </a:r>
            <a:endParaRPr lang="fr-FR" sz="2800" dirty="0" smtClean="0"/>
          </a:p>
          <a:p>
            <a:pPr marL="904875">
              <a:buFont typeface="Wingdings" pitchFamily="2" charset="2"/>
              <a:buChar char="§"/>
              <a:tabLst>
                <a:tab pos="900113" algn="l"/>
              </a:tabLst>
            </a:pPr>
            <a:r>
              <a:rPr lang="fr-FR" sz="2800" dirty="0" err="1" smtClean="0"/>
              <a:t>Trademarks</a:t>
            </a:r>
            <a:endParaRPr lang="fr-FR" sz="2800" dirty="0" smtClean="0"/>
          </a:p>
          <a:p>
            <a:pPr marL="904875">
              <a:buFont typeface="Wingdings" pitchFamily="2" charset="2"/>
              <a:buChar char="§"/>
              <a:tabLst>
                <a:tab pos="900113" algn="l"/>
              </a:tabLst>
            </a:pPr>
            <a:r>
              <a:rPr lang="fr-FR" sz="2800" dirty="0" smtClean="0"/>
              <a:t>Utility </a:t>
            </a:r>
            <a:r>
              <a:rPr lang="fr-FR" sz="2800" dirty="0" err="1" smtClean="0"/>
              <a:t>Models</a:t>
            </a:r>
            <a:endParaRPr lang="fr-FR" sz="2800" dirty="0"/>
          </a:p>
          <a:p>
            <a:pPr marL="904875">
              <a:buFont typeface="Wingdings" pitchFamily="2" charset="2"/>
              <a:buChar char="§"/>
              <a:tabLst>
                <a:tab pos="900113" algn="l"/>
              </a:tabLst>
            </a:pPr>
            <a:r>
              <a:rPr lang="fr-FR" sz="2800" dirty="0" smtClean="0"/>
              <a:t>Plant </a:t>
            </a:r>
            <a:r>
              <a:rPr lang="fr-FR" sz="2800" dirty="0" err="1"/>
              <a:t>breeder’s</a:t>
            </a:r>
            <a:r>
              <a:rPr lang="fr-FR" sz="2800" dirty="0"/>
              <a:t> </a:t>
            </a:r>
            <a:r>
              <a:rPr lang="fr-FR" sz="2800" dirty="0" err="1" smtClean="0"/>
              <a:t>rights</a:t>
            </a:r>
            <a:endParaRPr lang="fr-FR" sz="2800" dirty="0" smtClean="0"/>
          </a:p>
          <a:p>
            <a:pPr marL="904875">
              <a:buFont typeface="Wingdings" pitchFamily="2" charset="2"/>
              <a:buChar char="§"/>
              <a:tabLst>
                <a:tab pos="900113" algn="l"/>
              </a:tabLst>
            </a:pPr>
            <a:r>
              <a:rPr lang="fr-FR" sz="2800" dirty="0" err="1" smtClean="0"/>
              <a:t>Geographical</a:t>
            </a:r>
            <a:r>
              <a:rPr lang="fr-FR" sz="2800" dirty="0" smtClean="0"/>
              <a:t> indications</a:t>
            </a:r>
            <a:br>
              <a:rPr lang="fr-FR" sz="2800" dirty="0" smtClean="0"/>
            </a:br>
            <a:endParaRPr lang="fr-FR" sz="2800" dirty="0"/>
          </a:p>
          <a:p>
            <a:pPr>
              <a:buFont typeface="Wingdings" pitchFamily="2" charset="2"/>
              <a:buChar char="Ø"/>
            </a:pPr>
            <a:r>
              <a:rPr lang="fr-FR" sz="2800" dirty="0" err="1"/>
              <a:t>Artistic</a:t>
            </a:r>
            <a:r>
              <a:rPr lang="fr-FR" sz="2800" dirty="0"/>
              <a:t>’ </a:t>
            </a:r>
            <a:r>
              <a:rPr lang="fr-FR" sz="2800" dirty="0" err="1"/>
              <a:t>property</a:t>
            </a:r>
            <a:r>
              <a:rPr lang="fr-FR" sz="2800" dirty="0"/>
              <a:t> </a:t>
            </a:r>
            <a:r>
              <a:rPr lang="fr-FR" sz="2800" dirty="0" err="1"/>
              <a:t>rights</a:t>
            </a:r>
            <a:endParaRPr lang="fr-FR" sz="2800" dirty="0"/>
          </a:p>
          <a:p>
            <a:pPr marL="904875">
              <a:buFont typeface="Wingdings" pitchFamily="2" charset="2"/>
              <a:buChar char="§"/>
            </a:pPr>
            <a:r>
              <a:rPr lang="fr-FR" sz="2800" dirty="0" smtClean="0"/>
              <a:t>Copyright</a:t>
            </a:r>
            <a:endParaRPr lang="fr-FR" sz="2800" dirty="0"/>
          </a:p>
          <a:p>
            <a:pPr marL="0" indent="0">
              <a:buNone/>
            </a:pPr>
            <a:r>
              <a:rPr lang="fr-FR" sz="2800" dirty="0"/>
              <a:t>	</a:t>
            </a:r>
            <a:r>
              <a:rPr lang="fr-FR" sz="2800" dirty="0" smtClean="0"/>
              <a:t>	</a:t>
            </a:r>
            <a:endParaRPr lang="fr-FR" sz="2800" dirty="0"/>
          </a:p>
          <a:p>
            <a:pPr>
              <a:buFont typeface="Wingdings" pitchFamily="2" charset="2"/>
              <a:buChar char="Ø"/>
            </a:pPr>
            <a:r>
              <a:rPr lang="fr-FR" sz="2800" dirty="0" smtClean="0"/>
              <a:t>‘IPR-</a:t>
            </a:r>
            <a:r>
              <a:rPr lang="fr-FR" sz="2800" dirty="0" err="1" smtClean="0"/>
              <a:t>related</a:t>
            </a:r>
            <a:r>
              <a:rPr lang="fr-FR" sz="2800" dirty="0" smtClean="0"/>
              <a:t> </a:t>
            </a:r>
            <a:r>
              <a:rPr lang="fr-FR" sz="2800" dirty="0" err="1"/>
              <a:t>matters</a:t>
            </a:r>
            <a:endParaRPr lang="fr-FR" sz="2800" dirty="0"/>
          </a:p>
          <a:p>
            <a:pPr marL="904875">
              <a:buFont typeface="Wingdings" pitchFamily="2" charset="2"/>
              <a:buChar char="§"/>
            </a:pPr>
            <a:r>
              <a:rPr lang="fr-FR" sz="2800" dirty="0"/>
              <a:t> Trade secrets</a:t>
            </a:r>
          </a:p>
          <a:p>
            <a:pPr marL="904875">
              <a:buFont typeface="Wingdings" pitchFamily="2" charset="2"/>
              <a:buChar char="§"/>
            </a:pPr>
            <a:r>
              <a:rPr lang="fr-FR" sz="2800" dirty="0"/>
              <a:t> </a:t>
            </a:r>
            <a:r>
              <a:rPr lang="fr-FR" sz="2800" dirty="0" err="1"/>
              <a:t>Unfair</a:t>
            </a:r>
            <a:r>
              <a:rPr lang="fr-FR" sz="2800" dirty="0"/>
              <a:t> </a:t>
            </a:r>
            <a:r>
              <a:rPr lang="fr-FR" sz="2800" dirty="0" err="1"/>
              <a:t>competition</a:t>
            </a:r>
            <a:endParaRPr lang="en-GB" sz="2800" b="1" dirty="0" smtClean="0"/>
          </a:p>
        </p:txBody>
      </p:sp>
      <p:sp>
        <p:nvSpPr>
          <p:cNvPr id="5" name="Ellipse 4"/>
          <p:cNvSpPr/>
          <p:nvPr/>
        </p:nvSpPr>
        <p:spPr>
          <a:xfrm>
            <a:off x="4600893" y="1031914"/>
            <a:ext cx="4320480" cy="405327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 name="Ellipse 5"/>
          <p:cNvSpPr/>
          <p:nvPr/>
        </p:nvSpPr>
        <p:spPr>
          <a:xfrm>
            <a:off x="6058246" y="1196843"/>
            <a:ext cx="122413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Ellipse 37"/>
          <p:cNvSpPr/>
          <p:nvPr/>
        </p:nvSpPr>
        <p:spPr>
          <a:xfrm>
            <a:off x="4890162" y="1988931"/>
            <a:ext cx="1362675"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bg1"/>
                </a:solidFill>
              </a:rPr>
              <a:t>Designs</a:t>
            </a:r>
            <a:endParaRPr lang="fr-FR" dirty="0">
              <a:solidFill>
                <a:schemeClr val="bg1"/>
              </a:solidFill>
            </a:endParaRPr>
          </a:p>
        </p:txBody>
      </p:sp>
      <p:sp>
        <p:nvSpPr>
          <p:cNvPr id="39" name="Ellipse 38"/>
          <p:cNvSpPr/>
          <p:nvPr/>
        </p:nvSpPr>
        <p:spPr>
          <a:xfrm>
            <a:off x="6737882" y="1988931"/>
            <a:ext cx="1896867"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smtClean="0">
                <a:solidFill>
                  <a:schemeClr val="bg1"/>
                </a:solidFill>
              </a:rPr>
              <a:t>Trademarks</a:t>
            </a:r>
            <a:endParaRPr lang="fr-FR" dirty="0">
              <a:solidFill>
                <a:schemeClr val="bg1"/>
              </a:solidFill>
            </a:endParaRPr>
          </a:p>
        </p:txBody>
      </p:sp>
      <p:sp>
        <p:nvSpPr>
          <p:cNvPr id="40" name="Ellipse 39"/>
          <p:cNvSpPr/>
          <p:nvPr/>
        </p:nvSpPr>
        <p:spPr>
          <a:xfrm>
            <a:off x="7282382" y="3217354"/>
            <a:ext cx="122413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Trade secrets</a:t>
            </a:r>
            <a:endParaRPr lang="fr-FR" dirty="0"/>
          </a:p>
        </p:txBody>
      </p:sp>
      <p:sp>
        <p:nvSpPr>
          <p:cNvPr id="41" name="Ellipse 40"/>
          <p:cNvSpPr/>
          <p:nvPr/>
        </p:nvSpPr>
        <p:spPr>
          <a:xfrm>
            <a:off x="5135690" y="3217354"/>
            <a:ext cx="1800199"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Copyrights</a:t>
            </a:r>
            <a:endParaRPr lang="fr-FR" dirty="0"/>
          </a:p>
        </p:txBody>
      </p:sp>
      <p:sp>
        <p:nvSpPr>
          <p:cNvPr id="8" name="ZoneTexte 7"/>
          <p:cNvSpPr txBox="1"/>
          <p:nvPr/>
        </p:nvSpPr>
        <p:spPr>
          <a:xfrm>
            <a:off x="6193383" y="1408221"/>
            <a:ext cx="1088999" cy="369332"/>
          </a:xfrm>
          <a:prstGeom prst="rect">
            <a:avLst/>
          </a:prstGeom>
          <a:noFill/>
        </p:spPr>
        <p:txBody>
          <a:bodyPr wrap="square" rtlCol="0">
            <a:spAutoFit/>
          </a:bodyPr>
          <a:lstStyle/>
          <a:p>
            <a:r>
              <a:rPr lang="fr-FR" b="1" dirty="0" smtClean="0">
                <a:solidFill>
                  <a:schemeClr val="bg1"/>
                </a:solidFill>
              </a:rPr>
              <a:t>Patents</a:t>
            </a:r>
            <a:endParaRPr lang="fr-FR" b="1" dirty="0">
              <a:solidFill>
                <a:schemeClr val="bg1"/>
              </a:solidFill>
            </a:endParaRPr>
          </a:p>
        </p:txBody>
      </p:sp>
      <p:sp>
        <p:nvSpPr>
          <p:cNvPr id="9" name="ZoneTexte 8"/>
          <p:cNvSpPr txBox="1"/>
          <p:nvPr/>
        </p:nvSpPr>
        <p:spPr>
          <a:xfrm>
            <a:off x="5782369" y="2781019"/>
            <a:ext cx="2243598" cy="369332"/>
          </a:xfrm>
          <a:prstGeom prst="rect">
            <a:avLst/>
          </a:prstGeom>
          <a:noFill/>
        </p:spPr>
        <p:txBody>
          <a:bodyPr wrap="square" rtlCol="0">
            <a:spAutoFit/>
          </a:bodyPr>
          <a:lstStyle/>
          <a:p>
            <a:r>
              <a:rPr lang="fr-FR" b="1" i="1" dirty="0" smtClean="0"/>
              <a:t>Free </a:t>
            </a:r>
            <a:r>
              <a:rPr lang="fr-FR" b="1" i="1" dirty="0" err="1" smtClean="0"/>
              <a:t>competition</a:t>
            </a:r>
            <a:endParaRPr lang="fr-FR" b="1" i="1" dirty="0"/>
          </a:p>
        </p:txBody>
      </p:sp>
      <p:sp>
        <p:nvSpPr>
          <p:cNvPr id="44" name="Ellipse 43"/>
          <p:cNvSpPr/>
          <p:nvPr/>
        </p:nvSpPr>
        <p:spPr>
          <a:xfrm>
            <a:off x="6292100" y="3976612"/>
            <a:ext cx="122413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smtClean="0"/>
              <a:t>Others</a:t>
            </a:r>
            <a:endParaRPr lang="fr-FR" dirty="0"/>
          </a:p>
        </p:txBody>
      </p:sp>
    </p:spTree>
    <p:extLst>
      <p:ext uri="{BB962C8B-B14F-4D97-AF65-F5344CB8AC3E}">
        <p14:creationId xmlns:p14="http://schemas.microsoft.com/office/powerpoint/2010/main" val="4202713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lstStyle/>
          <a:p>
            <a:pPr marL="457200" indent="-457200" eaLnBrk="1" hangingPunct="1">
              <a:buFontTx/>
              <a:buNone/>
            </a:pPr>
            <a:r>
              <a:rPr lang="en-US" sz="2800" b="1" dirty="0" smtClean="0"/>
              <a:t>OUTLINE</a:t>
            </a:r>
          </a:p>
          <a:p>
            <a:pPr marL="457200" indent="-457200">
              <a:buNone/>
            </a:pPr>
            <a:endParaRPr lang="en-GB" sz="2400" dirty="0" smtClean="0"/>
          </a:p>
          <a:p>
            <a:pPr marL="457200" indent="-457200">
              <a:buNone/>
            </a:pPr>
            <a:endParaRPr lang="en-GB" sz="2400" dirty="0" smtClean="0"/>
          </a:p>
          <a:p>
            <a:pPr marL="457200" indent="-457200">
              <a:buFontTx/>
              <a:buAutoNum type="arabicPeriod"/>
            </a:pPr>
            <a:r>
              <a:rPr lang="en-GB" sz="2000" dirty="0" smtClean="0">
                <a:solidFill>
                  <a:schemeClr val="bg1">
                    <a:lumMod val="75000"/>
                  </a:schemeClr>
                </a:solidFill>
              </a:rPr>
              <a:t>Introduction</a:t>
            </a:r>
            <a:endParaRPr lang="en-GB" sz="2000" dirty="0">
              <a:solidFill>
                <a:schemeClr val="bg1">
                  <a:lumMod val="75000"/>
                </a:schemeClr>
              </a:solidFill>
            </a:endParaRPr>
          </a:p>
          <a:p>
            <a:pPr marL="457200" indent="-457200">
              <a:buFontTx/>
              <a:buAutoNum type="arabicPeriod"/>
            </a:pPr>
            <a:endParaRPr lang="fr-FR" sz="2000" dirty="0" smtClean="0"/>
          </a:p>
          <a:p>
            <a:pPr marL="457200" indent="-457200">
              <a:buFontTx/>
              <a:buAutoNum type="arabicPeriod"/>
            </a:pPr>
            <a:r>
              <a:rPr lang="fr-FR" sz="2000" dirty="0" smtClean="0"/>
              <a:t>International background and </a:t>
            </a:r>
            <a:r>
              <a:rPr lang="fr-FR" sz="2000" dirty="0" err="1" smtClean="0"/>
              <a:t>Legal</a:t>
            </a:r>
            <a:r>
              <a:rPr lang="fr-FR" sz="2000" dirty="0" smtClean="0"/>
              <a:t> Framework </a:t>
            </a:r>
            <a:br>
              <a:rPr lang="fr-FR" sz="2000" dirty="0" smtClean="0"/>
            </a:br>
            <a:endParaRPr lang="fr-FR" sz="2000" dirty="0" smtClean="0"/>
          </a:p>
          <a:p>
            <a:pPr marL="457200" indent="-457200">
              <a:buFontTx/>
              <a:buAutoNum type="arabicPeriod"/>
            </a:pPr>
            <a:r>
              <a:rPr lang="en-GB" sz="2000" dirty="0" smtClean="0">
                <a:solidFill>
                  <a:schemeClr val="bg1">
                    <a:lumMod val="75000"/>
                  </a:schemeClr>
                </a:solidFill>
              </a:rPr>
              <a:t>European Legal Framework</a:t>
            </a:r>
            <a:endParaRPr lang="en-GB" sz="2000" dirty="0">
              <a:solidFill>
                <a:schemeClr val="bg1">
                  <a:lumMod val="75000"/>
                </a:schemeClr>
              </a:solidFill>
            </a:endParaRPr>
          </a:p>
          <a:p>
            <a:pPr marL="457200" indent="-457200">
              <a:buFontTx/>
              <a:buAutoNum type="arabicPeriod"/>
            </a:pPr>
            <a:endParaRPr lang="fr-FR" sz="2000" dirty="0" smtClean="0">
              <a:solidFill>
                <a:schemeClr val="bg1">
                  <a:lumMod val="75000"/>
                </a:schemeClr>
              </a:solidFill>
            </a:endParaRPr>
          </a:p>
          <a:p>
            <a:pPr marL="457200" indent="-457200">
              <a:buFontTx/>
              <a:buAutoNum type="arabicPeriod"/>
            </a:pPr>
            <a:r>
              <a:rPr lang="en-GB" sz="2000" dirty="0" smtClean="0">
                <a:solidFill>
                  <a:schemeClr val="bg1">
                    <a:lumMod val="75000"/>
                  </a:schemeClr>
                </a:solidFill>
              </a:rPr>
              <a:t>Conclusion</a:t>
            </a:r>
          </a:p>
          <a:p>
            <a:pPr marL="838200" lvl="1" indent="-381000" eaLnBrk="1" hangingPunct="1">
              <a:buFontTx/>
              <a:buNone/>
            </a:pPr>
            <a:endParaRPr lang="en-US" sz="3200" b="1" dirty="0" smtClean="0">
              <a:latin typeface="Arial Rounded MT Bold" pitchFamily="34" charset="0"/>
            </a:endParaRPr>
          </a:p>
          <a:p>
            <a:pPr marL="838200" lvl="1" indent="-381000" eaLnBrk="1" hangingPunct="1">
              <a:buFontTx/>
              <a:buNone/>
            </a:pPr>
            <a:endParaRPr lang="fr-FR" dirty="0" smtClean="0">
              <a:latin typeface="Arial Rounded MT Bold" pitchFamily="34" charset="0"/>
            </a:endParaRPr>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806582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normAutofit fontScale="92500"/>
          </a:bodyPr>
          <a:lstStyle/>
          <a:p>
            <a:pPr marL="457200" indent="-457200">
              <a:buNone/>
            </a:pPr>
            <a:r>
              <a:rPr lang="en-US" sz="2800" dirty="0" smtClean="0"/>
              <a:t>2. International background and Legal Framework </a:t>
            </a:r>
            <a:endParaRPr lang="en-US" sz="2800" b="1" dirty="0" smtClean="0"/>
          </a:p>
          <a:p>
            <a:pPr marL="838200" lvl="1" indent="-381000" eaLnBrk="1" hangingPunct="1">
              <a:buFontTx/>
              <a:buNone/>
            </a:pPr>
            <a:r>
              <a:rPr lang="en-US" sz="2400" dirty="0" smtClean="0"/>
              <a:t>2.1</a:t>
            </a:r>
            <a:r>
              <a:rPr lang="en-US" sz="2400" dirty="0" smtClean="0">
                <a:latin typeface="Arial Rounded MT Bold" pitchFamily="34" charset="0"/>
              </a:rPr>
              <a:t> </a:t>
            </a:r>
            <a:r>
              <a:rPr lang="en-US" sz="2400" dirty="0" smtClean="0"/>
              <a:t>The Paris Convention (1883):</a:t>
            </a:r>
            <a:r>
              <a:rPr lang="en-US" sz="2600" dirty="0" smtClean="0"/>
              <a:t/>
            </a:r>
            <a:br>
              <a:rPr lang="en-US" sz="2600" dirty="0" smtClean="0"/>
            </a:br>
            <a:endParaRPr lang="en-US" sz="2600" dirty="0" smtClean="0"/>
          </a:p>
          <a:p>
            <a:pPr marL="793750" lvl="1" indent="-342900" eaLnBrk="1" hangingPunct="1">
              <a:buFont typeface="Wingdings" pitchFamily="2" charset="2"/>
              <a:buChar char="Ø"/>
            </a:pPr>
            <a:r>
              <a:rPr lang="en-US" sz="2000" dirty="0" smtClean="0"/>
              <a:t>174 members states</a:t>
            </a:r>
          </a:p>
          <a:p>
            <a:pPr marL="793750" lvl="1" indent="-342900" eaLnBrk="1" hangingPunct="1">
              <a:buFont typeface="Wingdings" pitchFamily="2" charset="2"/>
              <a:buChar char="Ø"/>
            </a:pPr>
            <a:r>
              <a:rPr lang="en-US" sz="2000" dirty="0" smtClean="0"/>
              <a:t>Scope :  Trademark, utility model, design, trade names, geographical indications, unfair competition</a:t>
            </a:r>
          </a:p>
          <a:p>
            <a:pPr marL="793750" lvl="1" indent="-342900">
              <a:buFont typeface="Wingdings" pitchFamily="2" charset="2"/>
              <a:buChar char="Ø"/>
            </a:pPr>
            <a:r>
              <a:rPr lang="en-US" sz="2000" dirty="0"/>
              <a:t>Creation of a Union for the protection of IP</a:t>
            </a:r>
          </a:p>
          <a:p>
            <a:pPr marL="793750" lvl="1" indent="-342900" eaLnBrk="1" hangingPunct="1">
              <a:buFont typeface="Wingdings" pitchFamily="2" charset="2"/>
              <a:buChar char="Ø"/>
            </a:pPr>
            <a:r>
              <a:rPr lang="en-US" sz="2000" dirty="0" smtClean="0"/>
              <a:t>Provide two fundamental right:</a:t>
            </a:r>
          </a:p>
          <a:p>
            <a:pPr marL="1079500" lvl="1">
              <a:buFont typeface="Wingdings" pitchFamily="2" charset="2"/>
              <a:buChar char="§"/>
            </a:pPr>
            <a:r>
              <a:rPr lang="en-US" sz="2000" dirty="0" smtClean="0"/>
              <a:t>Citizen or resident of any signatory country will enjoy in all signatories countries the rights of each signatory countries grants to its own citizen and </a:t>
            </a:r>
            <a:r>
              <a:rPr lang="en-US" sz="2000" dirty="0"/>
              <a:t>residents</a:t>
            </a:r>
            <a:r>
              <a:rPr lang="en-US" sz="2000" dirty="0" smtClean="0"/>
              <a:t>.(</a:t>
            </a:r>
            <a:r>
              <a:rPr lang="en-US" sz="2000" b="1" dirty="0" smtClean="0"/>
              <a:t>Right </a:t>
            </a:r>
            <a:r>
              <a:rPr lang="en-US" sz="2000" b="1" dirty="0"/>
              <a:t>to national treatment </a:t>
            </a:r>
            <a:r>
              <a:rPr lang="en-US" sz="2000" dirty="0" smtClean="0"/>
              <a:t>=&gt; art. </a:t>
            </a:r>
            <a:r>
              <a:rPr lang="en-US" sz="2000" dirty="0"/>
              <a:t>2,3 PC)</a:t>
            </a:r>
          </a:p>
          <a:p>
            <a:pPr marL="1079500" lvl="1">
              <a:buFont typeface="Wingdings" pitchFamily="2" charset="2"/>
              <a:buChar char="§"/>
            </a:pPr>
            <a:r>
              <a:rPr lang="en-US" sz="2000" dirty="0" smtClean="0"/>
              <a:t>Right to priority</a:t>
            </a:r>
            <a:r>
              <a:rPr lang="en-US" sz="2000" dirty="0" smtClean="0"/>
              <a:t>: </a:t>
            </a:r>
            <a:r>
              <a:rPr lang="en-US" sz="2000" dirty="0" smtClean="0"/>
              <a:t>Citizen or resident of any signatory country, within 12 month</a:t>
            </a:r>
            <a:r>
              <a:rPr lang="en-US" sz="2000" dirty="0" smtClean="0"/>
              <a:t>s ( 6 months for trademarks) after filling patent in the home country, can file an application in any signatory country to receive the benefit of the original filing date.(</a:t>
            </a:r>
            <a:r>
              <a:rPr lang="en-US" sz="2000" b="1" dirty="0"/>
              <a:t>Right of priority </a:t>
            </a:r>
            <a:r>
              <a:rPr lang="en-US" sz="2000" dirty="0" smtClean="0"/>
              <a:t>=&gt; art</a:t>
            </a:r>
            <a:r>
              <a:rPr lang="en-US" sz="2000" dirty="0"/>
              <a:t>. 4 PC)</a:t>
            </a:r>
          </a:p>
          <a:p>
            <a:pPr marL="1079500" lvl="1" eaLnBrk="1" hangingPunct="1">
              <a:buFont typeface="Wingdings" pitchFamily="2" charset="2"/>
              <a:buChar char="§"/>
            </a:pPr>
            <a:endParaRPr lang="en-US" sz="2000" dirty="0" smtClean="0"/>
          </a:p>
          <a:p>
            <a:pPr marL="457200" lvl="1" indent="0" eaLnBrk="1" hangingPunct="1">
              <a:buNone/>
            </a:pPr>
            <a:endParaRPr lang="fr-FR" dirty="0">
              <a:latin typeface="Arial Rounded MT Bold" pitchFamily="34" charset="0"/>
            </a:endParaRPr>
          </a:p>
          <a:p>
            <a:pPr marL="838200" lvl="1" indent="-381000" eaLnBrk="1" hangingPunct="1">
              <a:buFontTx/>
              <a:buNone/>
            </a:pPr>
            <a:endParaRPr lang="fr-FR" sz="3200" b="1" dirty="0" smtClean="0">
              <a:latin typeface="Arial Rounded MT Bold" pitchFamily="34" charset="0"/>
            </a:endParaRPr>
          </a:p>
          <a:p>
            <a:pPr marL="838200" lvl="1" indent="-381000" eaLnBrk="1" hangingPunct="1">
              <a:buFontTx/>
              <a:buNone/>
            </a:pPr>
            <a:endParaRPr lang="en-US" dirty="0" smtClean="0">
              <a:latin typeface="Arial Rounded MT Bold" pitchFamily="34" charset="0"/>
            </a:endParaRPr>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7862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normAutofit/>
          </a:bodyPr>
          <a:lstStyle/>
          <a:p>
            <a:pPr marL="457200" indent="-457200">
              <a:buNone/>
            </a:pPr>
            <a:r>
              <a:rPr lang="fr-FR" sz="2800" dirty="0" smtClean="0"/>
              <a:t>2</a:t>
            </a:r>
            <a:r>
              <a:rPr lang="en-US" sz="2800" dirty="0" smtClean="0"/>
              <a:t>. International background and Legal Framework </a:t>
            </a:r>
            <a:endParaRPr lang="en-US" sz="2800" b="1" dirty="0" smtClean="0"/>
          </a:p>
          <a:p>
            <a:pPr marL="838200" lvl="1" indent="-381000" eaLnBrk="1" hangingPunct="1">
              <a:buFontTx/>
              <a:buNone/>
            </a:pPr>
            <a:r>
              <a:rPr lang="en-US" sz="2400" dirty="0" smtClean="0"/>
              <a:t>2.2</a:t>
            </a:r>
            <a:r>
              <a:rPr lang="en-US" sz="2400" dirty="0" smtClean="0"/>
              <a:t> The Berne Convention (1886):</a:t>
            </a:r>
          </a:p>
          <a:p>
            <a:pPr marL="838200" lvl="1" indent="-381000" eaLnBrk="1" hangingPunct="1">
              <a:buFontTx/>
              <a:buNone/>
            </a:pPr>
            <a:endParaRPr lang="en-US" sz="2400" dirty="0" smtClean="0"/>
          </a:p>
          <a:p>
            <a:pPr lvl="1">
              <a:buFont typeface="Wingdings" pitchFamily="2" charset="2"/>
              <a:buChar char="Ø"/>
            </a:pPr>
            <a:r>
              <a:rPr lang="en-US" sz="2000" dirty="0" smtClean="0"/>
              <a:t>The first international agreement in copyright</a:t>
            </a:r>
          </a:p>
          <a:p>
            <a:pPr lvl="1">
              <a:buFont typeface="Wingdings" pitchFamily="2" charset="2"/>
              <a:buChar char="Ø"/>
            </a:pPr>
            <a:r>
              <a:rPr lang="en-US" sz="2000" dirty="0" smtClean="0"/>
              <a:t>The agreement requires members states to offer the same level of protection to authors from other members countries that it provides to it nationals.</a:t>
            </a:r>
          </a:p>
          <a:p>
            <a:pPr lvl="1">
              <a:buFont typeface="Wingdings" pitchFamily="2" charset="2"/>
              <a:buChar char="Ø"/>
            </a:pPr>
            <a:r>
              <a:rPr lang="en-US" sz="2000" dirty="0" smtClean="0"/>
              <a:t>Minimum standards:</a:t>
            </a:r>
          </a:p>
          <a:p>
            <a:pPr marL="1165225" lvl="1">
              <a:buFont typeface="Wingdings" pitchFamily="2" charset="2"/>
              <a:buChar char="§"/>
            </a:pPr>
            <a:r>
              <a:rPr lang="en-US" sz="2000" dirty="0" smtClean="0"/>
              <a:t>All work are at least protected 50 years after the author death.</a:t>
            </a:r>
          </a:p>
          <a:p>
            <a:pPr marL="1165225" lvl="1">
              <a:buFont typeface="Wingdings" pitchFamily="2" charset="2"/>
              <a:buChar char="§"/>
            </a:pPr>
            <a:r>
              <a:rPr lang="en-US" sz="2000" dirty="0" smtClean="0"/>
              <a:t>Exception : Photography 25 years from the year the photograph was created. Cinematography =&gt; 50years from the first showing.</a:t>
            </a:r>
          </a:p>
          <a:p>
            <a:pPr marL="1165225" lvl="1">
              <a:buFont typeface="Wingdings" pitchFamily="2" charset="2"/>
              <a:buChar char="§"/>
            </a:pPr>
            <a:r>
              <a:rPr lang="en-US" sz="2000" dirty="0" smtClean="0"/>
              <a:t>Countries can provide longer term of protection.</a:t>
            </a:r>
          </a:p>
          <a:p>
            <a:pPr marL="1165225" lvl="1">
              <a:buFont typeface="Wingdings" pitchFamily="2" charset="2"/>
              <a:buChar char="§"/>
            </a:pPr>
            <a:endParaRPr lang="fr-FR" sz="2000" dirty="0"/>
          </a:p>
          <a:p>
            <a:pPr lvl="1" eaLnBrk="1" hangingPunct="1">
              <a:buFont typeface="Wingdings" pitchFamily="2" charset="2"/>
              <a:buChar char="Ø"/>
            </a:pPr>
            <a:endParaRPr lang="fr-FR" sz="2000" dirty="0" smtClean="0"/>
          </a:p>
          <a:p>
            <a:pPr marL="457200" lvl="1" indent="0" eaLnBrk="1" hangingPunct="1">
              <a:buNone/>
            </a:pPr>
            <a:endParaRPr lang="fr-FR" dirty="0">
              <a:latin typeface="Arial Rounded MT Bold" pitchFamily="34" charset="0"/>
            </a:endParaRPr>
          </a:p>
          <a:p>
            <a:pPr marL="838200" lvl="1" indent="-381000" eaLnBrk="1" hangingPunct="1">
              <a:buFontTx/>
              <a:buNone/>
            </a:pPr>
            <a:endParaRPr lang="fr-FR" sz="3200" b="1" dirty="0" smtClean="0">
              <a:latin typeface="Arial Rounded MT Bold" pitchFamily="34" charset="0"/>
            </a:endParaRPr>
          </a:p>
          <a:p>
            <a:pPr marL="838200" lvl="1" indent="-381000" eaLnBrk="1" hangingPunct="1">
              <a:buFontTx/>
              <a:buNone/>
            </a:pPr>
            <a:endParaRPr lang="en-US" dirty="0" smtClean="0">
              <a:latin typeface="Arial Rounded MT Bold" pitchFamily="34" charset="0"/>
            </a:endParaRPr>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6281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03943150" y="108488163"/>
            <a:ext cx="9224963" cy="2009775"/>
            <a:chOff x="105636975" y="112824150"/>
            <a:chExt cx="9225374" cy="2010030"/>
          </a:xfrm>
        </p:grpSpPr>
        <p:sp>
          <p:nvSpPr>
            <p:cNvPr id="51204" name="Rectangle 4"/>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5" name="Picture 5"/>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06" name="Text Box 6"/>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07" name="Group 7"/>
          <p:cNvGrpSpPr>
            <a:grpSpLocks/>
          </p:cNvGrpSpPr>
          <p:nvPr/>
        </p:nvGrpSpPr>
        <p:grpSpPr bwMode="auto">
          <a:xfrm>
            <a:off x="105637013" y="112823625"/>
            <a:ext cx="9224962" cy="2009775"/>
            <a:chOff x="105636975" y="112824150"/>
            <a:chExt cx="9225374" cy="2010030"/>
          </a:xfrm>
        </p:grpSpPr>
        <p:sp>
          <p:nvSpPr>
            <p:cNvPr id="51208" name="Rectangle 8"/>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09" name="Picture 9"/>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0" name="Text Box 10"/>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1" name="Group 11"/>
          <p:cNvGrpSpPr>
            <a:grpSpLocks/>
          </p:cNvGrpSpPr>
          <p:nvPr/>
        </p:nvGrpSpPr>
        <p:grpSpPr bwMode="auto">
          <a:xfrm>
            <a:off x="108132563" y="109799438"/>
            <a:ext cx="9224962" cy="2011362"/>
            <a:chOff x="105636975" y="112824150"/>
            <a:chExt cx="9225374" cy="2010030"/>
          </a:xfrm>
        </p:grpSpPr>
        <p:sp>
          <p:nvSpPr>
            <p:cNvPr id="51212" name="Rectangle 12"/>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3" name="Picture 13"/>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4" name="Text Box 14"/>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15" name="Group 15"/>
          <p:cNvGrpSpPr>
            <a:grpSpLocks/>
          </p:cNvGrpSpPr>
          <p:nvPr/>
        </p:nvGrpSpPr>
        <p:grpSpPr bwMode="auto">
          <a:xfrm>
            <a:off x="108348463" y="110015338"/>
            <a:ext cx="9224962" cy="2011362"/>
            <a:chOff x="105636975" y="112824150"/>
            <a:chExt cx="9225374" cy="2010030"/>
          </a:xfrm>
        </p:grpSpPr>
        <p:sp>
          <p:nvSpPr>
            <p:cNvPr id="51216" name="Rectangle 16"/>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17" name="Picture 17"/>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18" name="Text Box 18"/>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sp>
        <p:nvSpPr>
          <p:cNvPr id="51219" name="Text Box 19"/>
          <p:cNvSpPr txBox="1">
            <a:spLocks noChangeArrowheads="1"/>
          </p:cNvSpPr>
          <p:nvPr/>
        </p:nvSpPr>
        <p:spPr bwMode="auto">
          <a:xfrm>
            <a:off x="1908175" y="2636838"/>
            <a:ext cx="1655763" cy="366712"/>
          </a:xfrm>
          <a:prstGeom prst="rect">
            <a:avLst/>
          </a:prstGeom>
          <a:noFill/>
          <a:ln w="9525">
            <a:noFill/>
            <a:miter lim="800000"/>
            <a:headEnd/>
            <a:tailEnd/>
          </a:ln>
        </p:spPr>
        <p:txBody>
          <a:bodyPr>
            <a:spAutoFit/>
          </a:bodyPr>
          <a:lstStyle/>
          <a:p>
            <a:pPr>
              <a:spcBef>
                <a:spcPct val="50000"/>
              </a:spcBef>
            </a:pPr>
            <a:endParaRPr lang="fr-FR" sz="1800"/>
          </a:p>
        </p:txBody>
      </p:sp>
      <p:grpSp>
        <p:nvGrpSpPr>
          <p:cNvPr id="51220" name="Group 20"/>
          <p:cNvGrpSpPr>
            <a:grpSpLocks/>
          </p:cNvGrpSpPr>
          <p:nvPr/>
        </p:nvGrpSpPr>
        <p:grpSpPr bwMode="auto">
          <a:xfrm>
            <a:off x="108564363" y="110231238"/>
            <a:ext cx="9224962" cy="2011362"/>
            <a:chOff x="105636975" y="112824150"/>
            <a:chExt cx="9225374" cy="2010030"/>
          </a:xfrm>
        </p:grpSpPr>
        <p:sp>
          <p:nvSpPr>
            <p:cNvPr id="51221" name="Rectangle 21"/>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2" name="Picture 22"/>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3" name="Text Box 23"/>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grpSp>
        <p:nvGrpSpPr>
          <p:cNvPr id="51224" name="Group 24"/>
          <p:cNvGrpSpPr>
            <a:grpSpLocks/>
          </p:cNvGrpSpPr>
          <p:nvPr/>
        </p:nvGrpSpPr>
        <p:grpSpPr bwMode="auto">
          <a:xfrm>
            <a:off x="108780263" y="110447138"/>
            <a:ext cx="9224962" cy="2011362"/>
            <a:chOff x="105636975" y="112824150"/>
            <a:chExt cx="9225374" cy="2010030"/>
          </a:xfrm>
        </p:grpSpPr>
        <p:sp>
          <p:nvSpPr>
            <p:cNvPr id="51225" name="Rectangle 25"/>
            <p:cNvSpPr>
              <a:spLocks noChangeArrowheads="1" noChangeShapeType="1"/>
            </p:cNvSpPr>
            <p:nvPr/>
          </p:nvSpPr>
          <p:spPr bwMode="auto">
            <a:xfrm>
              <a:off x="106043775" y="112824150"/>
              <a:ext cx="8818574" cy="1440000"/>
            </a:xfrm>
            <a:prstGeom prst="rect">
              <a:avLst/>
            </a:prstGeom>
            <a:solidFill>
              <a:srgbClr val="AFBCDB"/>
            </a:solidFill>
            <a:ln w="0" algn="in">
              <a:noFill/>
              <a:miter lim="800000"/>
              <a:headEnd/>
              <a:tailEnd/>
            </a:ln>
          </p:spPr>
          <p:txBody>
            <a:bodyPr lIns="36576" tIns="36576" rIns="36576" bIns="36576"/>
            <a:lstStyle/>
            <a:p>
              <a:endParaRPr lang="fr-BE" sz="1800"/>
            </a:p>
          </p:txBody>
        </p:sp>
        <p:pic>
          <p:nvPicPr>
            <p:cNvPr id="51226" name="Picture 26"/>
            <p:cNvPicPr>
              <a:picLocks noChangeAspect="1" noChangeArrowheads="1"/>
            </p:cNvPicPr>
            <p:nvPr/>
          </p:nvPicPr>
          <p:blipFill>
            <a:blip r:embed="rId3" cstate="print">
              <a:lum bright="12000" contrast="-24000"/>
            </a:blip>
            <a:srcRect/>
            <a:stretch>
              <a:fillRect/>
            </a:stretch>
          </p:blipFill>
          <p:spPr bwMode="auto">
            <a:xfrm>
              <a:off x="105636975" y="112824150"/>
              <a:ext cx="1666800" cy="1468800"/>
            </a:xfrm>
            <a:prstGeom prst="rect">
              <a:avLst/>
            </a:prstGeom>
            <a:noFill/>
            <a:ln w="9525" algn="in">
              <a:noFill/>
              <a:miter lim="800000"/>
              <a:headEnd/>
              <a:tailEnd/>
            </a:ln>
          </p:spPr>
        </p:pic>
        <p:sp>
          <p:nvSpPr>
            <p:cNvPr id="51227" name="Text Box 27"/>
            <p:cNvSpPr txBox="1">
              <a:spLocks noChangeArrowheads="1" noChangeShapeType="1"/>
            </p:cNvSpPr>
            <p:nvPr/>
          </p:nvSpPr>
          <p:spPr bwMode="auto">
            <a:xfrm>
              <a:off x="109965150" y="113516775"/>
              <a:ext cx="4895591" cy="1317405"/>
            </a:xfrm>
            <a:prstGeom prst="rect">
              <a:avLst/>
            </a:prstGeom>
            <a:noFill/>
            <a:ln w="0" algn="in">
              <a:noFill/>
              <a:miter lim="800000"/>
              <a:headEnd/>
              <a:tailEnd/>
            </a:ln>
          </p:spPr>
          <p:txBody>
            <a:bodyPr lIns="36195" tIns="36195" rIns="36195" bIns="36195"/>
            <a:lstStyle/>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endParaRPr lang="fr-FR" sz="500" b="1">
                <a:solidFill>
                  <a:srgbClr val="000080"/>
                </a:solidFill>
                <a:latin typeface="Felix Titling" pitchFamily="82" charset="0"/>
              </a:endParaRPr>
            </a:p>
            <a:p>
              <a:pPr algn="ctr"/>
              <a:r>
                <a:rPr lang="fr-FR" sz="2600" b="1">
                  <a:solidFill>
                    <a:srgbClr val="1C146B"/>
                  </a:solidFill>
                  <a:latin typeface="Felix Titling" pitchFamily="82" charset="0"/>
                </a:rPr>
                <a:t>EEMAN &amp; PARTNERS</a:t>
              </a:r>
            </a:p>
            <a:p>
              <a:endParaRPr lang="fr-FR" sz="1800"/>
            </a:p>
          </p:txBody>
        </p:sp>
      </p:grpSp>
      <p:pic>
        <p:nvPicPr>
          <p:cNvPr id="51228" name="Picture 28" descr="lampeµ"/>
          <p:cNvPicPr>
            <a:picLocks noChangeAspect="1" noChangeArrowheads="1"/>
          </p:cNvPicPr>
          <p:nvPr/>
        </p:nvPicPr>
        <p:blipFill>
          <a:blip r:embed="rId4" cstate="print"/>
          <a:srcRect/>
          <a:stretch>
            <a:fillRect/>
          </a:stretch>
        </p:blipFill>
        <p:spPr bwMode="auto">
          <a:xfrm>
            <a:off x="0" y="5945188"/>
            <a:ext cx="1042988" cy="912812"/>
          </a:xfrm>
          <a:prstGeom prst="rect">
            <a:avLst/>
          </a:prstGeom>
          <a:noFill/>
          <a:ln w="9525">
            <a:noFill/>
            <a:miter lim="800000"/>
            <a:headEnd/>
            <a:tailEnd/>
          </a:ln>
        </p:spPr>
      </p:pic>
      <p:sp>
        <p:nvSpPr>
          <p:cNvPr id="51229" name="Rectangle 29"/>
          <p:cNvSpPr>
            <a:spLocks noGrp="1" noChangeArrowheads="1"/>
          </p:cNvSpPr>
          <p:nvPr>
            <p:ph type="body" idx="4294967295"/>
          </p:nvPr>
        </p:nvSpPr>
        <p:spPr>
          <a:xfrm>
            <a:off x="457200" y="476250"/>
            <a:ext cx="8147050" cy="5257800"/>
          </a:xfrm>
        </p:spPr>
        <p:txBody>
          <a:bodyPr>
            <a:normAutofit lnSpcReduction="10000"/>
          </a:bodyPr>
          <a:lstStyle/>
          <a:p>
            <a:pPr marL="457200" indent="-457200">
              <a:buNone/>
            </a:pPr>
            <a:r>
              <a:rPr lang="fr-FR" sz="3000" dirty="0"/>
              <a:t>2</a:t>
            </a:r>
            <a:r>
              <a:rPr lang="en-US" sz="3000" dirty="0"/>
              <a:t>. International background and Legal Framework </a:t>
            </a:r>
            <a:endParaRPr lang="en-US" sz="3000" b="1" dirty="0"/>
          </a:p>
          <a:p>
            <a:pPr marL="838200" lvl="1" indent="-381000">
              <a:buNone/>
            </a:pPr>
            <a:r>
              <a:rPr lang="en-US" sz="3000" dirty="0"/>
              <a:t>2.2  The TRIPs  Agreement</a:t>
            </a:r>
          </a:p>
          <a:p>
            <a:pPr marL="838200" lvl="1" indent="-381000">
              <a:buNone/>
            </a:pPr>
            <a:r>
              <a:rPr lang="en-US" dirty="0" smtClean="0"/>
              <a:t>	</a:t>
            </a:r>
            <a:r>
              <a:rPr lang="en-US" sz="2600" dirty="0" smtClean="0"/>
              <a:t>2.2.1 Definition</a:t>
            </a:r>
          </a:p>
          <a:p>
            <a:pPr marL="838200" lvl="1" indent="-381000">
              <a:buNone/>
            </a:pPr>
            <a:endParaRPr lang="en-US" sz="2600" dirty="0" smtClean="0"/>
          </a:p>
          <a:p>
            <a:pPr marL="285750" lvl="1" algn="just">
              <a:buFont typeface="Wingdings" pitchFamily="2" charset="2"/>
              <a:buChar char="Ø"/>
            </a:pPr>
            <a:r>
              <a:rPr lang="en-US" sz="2000" dirty="0"/>
              <a:t>The Agreement on Trade Related Aspects of Intellectual Property Rights (TRIPS) is an international agreement administered by the World Trade Organization (WTO) that sets down minimum standards for many forms of intellectual property (IP) regulation as applied to nationals of other WTO </a:t>
            </a:r>
            <a:r>
              <a:rPr lang="en-US" sz="2000" dirty="0" err="1" smtClean="0"/>
              <a:t>Members.It</a:t>
            </a:r>
            <a:r>
              <a:rPr lang="en-US" sz="2000" dirty="0" smtClean="0"/>
              <a:t> </a:t>
            </a:r>
            <a:r>
              <a:rPr lang="en-US" sz="2000" dirty="0"/>
              <a:t>was negotiated at the end of the Uruguay Round of the General Agreement on Tariffs and Trade (GATT) in 1994</a:t>
            </a:r>
            <a:r>
              <a:rPr lang="en-US" sz="2000" dirty="0" smtClean="0"/>
              <a:t>.</a:t>
            </a:r>
          </a:p>
          <a:p>
            <a:pPr marL="285750" lvl="1" algn="just">
              <a:buFont typeface="Wingdings" pitchFamily="2" charset="2"/>
              <a:buChar char="Ø"/>
            </a:pPr>
            <a:endParaRPr lang="en-US" sz="2000" dirty="0" smtClean="0"/>
          </a:p>
          <a:p>
            <a:pPr marL="0" lvl="1" indent="0" algn="just">
              <a:buNone/>
            </a:pPr>
            <a:r>
              <a:rPr lang="en-US" sz="3800" dirty="0" smtClean="0"/>
              <a:t/>
            </a:r>
            <a:br>
              <a:rPr lang="en-US" sz="3800" dirty="0" smtClean="0"/>
            </a:br>
            <a:endParaRPr lang="en-US" sz="3800" dirty="0" smtClean="0"/>
          </a:p>
          <a:p>
            <a:pPr lvl="1" eaLnBrk="1" hangingPunct="1">
              <a:buFont typeface="Wingdings" pitchFamily="2" charset="2"/>
              <a:buChar char="Ø"/>
            </a:pPr>
            <a:endParaRPr lang="fr-FR" sz="2000" dirty="0" smtClean="0"/>
          </a:p>
          <a:p>
            <a:pPr marL="457200" lvl="1" indent="0" eaLnBrk="1" hangingPunct="1">
              <a:buNone/>
            </a:pPr>
            <a:endParaRPr lang="fr-FR" dirty="0">
              <a:latin typeface="Arial Rounded MT Bold" pitchFamily="34" charset="0"/>
            </a:endParaRPr>
          </a:p>
          <a:p>
            <a:pPr marL="838200" lvl="1" indent="-381000" eaLnBrk="1" hangingPunct="1">
              <a:buFontTx/>
              <a:buNone/>
            </a:pPr>
            <a:endParaRPr lang="fr-FR" sz="3200" b="1" dirty="0" smtClean="0">
              <a:latin typeface="Arial Rounded MT Bold" pitchFamily="34" charset="0"/>
            </a:endParaRPr>
          </a:p>
          <a:p>
            <a:pPr marL="838200" lvl="1" indent="-381000" eaLnBrk="1" hangingPunct="1">
              <a:buFontTx/>
              <a:buNone/>
            </a:pPr>
            <a:endParaRPr lang="en-US" dirty="0" smtClean="0">
              <a:latin typeface="Arial Rounded MT Bold" pitchFamily="34" charset="0"/>
            </a:endParaRPr>
          </a:p>
        </p:txBody>
      </p:sp>
      <p:pic>
        <p:nvPicPr>
          <p:cNvPr id="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 y="5949950"/>
            <a:ext cx="9705975"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7446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1149</TotalTime>
  <Words>2085</Words>
  <Application>Microsoft Office PowerPoint</Application>
  <PresentationFormat>Affichage à l'écran (4:3)</PresentationFormat>
  <Paragraphs>1060</Paragraphs>
  <Slides>30</Slides>
  <Notes>30</Notes>
  <HiddenSlides>0</HiddenSlides>
  <MMClips>0</MMClips>
  <ScaleCrop>false</ScaleCrop>
  <HeadingPairs>
    <vt:vector size="4" baseType="variant">
      <vt:variant>
        <vt:lpstr>Thème</vt:lpstr>
      </vt:variant>
      <vt:variant>
        <vt:i4>1</vt:i4>
      </vt:variant>
      <vt:variant>
        <vt:lpstr>Titres des diapositives</vt:lpstr>
      </vt:variant>
      <vt:variant>
        <vt:i4>30</vt:i4>
      </vt:variant>
    </vt:vector>
  </HeadingPairs>
  <TitlesOfParts>
    <vt:vector size="31"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www.EemanPartners.com</dc:title>
  <dc:creator>Louis Godart</dc:creator>
  <cp:lastModifiedBy>Louis Godart</cp:lastModifiedBy>
  <cp:revision>66</cp:revision>
  <dcterms:created xsi:type="dcterms:W3CDTF">2012-11-09T14:52:36Z</dcterms:created>
  <dcterms:modified xsi:type="dcterms:W3CDTF">2012-11-20T18:01:50Z</dcterms:modified>
</cp:coreProperties>
</file>