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11" r:id="rId3"/>
    <p:sldId id="312" r:id="rId4"/>
    <p:sldId id="315" r:id="rId5"/>
    <p:sldId id="313" r:id="rId6"/>
    <p:sldId id="318" r:id="rId7"/>
    <p:sldId id="282" r:id="rId8"/>
    <p:sldId id="314" r:id="rId9"/>
    <p:sldId id="317" r:id="rId10"/>
    <p:sldId id="283" r:id="rId11"/>
    <p:sldId id="319" r:id="rId12"/>
    <p:sldId id="310" r:id="rId13"/>
    <p:sldId id="280" r:id="rId14"/>
    <p:sldId id="281" r:id="rId15"/>
    <p:sldId id="284" r:id="rId16"/>
    <p:sldId id="285" r:id="rId17"/>
    <p:sldId id="286" r:id="rId18"/>
    <p:sldId id="287" r:id="rId19"/>
    <p:sldId id="288" r:id="rId20"/>
    <p:sldId id="289" r:id="rId21"/>
    <p:sldId id="321" r:id="rId22"/>
    <p:sldId id="29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8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2BC41-8098-40FA-A80A-96365086D946}" type="datetimeFigureOut">
              <a:rPr lang="fr-FR" smtClean="0"/>
              <a:t>19/11/2012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B8688-342E-4FBD-8466-936C79D53ECA}" type="slidenum">
              <a:rPr lang="fr-FR" smtClean="0"/>
              <a:t>‹N°›</a:t>
            </a:fld>
            <a:endParaRPr lang="fr-FR"/>
          </a:p>
        </p:txBody>
      </p:sp>
    </p:spTree>
    <p:extLst>
      <p:ext uri="{BB962C8B-B14F-4D97-AF65-F5344CB8AC3E}">
        <p14:creationId xmlns:p14="http://schemas.microsoft.com/office/powerpoint/2010/main" val="284884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2EB8688-342E-4FBD-8466-936C79D53ECA}" type="slidenum">
              <a:rPr lang="fr-FR" smtClean="0"/>
              <a:t>11</a:t>
            </a:fld>
            <a:endParaRPr lang="fr-FR"/>
          </a:p>
        </p:txBody>
      </p:sp>
    </p:spTree>
    <p:extLst>
      <p:ext uri="{BB962C8B-B14F-4D97-AF65-F5344CB8AC3E}">
        <p14:creationId xmlns:p14="http://schemas.microsoft.com/office/powerpoint/2010/main" val="259674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15</a:t>
            </a:fld>
            <a:endParaRPr lang="fr-FR"/>
          </a:p>
        </p:txBody>
      </p:sp>
    </p:spTree>
    <p:extLst>
      <p:ext uri="{BB962C8B-B14F-4D97-AF65-F5344CB8AC3E}">
        <p14:creationId xmlns:p14="http://schemas.microsoft.com/office/powerpoint/2010/main" val="196520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16</a:t>
            </a:fld>
            <a:endParaRPr lang="fr-FR"/>
          </a:p>
        </p:txBody>
      </p:sp>
    </p:spTree>
    <p:extLst>
      <p:ext uri="{BB962C8B-B14F-4D97-AF65-F5344CB8AC3E}">
        <p14:creationId xmlns:p14="http://schemas.microsoft.com/office/powerpoint/2010/main" val="214275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18</a:t>
            </a:fld>
            <a:endParaRPr lang="fr-FR"/>
          </a:p>
        </p:txBody>
      </p:sp>
    </p:spTree>
    <p:extLst>
      <p:ext uri="{BB962C8B-B14F-4D97-AF65-F5344CB8AC3E}">
        <p14:creationId xmlns:p14="http://schemas.microsoft.com/office/powerpoint/2010/main" val="421057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EB8688-342E-4FBD-8466-936C79D53ECA}" type="slidenum">
              <a:rPr lang="fr-FR" smtClean="0"/>
              <a:t>2</a:t>
            </a:fld>
            <a:endParaRPr lang="fr-FR"/>
          </a:p>
        </p:txBody>
      </p:sp>
    </p:spTree>
    <p:extLst>
      <p:ext uri="{BB962C8B-B14F-4D97-AF65-F5344CB8AC3E}">
        <p14:creationId xmlns:p14="http://schemas.microsoft.com/office/powerpoint/2010/main" val="362428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20</a:t>
            </a:fld>
            <a:endParaRPr lang="fr-FR"/>
          </a:p>
        </p:txBody>
      </p:sp>
    </p:spTree>
    <p:extLst>
      <p:ext uri="{BB962C8B-B14F-4D97-AF65-F5344CB8AC3E}">
        <p14:creationId xmlns:p14="http://schemas.microsoft.com/office/powerpoint/2010/main" val="4100588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2EB8688-342E-4FBD-8466-936C79D53ECA}" type="slidenum">
              <a:rPr lang="fr-FR" smtClean="0"/>
              <a:t>21</a:t>
            </a:fld>
            <a:endParaRPr lang="fr-FR"/>
          </a:p>
        </p:txBody>
      </p:sp>
    </p:spTree>
    <p:extLst>
      <p:ext uri="{BB962C8B-B14F-4D97-AF65-F5344CB8AC3E}">
        <p14:creationId xmlns:p14="http://schemas.microsoft.com/office/powerpoint/2010/main" val="73996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22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EB8688-342E-4FBD-8466-936C79D53ECA}" type="slidenum">
              <a:rPr lang="fr-FR" smtClean="0"/>
              <a:t>3</a:t>
            </a:fld>
            <a:endParaRPr lang="fr-FR"/>
          </a:p>
        </p:txBody>
      </p:sp>
    </p:spTree>
    <p:extLst>
      <p:ext uri="{BB962C8B-B14F-4D97-AF65-F5344CB8AC3E}">
        <p14:creationId xmlns:p14="http://schemas.microsoft.com/office/powerpoint/2010/main" val="362428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EB8688-342E-4FBD-8466-936C79D53ECA}" type="slidenum">
              <a:rPr lang="fr-FR" smtClean="0"/>
              <a:t>4</a:t>
            </a:fld>
            <a:endParaRPr lang="fr-FR"/>
          </a:p>
        </p:txBody>
      </p:sp>
    </p:spTree>
    <p:extLst>
      <p:ext uri="{BB962C8B-B14F-4D97-AF65-F5344CB8AC3E}">
        <p14:creationId xmlns:p14="http://schemas.microsoft.com/office/powerpoint/2010/main" val="362428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EB8688-342E-4FBD-8466-936C79D53ECA}" type="slidenum">
              <a:rPr lang="fr-FR" smtClean="0"/>
              <a:t>5</a:t>
            </a:fld>
            <a:endParaRPr lang="fr-FR"/>
          </a:p>
        </p:txBody>
      </p:sp>
    </p:spTree>
    <p:extLst>
      <p:ext uri="{BB962C8B-B14F-4D97-AF65-F5344CB8AC3E}">
        <p14:creationId xmlns:p14="http://schemas.microsoft.com/office/powerpoint/2010/main" val="362428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EB8688-342E-4FBD-8466-936C79D53ECA}" type="slidenum">
              <a:rPr lang="fr-FR" smtClean="0"/>
              <a:t>6</a:t>
            </a:fld>
            <a:endParaRPr lang="fr-FR"/>
          </a:p>
        </p:txBody>
      </p:sp>
    </p:spTree>
    <p:extLst>
      <p:ext uri="{BB962C8B-B14F-4D97-AF65-F5344CB8AC3E}">
        <p14:creationId xmlns:p14="http://schemas.microsoft.com/office/powerpoint/2010/main" val="362428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EB8688-342E-4FBD-8466-936C79D53ECA}" type="slidenum">
              <a:rPr lang="fr-FR" smtClean="0"/>
              <a:t>8</a:t>
            </a:fld>
            <a:endParaRPr lang="fr-FR"/>
          </a:p>
        </p:txBody>
      </p:sp>
    </p:spTree>
    <p:extLst>
      <p:ext uri="{BB962C8B-B14F-4D97-AF65-F5344CB8AC3E}">
        <p14:creationId xmlns:p14="http://schemas.microsoft.com/office/powerpoint/2010/main" val="362428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851D0AC-BF72-4EF9-8F33-EF764E0730D8}"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9261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244616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79772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131306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85917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EB53A6-71FB-414F-950C-7AA04C84E880}" type="datetimeFigureOut">
              <a:rPr lang="fr-FR" smtClean="0"/>
              <a:t>19/11/2012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72042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EB53A6-71FB-414F-950C-7AA04C84E880}" type="datetimeFigureOut">
              <a:rPr lang="fr-FR" smtClean="0"/>
              <a:t>19/11/2012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13459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1EB53A6-71FB-414F-950C-7AA04C84E880}" type="datetimeFigureOut">
              <a:rPr lang="fr-FR" smtClean="0"/>
              <a:t>19/11/2012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295185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EB53A6-71FB-414F-950C-7AA04C84E880}" type="datetimeFigureOut">
              <a:rPr lang="fr-FR" smtClean="0"/>
              <a:t>19/11/2012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209636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EB53A6-71FB-414F-950C-7AA04C84E880}" type="datetimeFigureOut">
              <a:rPr lang="fr-FR" smtClean="0"/>
              <a:t>19/11/2012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206726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EB53A6-71FB-414F-950C-7AA04C84E880}" type="datetimeFigureOut">
              <a:rPr lang="fr-FR" smtClean="0"/>
              <a:t>19/11/2012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CFC92E-708E-4FCE-A6B1-2088FCDBBAE9}" type="slidenum">
              <a:rPr lang="fr-FR" smtClean="0"/>
              <a:t>‹N°›</a:t>
            </a:fld>
            <a:endParaRPr lang="fr-FR"/>
          </a:p>
        </p:txBody>
      </p:sp>
    </p:spTree>
    <p:extLst>
      <p:ext uri="{BB962C8B-B14F-4D97-AF65-F5344CB8AC3E}">
        <p14:creationId xmlns:p14="http://schemas.microsoft.com/office/powerpoint/2010/main" val="175004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B53A6-71FB-414F-950C-7AA04C84E880}" type="datetimeFigureOut">
              <a:rPr lang="fr-FR" smtClean="0"/>
              <a:t>19/11/2012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FC92E-708E-4FCE-A6B1-2088FCDBBAE9}" type="slidenum">
              <a:rPr lang="fr-FR" smtClean="0"/>
              <a:t>‹N°›</a:t>
            </a:fld>
            <a:endParaRPr lang="fr-FR"/>
          </a:p>
        </p:txBody>
      </p:sp>
    </p:spTree>
    <p:extLst>
      <p:ext uri="{BB962C8B-B14F-4D97-AF65-F5344CB8AC3E}">
        <p14:creationId xmlns:p14="http://schemas.microsoft.com/office/powerpoint/2010/main" val="748543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5"/>
          <p:cNvGrpSpPr>
            <a:grpSpLocks/>
          </p:cNvGrpSpPr>
          <p:nvPr/>
        </p:nvGrpSpPr>
        <p:grpSpPr bwMode="auto">
          <a:xfrm>
            <a:off x="103943150" y="108488163"/>
            <a:ext cx="9224963" cy="2009775"/>
            <a:chOff x="105636975" y="112824150"/>
            <a:chExt cx="9225374" cy="2010030"/>
          </a:xfrm>
        </p:grpSpPr>
        <p:sp>
          <p:nvSpPr>
            <p:cNvPr id="2075" name="Rectangle 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dirty="0"/>
            </a:p>
          </p:txBody>
        </p:sp>
        <p:pic>
          <p:nvPicPr>
            <p:cNvPr id="2076" name="Picture 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77" name="Text Box 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r>
                <a:rPr lang="fr-FR" sz="2600" b="1" dirty="0">
                  <a:solidFill>
                    <a:srgbClr val="1C146B"/>
                  </a:solidFill>
                  <a:latin typeface="Felix Titling" pitchFamily="82" charset="0"/>
                </a:rPr>
                <a:t>EEMAN &amp; PARTNERS</a:t>
              </a:r>
            </a:p>
            <a:p>
              <a:endParaRPr lang="fr-FR" sz="1800" dirty="0"/>
            </a:p>
          </p:txBody>
        </p:sp>
      </p:grpSp>
      <p:grpSp>
        <p:nvGrpSpPr>
          <p:cNvPr id="2052" name="Group 9"/>
          <p:cNvGrpSpPr>
            <a:grpSpLocks/>
          </p:cNvGrpSpPr>
          <p:nvPr/>
        </p:nvGrpSpPr>
        <p:grpSpPr bwMode="auto">
          <a:xfrm>
            <a:off x="105637013" y="112823625"/>
            <a:ext cx="9224962" cy="2009775"/>
            <a:chOff x="105636975" y="112824150"/>
            <a:chExt cx="9225374" cy="2010030"/>
          </a:xfrm>
        </p:grpSpPr>
        <p:sp>
          <p:nvSpPr>
            <p:cNvPr id="2072" name="Rectangle 10"/>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dirty="0"/>
            </a:p>
          </p:txBody>
        </p:sp>
        <p:pic>
          <p:nvPicPr>
            <p:cNvPr id="2073" name="Picture 11"/>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74" name="Text Box 12"/>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r>
                <a:rPr lang="fr-FR" sz="2600" b="1" dirty="0">
                  <a:solidFill>
                    <a:srgbClr val="1C146B"/>
                  </a:solidFill>
                  <a:latin typeface="Felix Titling" pitchFamily="82" charset="0"/>
                </a:rPr>
                <a:t>EEMAN &amp; PARTNERS</a:t>
              </a:r>
            </a:p>
            <a:p>
              <a:endParaRPr lang="fr-FR" sz="1800" dirty="0"/>
            </a:p>
          </p:txBody>
        </p:sp>
      </p:grpSp>
      <p:grpSp>
        <p:nvGrpSpPr>
          <p:cNvPr id="2053" name="Group 13"/>
          <p:cNvGrpSpPr>
            <a:grpSpLocks/>
          </p:cNvGrpSpPr>
          <p:nvPr/>
        </p:nvGrpSpPr>
        <p:grpSpPr bwMode="auto">
          <a:xfrm>
            <a:off x="108132563" y="109799438"/>
            <a:ext cx="9224962" cy="2011362"/>
            <a:chOff x="105636975" y="112824150"/>
            <a:chExt cx="9225374" cy="2010030"/>
          </a:xfrm>
        </p:grpSpPr>
        <p:sp>
          <p:nvSpPr>
            <p:cNvPr id="2069" name="Rectangle 1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dirty="0"/>
            </a:p>
          </p:txBody>
        </p:sp>
        <p:pic>
          <p:nvPicPr>
            <p:cNvPr id="2070" name="Picture 1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71" name="Text Box 1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r>
                <a:rPr lang="fr-FR" sz="2600" b="1" dirty="0">
                  <a:solidFill>
                    <a:srgbClr val="1C146B"/>
                  </a:solidFill>
                  <a:latin typeface="Felix Titling" pitchFamily="82" charset="0"/>
                </a:rPr>
                <a:t>EEMAN &amp; PARTNERS</a:t>
              </a:r>
            </a:p>
            <a:p>
              <a:endParaRPr lang="fr-FR" sz="1800" dirty="0"/>
            </a:p>
          </p:txBody>
        </p:sp>
      </p:grpSp>
      <p:grpSp>
        <p:nvGrpSpPr>
          <p:cNvPr id="2054" name="Group 17"/>
          <p:cNvGrpSpPr>
            <a:grpSpLocks/>
          </p:cNvGrpSpPr>
          <p:nvPr/>
        </p:nvGrpSpPr>
        <p:grpSpPr bwMode="auto">
          <a:xfrm>
            <a:off x="108348463" y="110015338"/>
            <a:ext cx="9224962" cy="2011362"/>
            <a:chOff x="105636975" y="112824150"/>
            <a:chExt cx="9225374" cy="2010030"/>
          </a:xfrm>
        </p:grpSpPr>
        <p:sp>
          <p:nvSpPr>
            <p:cNvPr id="2066" name="Rectangle 1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dirty="0"/>
            </a:p>
          </p:txBody>
        </p:sp>
        <p:pic>
          <p:nvPicPr>
            <p:cNvPr id="2067" name="Picture 1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68" name="Text Box 2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r>
                <a:rPr lang="fr-FR" sz="2600" b="1" dirty="0">
                  <a:solidFill>
                    <a:srgbClr val="1C146B"/>
                  </a:solidFill>
                  <a:latin typeface="Felix Titling" pitchFamily="82" charset="0"/>
                </a:rPr>
                <a:t>EEMAN &amp; PARTNERS</a:t>
              </a:r>
            </a:p>
            <a:p>
              <a:endParaRPr lang="fr-FR" sz="1800" dirty="0"/>
            </a:p>
          </p:txBody>
        </p:sp>
      </p:grpSp>
      <p:sp>
        <p:nvSpPr>
          <p:cNvPr id="2055" name="Text Box 21"/>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dirty="0"/>
          </a:p>
        </p:txBody>
      </p:sp>
      <p:grpSp>
        <p:nvGrpSpPr>
          <p:cNvPr id="2056" name="Group 22"/>
          <p:cNvGrpSpPr>
            <a:grpSpLocks/>
          </p:cNvGrpSpPr>
          <p:nvPr/>
        </p:nvGrpSpPr>
        <p:grpSpPr bwMode="auto">
          <a:xfrm>
            <a:off x="108564363" y="110231238"/>
            <a:ext cx="9224962" cy="2011362"/>
            <a:chOff x="105636975" y="112824150"/>
            <a:chExt cx="9225374" cy="2010030"/>
          </a:xfrm>
        </p:grpSpPr>
        <p:sp>
          <p:nvSpPr>
            <p:cNvPr id="2063" name="Rectangle 23"/>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dirty="0"/>
            </a:p>
          </p:txBody>
        </p:sp>
        <p:pic>
          <p:nvPicPr>
            <p:cNvPr id="2064" name="Picture 24"/>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65" name="Text Box 25"/>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r>
                <a:rPr lang="fr-FR" sz="2600" b="1" dirty="0">
                  <a:solidFill>
                    <a:srgbClr val="1C146B"/>
                  </a:solidFill>
                  <a:latin typeface="Felix Titling" pitchFamily="82" charset="0"/>
                </a:rPr>
                <a:t>EEMAN &amp; PARTNERS</a:t>
              </a:r>
            </a:p>
            <a:p>
              <a:endParaRPr lang="fr-FR" sz="1800" dirty="0"/>
            </a:p>
          </p:txBody>
        </p:sp>
      </p:grpSp>
      <p:grpSp>
        <p:nvGrpSpPr>
          <p:cNvPr id="2057" name="Group 26"/>
          <p:cNvGrpSpPr>
            <a:grpSpLocks/>
          </p:cNvGrpSpPr>
          <p:nvPr/>
        </p:nvGrpSpPr>
        <p:grpSpPr bwMode="auto">
          <a:xfrm>
            <a:off x="108780263" y="110447138"/>
            <a:ext cx="9224962" cy="2011362"/>
            <a:chOff x="105636975" y="112824150"/>
            <a:chExt cx="9225374" cy="2010030"/>
          </a:xfrm>
        </p:grpSpPr>
        <p:sp>
          <p:nvSpPr>
            <p:cNvPr id="2060" name="Rectangle 27"/>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dirty="0"/>
            </a:p>
          </p:txBody>
        </p:sp>
        <p:pic>
          <p:nvPicPr>
            <p:cNvPr id="2061" name="Picture 28"/>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62" name="Text Box 29"/>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endParaRPr lang="fr-FR" sz="500" b="1" dirty="0">
                <a:solidFill>
                  <a:srgbClr val="000080"/>
                </a:solidFill>
                <a:latin typeface="Felix Titling" pitchFamily="82" charset="0"/>
              </a:endParaRPr>
            </a:p>
            <a:p>
              <a:pPr algn="ctr"/>
              <a:r>
                <a:rPr lang="fr-FR" sz="2600" b="1" dirty="0">
                  <a:solidFill>
                    <a:srgbClr val="1C146B"/>
                  </a:solidFill>
                  <a:latin typeface="Felix Titling" pitchFamily="82" charset="0"/>
                </a:rPr>
                <a:t>EEMAN &amp; PARTNERS</a:t>
              </a:r>
            </a:p>
            <a:p>
              <a:endParaRPr lang="fr-FR" sz="1800" dirty="0"/>
            </a:p>
          </p:txBody>
        </p:sp>
      </p:grpSp>
      <p:pic>
        <p:nvPicPr>
          <p:cNvPr id="2058" name="Picture 30" descr="lampeµ"/>
          <p:cNvPicPr>
            <a:picLocks noChangeAspect="1" noChangeArrowheads="1"/>
          </p:cNvPicPr>
          <p:nvPr/>
        </p:nvPicPr>
        <p:blipFill>
          <a:blip r:embed="rId4" cstate="print"/>
          <a:srcRect/>
          <a:stretch>
            <a:fillRect/>
          </a:stretch>
        </p:blipFill>
        <p:spPr bwMode="auto">
          <a:xfrm>
            <a:off x="0" y="5949950"/>
            <a:ext cx="1042988" cy="912813"/>
          </a:xfrm>
          <a:prstGeom prst="rect">
            <a:avLst/>
          </a:prstGeom>
          <a:noFill/>
          <a:ln w="9525">
            <a:noFill/>
            <a:miter lim="800000"/>
            <a:headEnd/>
            <a:tailEnd/>
          </a:ln>
        </p:spPr>
      </p:pic>
      <p:sp>
        <p:nvSpPr>
          <p:cNvPr id="2059" name="Text Box 32"/>
          <p:cNvSpPr txBox="1">
            <a:spLocks noChangeArrowheads="1"/>
          </p:cNvSpPr>
          <p:nvPr/>
        </p:nvSpPr>
        <p:spPr bwMode="auto">
          <a:xfrm>
            <a:off x="0" y="333375"/>
            <a:ext cx="9036050" cy="5555367"/>
          </a:xfrm>
          <a:prstGeom prst="rect">
            <a:avLst/>
          </a:prstGeom>
          <a:noFill/>
          <a:ln w="9525">
            <a:noFill/>
            <a:miter lim="800000"/>
            <a:headEnd/>
            <a:tailEnd/>
          </a:ln>
        </p:spPr>
        <p:txBody>
          <a:bodyPr wrap="square">
            <a:spAutoFit/>
          </a:bodyPr>
          <a:lstStyle/>
          <a:p>
            <a:pPr algn="ctr">
              <a:spcBef>
                <a:spcPct val="50000"/>
              </a:spcBef>
            </a:pPr>
            <a:endParaRPr lang="fr-BE" sz="1800" dirty="0"/>
          </a:p>
          <a:p>
            <a:pPr algn="ctr">
              <a:spcBef>
                <a:spcPct val="50000"/>
              </a:spcBef>
            </a:pPr>
            <a:endParaRPr lang="fr-BE" sz="1800" dirty="0"/>
          </a:p>
          <a:p>
            <a:pPr algn="ctr">
              <a:spcBef>
                <a:spcPct val="50000"/>
              </a:spcBef>
            </a:pPr>
            <a:endParaRPr lang="fr-BE" sz="1800" dirty="0"/>
          </a:p>
          <a:p>
            <a:pPr algn="ctr"/>
            <a:endParaRPr lang="en-US" sz="3600" dirty="0" smtClean="0"/>
          </a:p>
          <a:p>
            <a:pPr algn="ctr"/>
            <a:endParaRPr lang="en-US" sz="3600" dirty="0" smtClean="0"/>
          </a:p>
          <a:p>
            <a:pPr algn="ctr"/>
            <a:r>
              <a:rPr lang="en-US" sz="3600" dirty="0" smtClean="0"/>
              <a:t>The Gathering of Evidence and Evidentiary Hurdles in the Judicial </a:t>
            </a:r>
            <a:r>
              <a:rPr lang="en-US" sz="3600" dirty="0" smtClean="0"/>
              <a:t>Process</a:t>
            </a:r>
          </a:p>
          <a:p>
            <a:pPr algn="ctr"/>
            <a:endParaRPr lang="fr-BE" sz="3600" dirty="0" smtClean="0"/>
          </a:p>
          <a:p>
            <a:pPr algn="ctr"/>
            <a:r>
              <a:rPr lang="fr-BE" sz="2000" dirty="0"/>
              <a:t>WIPO </a:t>
            </a:r>
            <a:r>
              <a:rPr lang="fr-BE" sz="2000" dirty="0" err="1"/>
              <a:t>seminar</a:t>
            </a:r>
            <a:r>
              <a:rPr lang="fr-BE" sz="2000" dirty="0"/>
              <a:t> for </a:t>
            </a:r>
            <a:r>
              <a:rPr lang="fr-BE" sz="2000" dirty="0" err="1"/>
              <a:t>judges</a:t>
            </a:r>
            <a:r>
              <a:rPr lang="fr-BE" sz="2000" dirty="0"/>
              <a:t> and </a:t>
            </a:r>
            <a:r>
              <a:rPr lang="fr-BE" sz="2000" dirty="0" err="1"/>
              <a:t>enforcement</a:t>
            </a:r>
            <a:r>
              <a:rPr lang="fr-BE" sz="2000" dirty="0"/>
              <a:t> institutions </a:t>
            </a:r>
          </a:p>
          <a:p>
            <a:pPr algn="ctr"/>
            <a:r>
              <a:rPr lang="fr-BE" sz="2000" dirty="0"/>
              <a:t>Sofia, 22 &amp; 23 </a:t>
            </a:r>
            <a:r>
              <a:rPr lang="fr-BE" sz="2000" dirty="0" err="1"/>
              <a:t>November</a:t>
            </a:r>
            <a:r>
              <a:rPr lang="fr-BE" sz="2000" dirty="0"/>
              <a:t> </a:t>
            </a:r>
            <a:r>
              <a:rPr lang="fr-BE" sz="2000" dirty="0" smtClean="0"/>
              <a:t>2012</a:t>
            </a:r>
            <a:endParaRPr lang="en-US" sz="1800" dirty="0" smtClean="0">
              <a:latin typeface="Arial Rounded MT Bold" pitchFamily="34" charset="0"/>
            </a:endParaRPr>
          </a:p>
          <a:p>
            <a:pPr algn="r">
              <a:spcBef>
                <a:spcPct val="50000"/>
              </a:spcBef>
            </a:pPr>
            <a:r>
              <a:rPr lang="en-US" sz="1800" dirty="0" smtClean="0">
                <a:latin typeface="Arial Rounded MT Bold" pitchFamily="34" charset="0"/>
              </a:rPr>
              <a:t>Marius Schneider</a:t>
            </a:r>
            <a:br>
              <a:rPr lang="en-US" sz="1800" dirty="0" smtClean="0">
                <a:latin typeface="Arial Rounded MT Bold" pitchFamily="34" charset="0"/>
              </a:rPr>
            </a:br>
            <a:r>
              <a:rPr lang="en-US" sz="1800" dirty="0" smtClean="0">
                <a:latin typeface="Arial Rounded MT Bold" pitchFamily="34" charset="0"/>
              </a:rPr>
              <a:t> Attorney-at-law</a:t>
            </a:r>
            <a:br>
              <a:rPr lang="en-US" sz="1800" dirty="0" smtClean="0">
                <a:latin typeface="Arial Rounded MT Bold" pitchFamily="34" charset="0"/>
              </a:rPr>
            </a:br>
            <a:r>
              <a:rPr lang="en-US" sz="1800" dirty="0" smtClean="0">
                <a:latin typeface="Arial Rounded MT Bold" pitchFamily="34" charset="0"/>
              </a:rPr>
              <a:t> </a:t>
            </a:r>
            <a:r>
              <a:rPr lang="en-US" sz="1800" dirty="0" err="1" smtClean="0">
                <a:latin typeface="Arial Rounded MT Bold" pitchFamily="34" charset="0"/>
              </a:rPr>
              <a:t>Eeman</a:t>
            </a:r>
            <a:r>
              <a:rPr lang="en-US" sz="1800" dirty="0" smtClean="0">
                <a:latin typeface="Arial Rounded MT Bold" pitchFamily="34" charset="0"/>
              </a:rPr>
              <a:t> &amp; Partners</a:t>
            </a:r>
            <a:endParaRPr lang="en-US" sz="1600" dirty="0">
              <a:latin typeface="Arial Rounded MT Bold" pitchFamily="34" charset="0"/>
            </a:endParaRPr>
          </a:p>
        </p:txBody>
      </p:sp>
      <p:sp>
        <p:nvSpPr>
          <p:cNvPr id="4" name="Titre 3"/>
          <p:cNvSpPr>
            <a:spLocks noGrp="1"/>
          </p:cNvSpPr>
          <p:nvPr>
            <p:ph type="title"/>
          </p:nvPr>
        </p:nvSpPr>
        <p:spPr/>
        <p:txBody>
          <a:bodyPr/>
          <a:lstStyle/>
          <a:p>
            <a:endParaRPr lang="fr-F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877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3"/>
          <p:cNvGrpSpPr>
            <a:grpSpLocks/>
          </p:cNvGrpSpPr>
          <p:nvPr/>
        </p:nvGrpSpPr>
        <p:grpSpPr bwMode="auto">
          <a:xfrm>
            <a:off x="103943150" y="108488163"/>
            <a:ext cx="9224963" cy="2009775"/>
            <a:chOff x="105636975" y="112824150"/>
            <a:chExt cx="9225374" cy="2010030"/>
          </a:xfrm>
        </p:grpSpPr>
        <p:sp>
          <p:nvSpPr>
            <p:cNvPr id="6171"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172"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173"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148" name="Group 7"/>
          <p:cNvGrpSpPr>
            <a:grpSpLocks/>
          </p:cNvGrpSpPr>
          <p:nvPr/>
        </p:nvGrpSpPr>
        <p:grpSpPr bwMode="auto">
          <a:xfrm>
            <a:off x="105637013" y="112823625"/>
            <a:ext cx="9224962" cy="2009775"/>
            <a:chOff x="105636975" y="112824150"/>
            <a:chExt cx="9225374" cy="2010030"/>
          </a:xfrm>
        </p:grpSpPr>
        <p:sp>
          <p:nvSpPr>
            <p:cNvPr id="6168"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169"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170"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149" name="Group 11"/>
          <p:cNvGrpSpPr>
            <a:grpSpLocks/>
          </p:cNvGrpSpPr>
          <p:nvPr/>
        </p:nvGrpSpPr>
        <p:grpSpPr bwMode="auto">
          <a:xfrm>
            <a:off x="108132563" y="109799438"/>
            <a:ext cx="9224962" cy="2011362"/>
            <a:chOff x="105636975" y="112824150"/>
            <a:chExt cx="9225374" cy="2010030"/>
          </a:xfrm>
        </p:grpSpPr>
        <p:sp>
          <p:nvSpPr>
            <p:cNvPr id="6165"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166"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167"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150" name="Group 15"/>
          <p:cNvGrpSpPr>
            <a:grpSpLocks/>
          </p:cNvGrpSpPr>
          <p:nvPr/>
        </p:nvGrpSpPr>
        <p:grpSpPr bwMode="auto">
          <a:xfrm>
            <a:off x="108348463" y="110015338"/>
            <a:ext cx="9224962" cy="2011362"/>
            <a:chOff x="105636975" y="112824150"/>
            <a:chExt cx="9225374" cy="2010030"/>
          </a:xfrm>
        </p:grpSpPr>
        <p:sp>
          <p:nvSpPr>
            <p:cNvPr id="6162"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163"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164"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6151"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6152" name="Group 20"/>
          <p:cNvGrpSpPr>
            <a:grpSpLocks/>
          </p:cNvGrpSpPr>
          <p:nvPr/>
        </p:nvGrpSpPr>
        <p:grpSpPr bwMode="auto">
          <a:xfrm>
            <a:off x="108564363" y="110231238"/>
            <a:ext cx="9224962" cy="2011362"/>
            <a:chOff x="105636975" y="112824150"/>
            <a:chExt cx="9225374" cy="2010030"/>
          </a:xfrm>
        </p:grpSpPr>
        <p:sp>
          <p:nvSpPr>
            <p:cNvPr id="6159"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160"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161"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6153" name="Group 24"/>
          <p:cNvGrpSpPr>
            <a:grpSpLocks/>
          </p:cNvGrpSpPr>
          <p:nvPr/>
        </p:nvGrpSpPr>
        <p:grpSpPr bwMode="auto">
          <a:xfrm>
            <a:off x="108780263" y="110447138"/>
            <a:ext cx="9224962" cy="2011362"/>
            <a:chOff x="105636975" y="112824150"/>
            <a:chExt cx="9225374" cy="2010030"/>
          </a:xfrm>
        </p:grpSpPr>
        <p:sp>
          <p:nvSpPr>
            <p:cNvPr id="6156"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6157"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6158"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6154"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18461" name="Rectangle 29"/>
          <p:cNvSpPr>
            <a:spLocks noGrp="1" noChangeArrowheads="1"/>
          </p:cNvSpPr>
          <p:nvPr>
            <p:ph type="body" idx="1"/>
          </p:nvPr>
        </p:nvSpPr>
        <p:spPr>
          <a:xfrm>
            <a:off x="457200" y="260648"/>
            <a:ext cx="8229600" cy="5865515"/>
          </a:xfrm>
        </p:spPr>
        <p:txBody>
          <a:bodyPr>
            <a:normAutofit fontScale="92500" lnSpcReduction="10000"/>
          </a:bodyPr>
          <a:lstStyle/>
          <a:p>
            <a:pPr eaLnBrk="1" hangingPunct="1">
              <a:buNone/>
            </a:pPr>
            <a:r>
              <a:rPr lang="en-GB" sz="2800" dirty="0" smtClean="0"/>
              <a:t>Legal </a:t>
            </a:r>
            <a:r>
              <a:rPr lang="en-GB" sz="2800" dirty="0"/>
              <a:t>remedies: civil </a:t>
            </a:r>
            <a:r>
              <a:rPr lang="en-GB" sz="2800" dirty="0" smtClean="0"/>
              <a:t>remedies</a:t>
            </a:r>
          </a:p>
          <a:p>
            <a:pPr eaLnBrk="1" hangingPunct="1">
              <a:buNone/>
            </a:pPr>
            <a:endParaRPr lang="en-US" sz="1800" dirty="0" smtClean="0">
              <a:latin typeface="Arial Rounded MT Bold" pitchFamily="34" charset="0"/>
            </a:endParaRPr>
          </a:p>
          <a:p>
            <a:pPr marL="627063" indent="-180975" eaLnBrk="1" hangingPunct="1">
              <a:buNone/>
              <a:defRPr/>
            </a:pPr>
            <a:r>
              <a:rPr lang="en-GB" sz="2000" b="1" dirty="0" smtClean="0"/>
              <a:t>Right </a:t>
            </a:r>
            <a:r>
              <a:rPr lang="en-GB" sz="2000" b="1" dirty="0" smtClean="0"/>
              <a:t>for information:</a:t>
            </a:r>
            <a:br>
              <a:rPr lang="en-GB" sz="2000" b="1" dirty="0" smtClean="0"/>
            </a:br>
            <a:r>
              <a:rPr lang="en-GB" sz="2000" dirty="0" smtClean="0"/>
              <a:t>	Information on the origin and distribution networks of the goods 	to be provided by the infringer and/or other person who:</a:t>
            </a:r>
            <a:br>
              <a:rPr lang="en-GB" sz="2000" dirty="0" smtClean="0"/>
            </a:br>
            <a:endParaRPr lang="fr-BE" sz="2000" dirty="0" smtClean="0"/>
          </a:p>
          <a:p>
            <a:pPr marL="1168400" lvl="1" eaLnBrk="1" hangingPunct="1">
              <a:buFont typeface="Wingdings" pitchFamily="2" charset="2"/>
              <a:buChar char="§"/>
              <a:defRPr/>
            </a:pPr>
            <a:r>
              <a:rPr lang="en-GB" sz="1600" dirty="0" smtClean="0">
                <a:ea typeface="+mn-ea"/>
              </a:rPr>
              <a:t>was found in possession of the infringing goods on a commercial scale;</a:t>
            </a:r>
            <a:endParaRPr lang="fr-BE" sz="1600" dirty="0" smtClean="0">
              <a:ea typeface="+mn-ea"/>
            </a:endParaRPr>
          </a:p>
          <a:p>
            <a:pPr marL="1168400" lvl="1" eaLnBrk="1" hangingPunct="1">
              <a:buFont typeface="Wingdings" pitchFamily="2" charset="2"/>
              <a:buChar char="§"/>
              <a:defRPr/>
            </a:pPr>
            <a:r>
              <a:rPr lang="en-GB" sz="1600" dirty="0" smtClean="0">
                <a:ea typeface="+mn-ea"/>
              </a:rPr>
              <a:t>was found to be using the infringing services on a commercial scale;</a:t>
            </a:r>
            <a:endParaRPr lang="fr-BE" sz="1600" dirty="0" smtClean="0">
              <a:ea typeface="+mn-ea"/>
            </a:endParaRPr>
          </a:p>
          <a:p>
            <a:pPr marL="1168400" lvl="1" eaLnBrk="1" hangingPunct="1">
              <a:buFont typeface="Wingdings" pitchFamily="2" charset="2"/>
              <a:buChar char="§"/>
              <a:defRPr/>
            </a:pPr>
            <a:r>
              <a:rPr lang="en-GB" sz="1600" dirty="0" smtClean="0">
                <a:ea typeface="+mn-ea"/>
              </a:rPr>
              <a:t>was found to be provided on a commercial scale services used in infringing activities;</a:t>
            </a:r>
            <a:endParaRPr lang="fr-BE" sz="1600" dirty="0" smtClean="0">
              <a:ea typeface="+mn-ea"/>
            </a:endParaRPr>
          </a:p>
          <a:p>
            <a:pPr marL="1168400" lvl="1" eaLnBrk="1" hangingPunct="1">
              <a:buFont typeface="Wingdings" pitchFamily="2" charset="2"/>
              <a:buChar char="§"/>
              <a:defRPr/>
            </a:pPr>
            <a:r>
              <a:rPr lang="en-GB" sz="1600" dirty="0" smtClean="0">
                <a:ea typeface="+mn-ea"/>
              </a:rPr>
              <a:t>was indicated by the person involved in the production, manufacture or distribution of the goods or the provision of the services.</a:t>
            </a:r>
            <a:endParaRPr lang="en-GB" sz="1600" dirty="0">
              <a:ea typeface="+mn-ea"/>
            </a:endParaRPr>
          </a:p>
          <a:p>
            <a:pPr marL="457200" lvl="1" indent="0" eaLnBrk="1" hangingPunct="1">
              <a:buNone/>
              <a:defRPr/>
            </a:pPr>
            <a:endParaRPr lang="en-GB" sz="1800" dirty="0" smtClean="0">
              <a:ea typeface="+mn-ea"/>
            </a:endParaRPr>
          </a:p>
          <a:p>
            <a:pPr marL="893763" lvl="1" indent="0" eaLnBrk="1" hangingPunct="1">
              <a:buNone/>
              <a:defRPr/>
            </a:pPr>
            <a:r>
              <a:rPr lang="en-GB" sz="2000" b="1" dirty="0"/>
              <a:t>Legal basis: </a:t>
            </a:r>
            <a:r>
              <a:rPr lang="en-GB" sz="2000" b="1" dirty="0" smtClean="0"/>
              <a:t>Article 8 </a:t>
            </a:r>
            <a:r>
              <a:rPr lang="en-GB" sz="2000" dirty="0" smtClean="0"/>
              <a:t>Directive </a:t>
            </a:r>
            <a:r>
              <a:rPr lang="en-GB" sz="2000" dirty="0"/>
              <a:t>n° 2004/48/EC of 29 April 2004 on the enforcement of intellectual property </a:t>
            </a:r>
            <a:r>
              <a:rPr lang="en-GB" sz="2000" dirty="0" smtClean="0"/>
              <a:t>rights</a:t>
            </a:r>
          </a:p>
          <a:p>
            <a:pPr marL="900113" indent="0">
              <a:buNone/>
            </a:pPr>
            <a:r>
              <a:rPr lang="en-GB" sz="2000" b="1" dirty="0" smtClean="0"/>
              <a:t/>
            </a:r>
            <a:br>
              <a:rPr lang="en-GB" sz="2000" b="1" dirty="0" smtClean="0"/>
            </a:br>
            <a:r>
              <a:rPr lang="en-GB" sz="2000" b="1" dirty="0" smtClean="0"/>
              <a:t>Cases</a:t>
            </a:r>
            <a:r>
              <a:rPr lang="en-GB" sz="2000" b="1" dirty="0"/>
              <a:t>: </a:t>
            </a:r>
          </a:p>
          <a:p>
            <a:pPr marL="1055687">
              <a:buFontTx/>
              <a:buChar char="-"/>
            </a:pPr>
            <a:r>
              <a:rPr lang="en-GB" sz="2000" i="1" dirty="0" err="1"/>
              <a:t>Promusicae</a:t>
            </a:r>
            <a:r>
              <a:rPr lang="en-GB" sz="2000" i="1" dirty="0"/>
              <a:t> </a:t>
            </a:r>
            <a:r>
              <a:rPr lang="en-GB" sz="2000" i="1" dirty="0" smtClean="0"/>
              <a:t>case</a:t>
            </a:r>
            <a:r>
              <a:rPr lang="en-GB" sz="2000" dirty="0"/>
              <a:t> </a:t>
            </a:r>
            <a:r>
              <a:rPr lang="en-GB" sz="2000" dirty="0" smtClean="0"/>
              <a:t>       fair </a:t>
            </a:r>
            <a:r>
              <a:rPr lang="en-GB" sz="2000" dirty="0"/>
              <a:t>balance between privacy law and right for information</a:t>
            </a:r>
          </a:p>
          <a:p>
            <a:pPr marL="1055687">
              <a:buFontTx/>
              <a:buChar char="-"/>
            </a:pPr>
            <a:r>
              <a:rPr lang="en-GB" sz="2000" i="1" dirty="0"/>
              <a:t>Bonnier Audio </a:t>
            </a:r>
            <a:r>
              <a:rPr lang="en-GB" sz="2000" i="1" dirty="0" smtClean="0"/>
              <a:t>AB case.           </a:t>
            </a:r>
            <a:r>
              <a:rPr lang="en-GB" sz="2000" dirty="0" smtClean="0"/>
              <a:t>No </a:t>
            </a:r>
            <a:r>
              <a:rPr lang="en-GB" sz="2000" dirty="0"/>
              <a:t>EU legislation would govern personal data in cases of violations of intellectual property rights.</a:t>
            </a:r>
            <a:endParaRPr lang="en-GB" sz="2000" i="1" dirty="0"/>
          </a:p>
          <a:p>
            <a:pPr marL="893763" lvl="1" indent="0" eaLnBrk="1" hangingPunct="1">
              <a:buNone/>
              <a:defRPr/>
            </a:pPr>
            <a:endParaRPr lang="en-GB" sz="2000" dirty="0"/>
          </a:p>
          <a:p>
            <a:pPr marL="457200" lvl="1" indent="0" eaLnBrk="1" hangingPunct="1">
              <a:buNone/>
              <a:defRPr/>
            </a:pPr>
            <a:endParaRPr lang="en-GB" sz="1800" dirty="0" smtClean="0">
              <a:ea typeface="+mn-ea"/>
            </a:endParaRPr>
          </a:p>
        </p:txBody>
      </p:sp>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cteur droit avec flèche 3"/>
          <p:cNvCxnSpPr/>
          <p:nvPr/>
        </p:nvCxnSpPr>
        <p:spPr>
          <a:xfrm>
            <a:off x="3986355" y="5476440"/>
            <a:ext cx="2880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Connecteur droit avec flèche 33"/>
          <p:cNvCxnSpPr/>
          <p:nvPr/>
        </p:nvCxnSpPr>
        <p:spPr>
          <a:xfrm>
            <a:off x="3275856" y="4899034"/>
            <a:ext cx="2880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85969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Shortcoming </a:t>
            </a:r>
            <a:r>
              <a:rPr lang="en-US" dirty="0"/>
              <a:t>in evidence </a:t>
            </a:r>
            <a:r>
              <a:rPr lang="en-US" dirty="0" smtClean="0"/>
              <a:t>and Right of information</a:t>
            </a:r>
            <a:endParaRPr lang="en-US" dirty="0"/>
          </a:p>
        </p:txBody>
      </p:sp>
      <p:sp>
        <p:nvSpPr>
          <p:cNvPr id="3" name="Espace réservé du contenu 2"/>
          <p:cNvSpPr>
            <a:spLocks noGrp="1"/>
          </p:cNvSpPr>
          <p:nvPr>
            <p:ph idx="1"/>
          </p:nvPr>
        </p:nvSpPr>
        <p:spPr/>
        <p:txBody>
          <a:bodyPr>
            <a:normAutofit/>
          </a:bodyPr>
          <a:lstStyle/>
          <a:p>
            <a:endParaRPr lang="en-US" sz="2000" dirty="0" smtClean="0"/>
          </a:p>
          <a:p>
            <a:r>
              <a:rPr lang="en-US" sz="2000" dirty="0" smtClean="0"/>
              <a:t>Limitation of disclosure of financial documents to commercial scale documents (in some States =&gt; limit of disclose)</a:t>
            </a:r>
          </a:p>
          <a:p>
            <a:r>
              <a:rPr lang="en-US" sz="2000" dirty="0" smtClean="0"/>
              <a:t>Search and seizure orders</a:t>
            </a:r>
          </a:p>
          <a:p>
            <a:r>
              <a:rPr lang="en-US" sz="2000" dirty="0" smtClean="0"/>
              <a:t>Costs sometimes prohibitive</a:t>
            </a:r>
          </a:p>
          <a:p>
            <a:r>
              <a:rPr lang="en-US" sz="2000" dirty="0" smtClean="0"/>
              <a:t>Lack of certainty regarding computer evidence </a:t>
            </a:r>
          </a:p>
          <a:p>
            <a:r>
              <a:rPr lang="en-US" sz="2000" dirty="0" smtClean="0"/>
              <a:t>Right of information – implementation issues</a:t>
            </a:r>
          </a:p>
          <a:p>
            <a:r>
              <a:rPr lang="en-US" sz="2000" dirty="0" smtClean="0"/>
              <a:t>Rights of information restricted by data retention and data protection laws</a:t>
            </a:r>
          </a:p>
          <a:p>
            <a:r>
              <a:rPr lang="en-US" sz="2000" dirty="0" smtClean="0"/>
              <a:t>Sanctions not sufficiently deterrent</a:t>
            </a: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972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5"/>
          <p:cNvGrpSpPr>
            <a:grpSpLocks/>
          </p:cNvGrpSpPr>
          <p:nvPr/>
        </p:nvGrpSpPr>
        <p:grpSpPr bwMode="auto">
          <a:xfrm>
            <a:off x="103943150" y="108488163"/>
            <a:ext cx="9224963" cy="2009775"/>
            <a:chOff x="105636975" y="112824150"/>
            <a:chExt cx="9225374" cy="2010030"/>
          </a:xfrm>
        </p:grpSpPr>
        <p:sp>
          <p:nvSpPr>
            <p:cNvPr id="2075" name="Rectangle 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76" name="Picture 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77" name="Text Box 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2052" name="Group 9"/>
          <p:cNvGrpSpPr>
            <a:grpSpLocks/>
          </p:cNvGrpSpPr>
          <p:nvPr/>
        </p:nvGrpSpPr>
        <p:grpSpPr bwMode="auto">
          <a:xfrm>
            <a:off x="105637013" y="112823625"/>
            <a:ext cx="9224962" cy="2009775"/>
            <a:chOff x="105636975" y="112824150"/>
            <a:chExt cx="9225374" cy="2010030"/>
          </a:xfrm>
        </p:grpSpPr>
        <p:sp>
          <p:nvSpPr>
            <p:cNvPr id="2072" name="Rectangle 10"/>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73" name="Picture 11"/>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74" name="Text Box 12"/>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2053" name="Group 13"/>
          <p:cNvGrpSpPr>
            <a:grpSpLocks/>
          </p:cNvGrpSpPr>
          <p:nvPr/>
        </p:nvGrpSpPr>
        <p:grpSpPr bwMode="auto">
          <a:xfrm>
            <a:off x="108132563" y="109799438"/>
            <a:ext cx="9224962" cy="2011362"/>
            <a:chOff x="105636975" y="112824150"/>
            <a:chExt cx="9225374" cy="2010030"/>
          </a:xfrm>
        </p:grpSpPr>
        <p:sp>
          <p:nvSpPr>
            <p:cNvPr id="2069" name="Rectangle 1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70" name="Picture 1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71" name="Text Box 1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2054" name="Group 17"/>
          <p:cNvGrpSpPr>
            <a:grpSpLocks/>
          </p:cNvGrpSpPr>
          <p:nvPr/>
        </p:nvGrpSpPr>
        <p:grpSpPr bwMode="auto">
          <a:xfrm>
            <a:off x="108348463" y="110015338"/>
            <a:ext cx="9224962" cy="2011362"/>
            <a:chOff x="105636975" y="112824150"/>
            <a:chExt cx="9225374" cy="2010030"/>
          </a:xfrm>
        </p:grpSpPr>
        <p:sp>
          <p:nvSpPr>
            <p:cNvPr id="2066" name="Rectangle 1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67" name="Picture 1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68" name="Text Box 2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2055" name="Text Box 21"/>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2056" name="Group 22"/>
          <p:cNvGrpSpPr>
            <a:grpSpLocks/>
          </p:cNvGrpSpPr>
          <p:nvPr/>
        </p:nvGrpSpPr>
        <p:grpSpPr bwMode="auto">
          <a:xfrm>
            <a:off x="108564363" y="110231238"/>
            <a:ext cx="9224962" cy="2011362"/>
            <a:chOff x="105636975" y="112824150"/>
            <a:chExt cx="9225374" cy="2010030"/>
          </a:xfrm>
        </p:grpSpPr>
        <p:sp>
          <p:nvSpPr>
            <p:cNvPr id="2063" name="Rectangle 23"/>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64" name="Picture 24"/>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65" name="Text Box 25"/>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2057" name="Group 26"/>
          <p:cNvGrpSpPr>
            <a:grpSpLocks/>
          </p:cNvGrpSpPr>
          <p:nvPr/>
        </p:nvGrpSpPr>
        <p:grpSpPr bwMode="auto">
          <a:xfrm>
            <a:off x="108780263" y="110447138"/>
            <a:ext cx="9224962" cy="2011362"/>
            <a:chOff x="105636975" y="112824150"/>
            <a:chExt cx="9225374" cy="2010030"/>
          </a:xfrm>
        </p:grpSpPr>
        <p:sp>
          <p:nvSpPr>
            <p:cNvPr id="2060" name="Rectangle 27"/>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2061" name="Picture 28"/>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2062" name="Text Box 29"/>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2058" name="Picture 30" descr="lampeµ"/>
          <p:cNvPicPr>
            <a:picLocks noChangeAspect="1" noChangeArrowheads="1"/>
          </p:cNvPicPr>
          <p:nvPr/>
        </p:nvPicPr>
        <p:blipFill>
          <a:blip r:embed="rId4" cstate="print"/>
          <a:srcRect/>
          <a:stretch>
            <a:fillRect/>
          </a:stretch>
        </p:blipFill>
        <p:spPr bwMode="auto">
          <a:xfrm>
            <a:off x="0" y="5949950"/>
            <a:ext cx="1042988" cy="912813"/>
          </a:xfrm>
          <a:prstGeom prst="rect">
            <a:avLst/>
          </a:prstGeom>
          <a:noFill/>
          <a:ln w="9525">
            <a:noFill/>
            <a:miter lim="800000"/>
            <a:headEnd/>
            <a:tailEnd/>
          </a:ln>
        </p:spPr>
      </p:pic>
      <p:sp>
        <p:nvSpPr>
          <p:cNvPr id="2059" name="Text Box 32"/>
          <p:cNvSpPr txBox="1">
            <a:spLocks noChangeArrowheads="1"/>
          </p:cNvSpPr>
          <p:nvPr/>
        </p:nvSpPr>
        <p:spPr bwMode="auto">
          <a:xfrm>
            <a:off x="0" y="333375"/>
            <a:ext cx="9036050" cy="5555367"/>
          </a:xfrm>
          <a:prstGeom prst="rect">
            <a:avLst/>
          </a:prstGeom>
          <a:noFill/>
          <a:ln w="9525">
            <a:noFill/>
            <a:miter lim="800000"/>
            <a:headEnd/>
            <a:tailEnd/>
          </a:ln>
        </p:spPr>
        <p:txBody>
          <a:bodyPr wrap="square">
            <a:spAutoFit/>
          </a:bodyPr>
          <a:lstStyle/>
          <a:p>
            <a:pPr algn="ctr">
              <a:spcBef>
                <a:spcPct val="50000"/>
              </a:spcBef>
            </a:pPr>
            <a:endParaRPr lang="fr-BE" sz="1800" dirty="0"/>
          </a:p>
          <a:p>
            <a:pPr algn="ctr">
              <a:spcBef>
                <a:spcPct val="50000"/>
              </a:spcBef>
            </a:pPr>
            <a:endParaRPr lang="fr-BE" sz="1800" dirty="0"/>
          </a:p>
          <a:p>
            <a:pPr algn="ctr">
              <a:spcBef>
                <a:spcPct val="50000"/>
              </a:spcBef>
            </a:pPr>
            <a:endParaRPr lang="fr-BE" sz="1800" dirty="0"/>
          </a:p>
          <a:p>
            <a:pPr algn="ctr"/>
            <a:endParaRPr lang="en-US" sz="3600" dirty="0" smtClean="0"/>
          </a:p>
          <a:p>
            <a:pPr algn="ctr"/>
            <a:r>
              <a:rPr lang="en-US" sz="3600" dirty="0" smtClean="0"/>
              <a:t>Corrective Measures in Civil Proceedings, including the Disposal of Infringing </a:t>
            </a:r>
            <a:r>
              <a:rPr lang="en-US" sz="3600" dirty="0" smtClean="0"/>
              <a:t>Goods</a:t>
            </a:r>
          </a:p>
          <a:p>
            <a:pPr algn="ctr"/>
            <a:endParaRPr lang="fr-BE" sz="3600" dirty="0" smtClean="0"/>
          </a:p>
          <a:p>
            <a:pPr lvl="0" algn="ctr"/>
            <a:r>
              <a:rPr lang="fr-BE" sz="2000" dirty="0">
                <a:solidFill>
                  <a:prstClr val="black"/>
                </a:solidFill>
              </a:rPr>
              <a:t>WIPO </a:t>
            </a:r>
            <a:r>
              <a:rPr lang="fr-BE" sz="2000" dirty="0" err="1">
                <a:solidFill>
                  <a:prstClr val="black"/>
                </a:solidFill>
              </a:rPr>
              <a:t>seminar</a:t>
            </a:r>
            <a:r>
              <a:rPr lang="fr-BE" sz="2000" dirty="0">
                <a:solidFill>
                  <a:prstClr val="black"/>
                </a:solidFill>
              </a:rPr>
              <a:t> for </a:t>
            </a:r>
            <a:r>
              <a:rPr lang="fr-BE" sz="2000" dirty="0" err="1">
                <a:solidFill>
                  <a:prstClr val="black"/>
                </a:solidFill>
              </a:rPr>
              <a:t>judges</a:t>
            </a:r>
            <a:r>
              <a:rPr lang="fr-BE" sz="2000" dirty="0">
                <a:solidFill>
                  <a:prstClr val="black"/>
                </a:solidFill>
              </a:rPr>
              <a:t> and </a:t>
            </a:r>
            <a:r>
              <a:rPr lang="fr-BE" sz="2000" dirty="0" err="1">
                <a:solidFill>
                  <a:prstClr val="black"/>
                </a:solidFill>
              </a:rPr>
              <a:t>enforcement</a:t>
            </a:r>
            <a:r>
              <a:rPr lang="fr-BE" sz="2000" dirty="0">
                <a:solidFill>
                  <a:prstClr val="black"/>
                </a:solidFill>
              </a:rPr>
              <a:t> institutions </a:t>
            </a:r>
          </a:p>
          <a:p>
            <a:pPr lvl="0" algn="ctr"/>
            <a:r>
              <a:rPr lang="fr-BE" sz="2000" dirty="0">
                <a:solidFill>
                  <a:prstClr val="black"/>
                </a:solidFill>
              </a:rPr>
              <a:t>Sofia, 22 &amp; 23 </a:t>
            </a:r>
            <a:r>
              <a:rPr lang="fr-BE" sz="2000" dirty="0" err="1">
                <a:solidFill>
                  <a:prstClr val="black"/>
                </a:solidFill>
              </a:rPr>
              <a:t>November</a:t>
            </a:r>
            <a:r>
              <a:rPr lang="fr-BE" sz="2000" dirty="0">
                <a:solidFill>
                  <a:prstClr val="black"/>
                </a:solidFill>
              </a:rPr>
              <a:t> </a:t>
            </a:r>
            <a:r>
              <a:rPr lang="fr-BE" sz="2000" dirty="0" smtClean="0">
                <a:solidFill>
                  <a:prstClr val="black"/>
                </a:solidFill>
              </a:rPr>
              <a:t>2012</a:t>
            </a:r>
          </a:p>
          <a:p>
            <a:pPr algn="ctr"/>
            <a:r>
              <a:rPr lang="en-US" sz="3600" dirty="0" smtClean="0"/>
              <a:t> </a:t>
            </a:r>
            <a:endParaRPr lang="en-US" sz="1800" dirty="0" smtClean="0">
              <a:latin typeface="Arial Rounded MT Bold" pitchFamily="34" charset="0"/>
            </a:endParaRPr>
          </a:p>
          <a:p>
            <a:pPr algn="r">
              <a:spcBef>
                <a:spcPct val="50000"/>
              </a:spcBef>
            </a:pPr>
            <a:r>
              <a:rPr lang="en-US" sz="1800" dirty="0" smtClean="0">
                <a:latin typeface="Arial Rounded MT Bold" pitchFamily="34" charset="0"/>
              </a:rPr>
              <a:t>Marius Schneider</a:t>
            </a:r>
            <a:br>
              <a:rPr lang="en-US" sz="1800" dirty="0" smtClean="0">
                <a:latin typeface="Arial Rounded MT Bold" pitchFamily="34" charset="0"/>
              </a:rPr>
            </a:br>
            <a:r>
              <a:rPr lang="en-US" sz="1800" dirty="0" smtClean="0">
                <a:latin typeface="Arial Rounded MT Bold" pitchFamily="34" charset="0"/>
              </a:rPr>
              <a:t> Attorney-at-law</a:t>
            </a:r>
            <a:br>
              <a:rPr lang="en-US" sz="1800" dirty="0" smtClean="0">
                <a:latin typeface="Arial Rounded MT Bold" pitchFamily="34" charset="0"/>
              </a:rPr>
            </a:br>
            <a:r>
              <a:rPr lang="en-US" sz="1800" dirty="0" smtClean="0">
                <a:latin typeface="Arial Rounded MT Bold" pitchFamily="34" charset="0"/>
              </a:rPr>
              <a:t> </a:t>
            </a:r>
            <a:r>
              <a:rPr lang="en-US" sz="1800" dirty="0" err="1" smtClean="0">
                <a:latin typeface="Arial Rounded MT Bold" pitchFamily="34" charset="0"/>
              </a:rPr>
              <a:t>Eeman</a:t>
            </a:r>
            <a:r>
              <a:rPr lang="en-US" sz="1800" dirty="0" smtClean="0">
                <a:latin typeface="Arial Rounded MT Bold" pitchFamily="34" charset="0"/>
              </a:rPr>
              <a:t> &amp; Partners</a:t>
            </a:r>
            <a:endParaRPr lang="en-US" sz="1600" dirty="0">
              <a:latin typeface="Arial Rounded MT Bold" pitchFamily="34" charset="0"/>
            </a:endParaRPr>
          </a:p>
        </p:txBody>
      </p:sp>
      <p:sp>
        <p:nvSpPr>
          <p:cNvPr id="4" name="Titre 3"/>
          <p:cNvSpPr>
            <a:spLocks noGrp="1"/>
          </p:cNvSpPr>
          <p:nvPr>
            <p:ph type="title"/>
          </p:nvPr>
        </p:nvSpPr>
        <p:spPr/>
        <p:txBody>
          <a:bodyPr/>
          <a:lstStyle/>
          <a:p>
            <a:endParaRPr lang="fr-F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97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3943150" y="108488163"/>
            <a:ext cx="9224963" cy="2009775"/>
            <a:chOff x="105636975" y="112824150"/>
            <a:chExt cx="9225374" cy="2010030"/>
          </a:xfrm>
        </p:grpSpPr>
        <p:sp>
          <p:nvSpPr>
            <p:cNvPr id="51204"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05"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06"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3" name="Group 7"/>
          <p:cNvGrpSpPr>
            <a:grpSpLocks/>
          </p:cNvGrpSpPr>
          <p:nvPr/>
        </p:nvGrpSpPr>
        <p:grpSpPr bwMode="auto">
          <a:xfrm>
            <a:off x="105637013" y="112823625"/>
            <a:ext cx="9224962" cy="2009775"/>
            <a:chOff x="105636975" y="112824150"/>
            <a:chExt cx="9225374" cy="2010030"/>
          </a:xfrm>
        </p:grpSpPr>
        <p:sp>
          <p:nvSpPr>
            <p:cNvPr id="51208"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09"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0"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4" name="Group 11"/>
          <p:cNvGrpSpPr>
            <a:grpSpLocks/>
          </p:cNvGrpSpPr>
          <p:nvPr/>
        </p:nvGrpSpPr>
        <p:grpSpPr bwMode="auto">
          <a:xfrm>
            <a:off x="108132563" y="109799438"/>
            <a:ext cx="9224962" cy="2011362"/>
            <a:chOff x="105636975" y="112824150"/>
            <a:chExt cx="9225374" cy="2010030"/>
          </a:xfrm>
        </p:grpSpPr>
        <p:sp>
          <p:nvSpPr>
            <p:cNvPr id="51212"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13"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4"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 name="Group 15"/>
          <p:cNvGrpSpPr>
            <a:grpSpLocks/>
          </p:cNvGrpSpPr>
          <p:nvPr/>
        </p:nvGrpSpPr>
        <p:grpSpPr bwMode="auto">
          <a:xfrm>
            <a:off x="108348463" y="110015338"/>
            <a:ext cx="9224962" cy="2011362"/>
            <a:chOff x="105636975" y="112824150"/>
            <a:chExt cx="9225374" cy="2010030"/>
          </a:xfrm>
        </p:grpSpPr>
        <p:sp>
          <p:nvSpPr>
            <p:cNvPr id="51216"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17"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8"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51219"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6" name="Group 20"/>
          <p:cNvGrpSpPr>
            <a:grpSpLocks/>
          </p:cNvGrpSpPr>
          <p:nvPr/>
        </p:nvGrpSpPr>
        <p:grpSpPr bwMode="auto">
          <a:xfrm>
            <a:off x="108564363" y="110231238"/>
            <a:ext cx="9224962" cy="2011362"/>
            <a:chOff x="105636975" y="112824150"/>
            <a:chExt cx="9225374" cy="2010030"/>
          </a:xfrm>
        </p:grpSpPr>
        <p:sp>
          <p:nvSpPr>
            <p:cNvPr id="51221"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22"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23"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 name="Group 24"/>
          <p:cNvGrpSpPr>
            <a:grpSpLocks/>
          </p:cNvGrpSpPr>
          <p:nvPr/>
        </p:nvGrpSpPr>
        <p:grpSpPr bwMode="auto">
          <a:xfrm>
            <a:off x="108780263" y="110447138"/>
            <a:ext cx="9224962" cy="2011362"/>
            <a:chOff x="105636975" y="112824150"/>
            <a:chExt cx="9225374" cy="2010030"/>
          </a:xfrm>
        </p:grpSpPr>
        <p:sp>
          <p:nvSpPr>
            <p:cNvPr id="51225"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26"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27"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51228"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51229" name="Rectangle 29"/>
          <p:cNvSpPr>
            <a:spLocks noGrp="1" noChangeArrowheads="1"/>
          </p:cNvSpPr>
          <p:nvPr>
            <p:ph type="body" idx="4294967295"/>
          </p:nvPr>
        </p:nvSpPr>
        <p:spPr>
          <a:xfrm>
            <a:off x="457200" y="476250"/>
            <a:ext cx="8147050" cy="5468938"/>
          </a:xfrm>
        </p:spPr>
        <p:txBody>
          <a:bodyPr>
            <a:normAutofit/>
          </a:bodyPr>
          <a:lstStyle/>
          <a:p>
            <a:pPr marL="457200" indent="-457200" algn="ctr">
              <a:buNone/>
            </a:pPr>
            <a:r>
              <a:rPr lang="en-GB" sz="3600" dirty="0" smtClean="0"/>
              <a:t>Introduction</a:t>
            </a:r>
          </a:p>
          <a:p>
            <a:pPr marL="0" indent="0">
              <a:buNone/>
            </a:pPr>
            <a:endParaRPr lang="en-GB" sz="2800" dirty="0" smtClean="0"/>
          </a:p>
          <a:p>
            <a:pPr marL="342900" lvl="1" indent="-342900">
              <a:buFont typeface="Wingdings" pitchFamily="2" charset="2"/>
              <a:buChar char="Ø"/>
            </a:pPr>
            <a:r>
              <a:rPr lang="en-GB" sz="2000" b="1" dirty="0" smtClean="0"/>
              <a:t>Legal basis : </a:t>
            </a:r>
            <a:r>
              <a:rPr lang="en-GB" sz="2000" dirty="0"/>
              <a:t>Directive n° 2004/48/EC of 29 April 2004 on the enforcement of intellectual property </a:t>
            </a:r>
            <a:r>
              <a:rPr lang="en-GB" sz="2000" dirty="0" smtClean="0"/>
              <a:t>rights</a:t>
            </a:r>
          </a:p>
          <a:p>
            <a:pPr marL="342900" lvl="1" indent="-342900">
              <a:buFont typeface="Wingdings" pitchFamily="2" charset="2"/>
              <a:buChar char="Ø"/>
            </a:pPr>
            <a:endParaRPr lang="en-GB" sz="2000" dirty="0"/>
          </a:p>
          <a:p>
            <a:pPr>
              <a:buFont typeface="Wingdings" pitchFamily="2" charset="2"/>
              <a:buChar char="Ø"/>
            </a:pPr>
            <a:r>
              <a:rPr lang="en-GB" sz="2000" dirty="0" smtClean="0"/>
              <a:t>Purposes of correctives measures:</a:t>
            </a:r>
          </a:p>
          <a:p>
            <a:pPr marL="722313">
              <a:buFont typeface="Wingdings" pitchFamily="2" charset="2"/>
              <a:buChar char="§"/>
            </a:pPr>
            <a:r>
              <a:rPr lang="en-GB" sz="2000" dirty="0" smtClean="0"/>
              <a:t>To correct an infringement</a:t>
            </a:r>
          </a:p>
          <a:p>
            <a:pPr marL="722313">
              <a:buFont typeface="Wingdings" pitchFamily="2" charset="2"/>
              <a:buChar char="§"/>
            </a:pPr>
            <a:r>
              <a:rPr lang="en-GB" sz="2000" dirty="0" smtClean="0"/>
              <a:t>To deter further infringements to occur</a:t>
            </a:r>
          </a:p>
          <a:p>
            <a:pPr marL="722313">
              <a:buFont typeface="Wingdings" pitchFamily="2" charset="2"/>
              <a:buChar char="§"/>
            </a:pPr>
            <a:endParaRPr lang="en-GB" sz="2000" dirty="0" smtClean="0"/>
          </a:p>
          <a:p>
            <a:pPr>
              <a:buFont typeface="Wingdings" pitchFamily="2" charset="2"/>
              <a:buChar char="Ø"/>
            </a:pPr>
            <a:r>
              <a:rPr lang="en-US" sz="2000" dirty="0"/>
              <a:t>Destruction of infringing goods shall therefore be the general principle and  there should be </a:t>
            </a:r>
            <a:r>
              <a:rPr lang="en-US" sz="2000" dirty="0" smtClean="0"/>
              <a:t>very </a:t>
            </a:r>
            <a:r>
              <a:rPr lang="en-US" sz="2000" dirty="0"/>
              <a:t>few exceptions to this rule</a:t>
            </a:r>
            <a:r>
              <a:rPr lang="en-US" sz="2000" dirty="0" smtClean="0"/>
              <a:t>.</a:t>
            </a:r>
            <a:endParaRPr lang="en-GB" sz="2000" dirty="0" smtClean="0"/>
          </a:p>
          <a:p>
            <a:pPr marL="457200" indent="-457200">
              <a:buNone/>
            </a:pPr>
            <a:r>
              <a:rPr lang="en-GB" sz="2000" b="1" dirty="0"/>
              <a:t>	</a:t>
            </a:r>
            <a:endParaRPr lang="en-GB" sz="2000" dirty="0" smtClean="0"/>
          </a:p>
          <a:p>
            <a:pPr marL="457200" indent="-457200">
              <a:buNone/>
            </a:pPr>
            <a:endParaRPr lang="en-GB" sz="2000" dirty="0" smtClean="0"/>
          </a:p>
          <a:p>
            <a:pPr marL="838200" lvl="1" indent="-381000" eaLnBrk="1" hangingPunct="1">
              <a:buFontTx/>
              <a:buNone/>
            </a:pPr>
            <a:endParaRPr lang="en-US" sz="3200" b="1" dirty="0" smtClean="0">
              <a:latin typeface="Arial Rounded MT Bold" pitchFamily="34" charset="0"/>
            </a:endParaRPr>
          </a:p>
          <a:p>
            <a:pPr marL="838200" lvl="1" indent="-381000" eaLnBrk="1" hangingPunct="1">
              <a:buFontTx/>
              <a:buNone/>
            </a:pPr>
            <a:endParaRPr lang="fr-FR" dirty="0" smtClean="0">
              <a:latin typeface="Arial Rounded MT Bold" pitchFamily="34" charset="0"/>
            </a:endParaRPr>
          </a:p>
        </p:txBody>
      </p:sp>
      <p:pic>
        <p:nvPicPr>
          <p:cNvPr id="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309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3943150" y="108488163"/>
            <a:ext cx="9224963" cy="2009775"/>
            <a:chOff x="105636975" y="112824150"/>
            <a:chExt cx="9225374" cy="2010030"/>
          </a:xfrm>
        </p:grpSpPr>
        <p:sp>
          <p:nvSpPr>
            <p:cNvPr id="51204"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05"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06"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3" name="Group 7"/>
          <p:cNvGrpSpPr>
            <a:grpSpLocks/>
          </p:cNvGrpSpPr>
          <p:nvPr/>
        </p:nvGrpSpPr>
        <p:grpSpPr bwMode="auto">
          <a:xfrm>
            <a:off x="105637013" y="112823625"/>
            <a:ext cx="9224962" cy="2009775"/>
            <a:chOff x="105636975" y="112824150"/>
            <a:chExt cx="9225374" cy="2010030"/>
          </a:xfrm>
        </p:grpSpPr>
        <p:sp>
          <p:nvSpPr>
            <p:cNvPr id="51208"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09"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0"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4" name="Group 11"/>
          <p:cNvGrpSpPr>
            <a:grpSpLocks/>
          </p:cNvGrpSpPr>
          <p:nvPr/>
        </p:nvGrpSpPr>
        <p:grpSpPr bwMode="auto">
          <a:xfrm>
            <a:off x="108132563" y="109799438"/>
            <a:ext cx="9224962" cy="2011362"/>
            <a:chOff x="105636975" y="112824150"/>
            <a:chExt cx="9225374" cy="2010030"/>
          </a:xfrm>
        </p:grpSpPr>
        <p:sp>
          <p:nvSpPr>
            <p:cNvPr id="51212"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13"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4"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 name="Group 15"/>
          <p:cNvGrpSpPr>
            <a:grpSpLocks/>
          </p:cNvGrpSpPr>
          <p:nvPr/>
        </p:nvGrpSpPr>
        <p:grpSpPr bwMode="auto">
          <a:xfrm>
            <a:off x="108348463" y="110015338"/>
            <a:ext cx="9224962" cy="2011362"/>
            <a:chOff x="105636975" y="112824150"/>
            <a:chExt cx="9225374" cy="2010030"/>
          </a:xfrm>
        </p:grpSpPr>
        <p:sp>
          <p:nvSpPr>
            <p:cNvPr id="51216"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17"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8"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51219"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6" name="Group 20"/>
          <p:cNvGrpSpPr>
            <a:grpSpLocks/>
          </p:cNvGrpSpPr>
          <p:nvPr/>
        </p:nvGrpSpPr>
        <p:grpSpPr bwMode="auto">
          <a:xfrm>
            <a:off x="108564363" y="110231238"/>
            <a:ext cx="9224962" cy="2011362"/>
            <a:chOff x="105636975" y="112824150"/>
            <a:chExt cx="9225374" cy="2010030"/>
          </a:xfrm>
        </p:grpSpPr>
        <p:sp>
          <p:nvSpPr>
            <p:cNvPr id="51221"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22"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23"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 name="Group 24"/>
          <p:cNvGrpSpPr>
            <a:grpSpLocks/>
          </p:cNvGrpSpPr>
          <p:nvPr/>
        </p:nvGrpSpPr>
        <p:grpSpPr bwMode="auto">
          <a:xfrm>
            <a:off x="108780263" y="110447138"/>
            <a:ext cx="9224962" cy="2011362"/>
            <a:chOff x="105636975" y="112824150"/>
            <a:chExt cx="9225374" cy="2010030"/>
          </a:xfrm>
        </p:grpSpPr>
        <p:sp>
          <p:nvSpPr>
            <p:cNvPr id="51225"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26"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27"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51228"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51229" name="Rectangle 29"/>
          <p:cNvSpPr>
            <a:spLocks noGrp="1" noChangeArrowheads="1"/>
          </p:cNvSpPr>
          <p:nvPr>
            <p:ph type="body" idx="4294967295"/>
          </p:nvPr>
        </p:nvSpPr>
        <p:spPr>
          <a:xfrm>
            <a:off x="457200" y="476250"/>
            <a:ext cx="8147050" cy="5257800"/>
          </a:xfrm>
        </p:spPr>
        <p:txBody>
          <a:bodyPr/>
          <a:lstStyle/>
          <a:p>
            <a:pPr marL="457200" indent="-457200">
              <a:buNone/>
            </a:pPr>
            <a:r>
              <a:rPr lang="en-GB" sz="2800" dirty="0" smtClean="0"/>
              <a:t>Legal </a:t>
            </a:r>
            <a:r>
              <a:rPr lang="en-GB" sz="2800" dirty="0" smtClean="0"/>
              <a:t>remedies</a:t>
            </a:r>
          </a:p>
          <a:p>
            <a:pPr marL="457200" indent="-457200">
              <a:buNone/>
            </a:pPr>
            <a:r>
              <a:rPr lang="en-GB" sz="2000" dirty="0"/>
              <a:t>	</a:t>
            </a:r>
            <a:r>
              <a:rPr lang="en-GB" sz="2000" b="1" dirty="0" smtClean="0"/>
              <a:t>Against </a:t>
            </a:r>
            <a:r>
              <a:rPr lang="en-GB" sz="2000" b="1" dirty="0" smtClean="0"/>
              <a:t>economic operators involved in the sale, distribution, import, export ...</a:t>
            </a:r>
          </a:p>
          <a:p>
            <a:pPr marL="457200" indent="-457200">
              <a:buNone/>
            </a:pPr>
            <a:endParaRPr lang="en-GB" sz="2000" b="1" dirty="0" smtClean="0"/>
          </a:p>
          <a:p>
            <a:pPr marL="1795463" indent="-455613">
              <a:buFont typeface="+mj-lt"/>
              <a:buAutoNum type="alphaLcParenR"/>
            </a:pPr>
            <a:r>
              <a:rPr lang="en-GB" sz="2000" dirty="0" smtClean="0"/>
              <a:t>Provisional </a:t>
            </a:r>
            <a:r>
              <a:rPr lang="en-GB" sz="2000" dirty="0" smtClean="0"/>
              <a:t>and precautionary measures</a:t>
            </a:r>
            <a:endParaRPr lang="fr-BE" sz="2000" dirty="0"/>
          </a:p>
          <a:p>
            <a:pPr marL="1795463" indent="-455613">
              <a:buFont typeface="+mj-lt"/>
              <a:buAutoNum type="alphaLcParenR"/>
            </a:pPr>
            <a:r>
              <a:rPr lang="en-GB" sz="2000" dirty="0" smtClean="0"/>
              <a:t>Corrective measures</a:t>
            </a:r>
            <a:endParaRPr lang="fr-BE" sz="2000" dirty="0"/>
          </a:p>
          <a:p>
            <a:pPr marL="1795463" indent="-455613">
              <a:buFont typeface="+mj-lt"/>
              <a:buAutoNum type="alphaLcParenR"/>
            </a:pPr>
            <a:r>
              <a:rPr lang="en-GB" sz="2000" dirty="0" smtClean="0"/>
              <a:t>Damages and legal costs</a:t>
            </a:r>
            <a:endParaRPr lang="fr-BE" sz="2000" dirty="0"/>
          </a:p>
          <a:p>
            <a:pPr marL="1795463" indent="-455613">
              <a:buFont typeface="+mj-lt"/>
              <a:buAutoNum type="alphaLcParenR"/>
            </a:pPr>
            <a:r>
              <a:rPr lang="en-GB" sz="2000" dirty="0" smtClean="0"/>
              <a:t>Publication of the judicial decision</a:t>
            </a:r>
            <a:br>
              <a:rPr lang="en-GB" sz="2000" dirty="0" smtClean="0"/>
            </a:br>
            <a:endParaRPr lang="fr-BE" sz="2000" dirty="0" smtClean="0"/>
          </a:p>
          <a:p>
            <a:pPr marL="1071563" lvl="1" indent="-455613" eaLnBrk="1" hangingPunct="1">
              <a:buFontTx/>
              <a:buNone/>
            </a:pPr>
            <a:endParaRPr lang="fr-FR" dirty="0" smtClean="0">
              <a:latin typeface="Arial Rounded MT Bold" pitchFamily="34" charset="0"/>
            </a:endParaRPr>
          </a:p>
        </p:txBody>
      </p:sp>
      <p:pic>
        <p:nvPicPr>
          <p:cNvPr id="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131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3"/>
          <p:cNvGrpSpPr>
            <a:grpSpLocks/>
          </p:cNvGrpSpPr>
          <p:nvPr/>
        </p:nvGrpSpPr>
        <p:grpSpPr bwMode="auto">
          <a:xfrm>
            <a:off x="103943150" y="108488163"/>
            <a:ext cx="9224963" cy="2009775"/>
            <a:chOff x="105636975" y="112824150"/>
            <a:chExt cx="9225374" cy="2010030"/>
          </a:xfrm>
        </p:grpSpPr>
        <p:sp>
          <p:nvSpPr>
            <p:cNvPr id="7195"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196"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197"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172" name="Group 7"/>
          <p:cNvGrpSpPr>
            <a:grpSpLocks/>
          </p:cNvGrpSpPr>
          <p:nvPr/>
        </p:nvGrpSpPr>
        <p:grpSpPr bwMode="auto">
          <a:xfrm>
            <a:off x="105637013" y="112823625"/>
            <a:ext cx="9224962" cy="2009775"/>
            <a:chOff x="105636975" y="112824150"/>
            <a:chExt cx="9225374" cy="2010030"/>
          </a:xfrm>
        </p:grpSpPr>
        <p:sp>
          <p:nvSpPr>
            <p:cNvPr id="7192"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193"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194"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173" name="Group 11"/>
          <p:cNvGrpSpPr>
            <a:grpSpLocks/>
          </p:cNvGrpSpPr>
          <p:nvPr/>
        </p:nvGrpSpPr>
        <p:grpSpPr bwMode="auto">
          <a:xfrm>
            <a:off x="108132563" y="109799438"/>
            <a:ext cx="9224962" cy="2011362"/>
            <a:chOff x="105636975" y="112824150"/>
            <a:chExt cx="9225374" cy="2010030"/>
          </a:xfrm>
        </p:grpSpPr>
        <p:sp>
          <p:nvSpPr>
            <p:cNvPr id="7189"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190"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191"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174" name="Group 15"/>
          <p:cNvGrpSpPr>
            <a:grpSpLocks/>
          </p:cNvGrpSpPr>
          <p:nvPr/>
        </p:nvGrpSpPr>
        <p:grpSpPr bwMode="auto">
          <a:xfrm>
            <a:off x="108348463" y="110015338"/>
            <a:ext cx="9224962" cy="2011362"/>
            <a:chOff x="105636975" y="112824150"/>
            <a:chExt cx="9225374" cy="2010030"/>
          </a:xfrm>
        </p:grpSpPr>
        <p:sp>
          <p:nvSpPr>
            <p:cNvPr id="7186"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187"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188"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7175"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7176" name="Group 20"/>
          <p:cNvGrpSpPr>
            <a:grpSpLocks/>
          </p:cNvGrpSpPr>
          <p:nvPr/>
        </p:nvGrpSpPr>
        <p:grpSpPr bwMode="auto">
          <a:xfrm>
            <a:off x="108564363" y="110231238"/>
            <a:ext cx="9224962" cy="2011362"/>
            <a:chOff x="105636975" y="112824150"/>
            <a:chExt cx="9225374" cy="2010030"/>
          </a:xfrm>
        </p:grpSpPr>
        <p:sp>
          <p:nvSpPr>
            <p:cNvPr id="7183"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184"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185"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177" name="Group 24"/>
          <p:cNvGrpSpPr>
            <a:grpSpLocks/>
          </p:cNvGrpSpPr>
          <p:nvPr/>
        </p:nvGrpSpPr>
        <p:grpSpPr bwMode="auto">
          <a:xfrm>
            <a:off x="108780263" y="110447138"/>
            <a:ext cx="9224962" cy="2011362"/>
            <a:chOff x="105636975" y="112824150"/>
            <a:chExt cx="9225374" cy="2010030"/>
          </a:xfrm>
        </p:grpSpPr>
        <p:sp>
          <p:nvSpPr>
            <p:cNvPr id="7180"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7181"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7182"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7178"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7179" name="Rectangle 29"/>
          <p:cNvSpPr>
            <a:spLocks noGrp="1" noChangeArrowheads="1"/>
          </p:cNvSpPr>
          <p:nvPr>
            <p:ph type="body" idx="1"/>
          </p:nvPr>
        </p:nvSpPr>
        <p:spPr>
          <a:xfrm>
            <a:off x="457200" y="476250"/>
            <a:ext cx="8229600" cy="5649913"/>
          </a:xfrm>
        </p:spPr>
        <p:txBody>
          <a:bodyPr>
            <a:normAutofit fontScale="85000" lnSpcReduction="20000"/>
          </a:bodyPr>
          <a:lstStyle/>
          <a:p>
            <a:pPr lvl="0" eaLnBrk="1" hangingPunct="1">
              <a:buNone/>
            </a:pPr>
            <a:r>
              <a:rPr lang="en-GB" sz="2800" dirty="0" smtClean="0">
                <a:solidFill>
                  <a:srgbClr val="000000"/>
                </a:solidFill>
              </a:rPr>
              <a:t>Legal </a:t>
            </a:r>
            <a:r>
              <a:rPr lang="en-GB" sz="2800" dirty="0">
                <a:solidFill>
                  <a:srgbClr val="000000"/>
                </a:solidFill>
              </a:rPr>
              <a:t>remedies: civil remedies</a:t>
            </a:r>
          </a:p>
          <a:p>
            <a:pPr lvl="2" eaLnBrk="1" hangingPunct="1">
              <a:buFontTx/>
              <a:buNone/>
            </a:pPr>
            <a:endParaRPr lang="en-US" sz="1800" dirty="0" smtClean="0">
              <a:latin typeface="Arial Rounded MT Bold" pitchFamily="34" charset="0"/>
            </a:endParaRPr>
          </a:p>
          <a:p>
            <a:pPr marL="627063" indent="-180975" defTabSz="712788" eaLnBrk="1" hangingPunct="1">
              <a:buFontTx/>
              <a:buNone/>
            </a:pPr>
            <a:r>
              <a:rPr lang="en-GB" sz="2000" b="1" dirty="0"/>
              <a:t>a</a:t>
            </a:r>
            <a:r>
              <a:rPr lang="en-GB" sz="2000" b="1" dirty="0" smtClean="0"/>
              <a:t>)   </a:t>
            </a:r>
            <a:r>
              <a:rPr lang="en-GB" sz="2000" b="1" dirty="0" smtClean="0"/>
              <a:t>Provisional and precautionary measures</a:t>
            </a:r>
            <a:r>
              <a:rPr lang="fr-BE" sz="2000" b="1" dirty="0" smtClean="0"/>
              <a:t>:</a:t>
            </a:r>
          </a:p>
          <a:p>
            <a:pPr marL="627063" indent="-180975" eaLnBrk="1" hangingPunct="1">
              <a:buFontTx/>
              <a:buNone/>
            </a:pPr>
            <a:endParaRPr lang="en-GB" sz="2000" dirty="0" smtClean="0"/>
          </a:p>
          <a:p>
            <a:pPr marL="1168400" lvl="1" algn="just" eaLnBrk="1" hangingPunct="1">
              <a:buFont typeface="Wingdings" pitchFamily="2" charset="2"/>
              <a:buChar char="§"/>
            </a:pPr>
            <a:r>
              <a:rPr lang="fr-FR" sz="1900" dirty="0" err="1" smtClean="0"/>
              <a:t>Interlocutory</a:t>
            </a:r>
            <a:r>
              <a:rPr lang="fr-FR" sz="1900" dirty="0" smtClean="0"/>
              <a:t> </a:t>
            </a:r>
            <a:r>
              <a:rPr lang="fr-FR" sz="1900" dirty="0" err="1" smtClean="0"/>
              <a:t>injunction</a:t>
            </a:r>
            <a:r>
              <a:rPr lang="fr-FR" sz="1900" dirty="0" smtClean="0"/>
              <a:t> </a:t>
            </a:r>
            <a:r>
              <a:rPr lang="fr-FR" sz="1900" dirty="0" err="1" smtClean="0"/>
              <a:t>intended</a:t>
            </a:r>
            <a:r>
              <a:rPr lang="fr-FR" sz="1900" dirty="0" smtClean="0"/>
              <a:t> to </a:t>
            </a:r>
            <a:r>
              <a:rPr lang="fr-FR" sz="1900" dirty="0" err="1" smtClean="0"/>
              <a:t>prevent</a:t>
            </a:r>
            <a:r>
              <a:rPr lang="fr-FR" sz="1900" dirty="0" smtClean="0"/>
              <a:t> </a:t>
            </a:r>
            <a:r>
              <a:rPr lang="fr-FR" sz="1900" dirty="0" err="1" smtClean="0"/>
              <a:t>any</a:t>
            </a:r>
            <a:r>
              <a:rPr lang="fr-FR" sz="1900" dirty="0" smtClean="0"/>
              <a:t> imminent </a:t>
            </a:r>
            <a:r>
              <a:rPr lang="fr-FR" sz="1900" dirty="0" err="1" smtClean="0"/>
              <a:t>infringement</a:t>
            </a:r>
            <a:r>
              <a:rPr lang="fr-FR" sz="1900" dirty="0" smtClean="0"/>
              <a:t> of an </a:t>
            </a:r>
            <a:r>
              <a:rPr lang="fr-FR" sz="1900" dirty="0" err="1" smtClean="0"/>
              <a:t>intellectual</a:t>
            </a:r>
            <a:r>
              <a:rPr lang="fr-FR" sz="1900" dirty="0" smtClean="0"/>
              <a:t> </a:t>
            </a:r>
            <a:r>
              <a:rPr lang="fr-FR" sz="1900" dirty="0" err="1" smtClean="0"/>
              <a:t>property</a:t>
            </a:r>
            <a:r>
              <a:rPr lang="fr-FR" sz="1900" dirty="0" smtClean="0"/>
              <a:t> right, or to </a:t>
            </a:r>
            <a:r>
              <a:rPr lang="fr-FR" sz="1900" dirty="0" err="1" smtClean="0"/>
              <a:t>forbid</a:t>
            </a:r>
            <a:r>
              <a:rPr lang="fr-FR" sz="1900" dirty="0" smtClean="0"/>
              <a:t>, on a </a:t>
            </a:r>
            <a:r>
              <a:rPr lang="fr-FR" sz="1900" dirty="0" err="1" smtClean="0"/>
              <a:t>provisional</a:t>
            </a:r>
            <a:r>
              <a:rPr lang="fr-FR" sz="1900" dirty="0" smtClean="0"/>
              <a:t> basis and </a:t>
            </a:r>
            <a:r>
              <a:rPr lang="fr-FR" sz="1900" dirty="0" err="1" smtClean="0"/>
              <a:t>subject</a:t>
            </a:r>
            <a:r>
              <a:rPr lang="fr-FR" sz="1900" dirty="0" smtClean="0"/>
              <a:t> to a </a:t>
            </a:r>
            <a:r>
              <a:rPr lang="fr-FR" sz="1900" dirty="0" err="1" smtClean="0"/>
              <a:t>recurring</a:t>
            </a:r>
            <a:r>
              <a:rPr lang="fr-FR" sz="1900" dirty="0" smtClean="0"/>
              <a:t> penalty </a:t>
            </a:r>
            <a:r>
              <a:rPr lang="fr-FR" sz="1900" dirty="0" err="1" smtClean="0"/>
              <a:t>payment</a:t>
            </a:r>
            <a:r>
              <a:rPr lang="fr-FR" sz="1900" dirty="0" smtClean="0"/>
              <a:t> the continuation of the </a:t>
            </a:r>
            <a:r>
              <a:rPr lang="fr-FR" sz="1900" dirty="0" err="1" smtClean="0"/>
              <a:t>alleged</a:t>
            </a:r>
            <a:r>
              <a:rPr lang="fr-FR" sz="1900" dirty="0" smtClean="0"/>
              <a:t> </a:t>
            </a:r>
            <a:r>
              <a:rPr lang="fr-FR" sz="1900" dirty="0" err="1" smtClean="0"/>
              <a:t>infringement</a:t>
            </a:r>
            <a:r>
              <a:rPr lang="fr-FR" sz="1900" dirty="0" smtClean="0"/>
              <a:t/>
            </a:r>
            <a:br>
              <a:rPr lang="fr-FR" sz="1900" dirty="0" smtClean="0"/>
            </a:br>
            <a:endParaRPr lang="fr-BE" sz="1900" dirty="0" smtClean="0"/>
          </a:p>
          <a:p>
            <a:pPr marL="1168400" lvl="1" algn="just" eaLnBrk="1" hangingPunct="1">
              <a:buFont typeface="Wingdings" pitchFamily="2" charset="2"/>
              <a:buChar char="§"/>
            </a:pPr>
            <a:r>
              <a:rPr lang="fr-FR" sz="1900" dirty="0" err="1" smtClean="0"/>
              <a:t>Seizure</a:t>
            </a:r>
            <a:r>
              <a:rPr lang="fr-FR" sz="1900" dirty="0" smtClean="0"/>
              <a:t> or </a:t>
            </a:r>
            <a:r>
              <a:rPr lang="fr-FR" sz="1900" dirty="0" err="1" smtClean="0"/>
              <a:t>delivery</a:t>
            </a:r>
            <a:r>
              <a:rPr lang="fr-FR" sz="1900" dirty="0" smtClean="0"/>
              <a:t> up of the </a:t>
            </a:r>
            <a:r>
              <a:rPr lang="fr-FR" sz="1900" dirty="0" err="1" smtClean="0"/>
              <a:t>goods</a:t>
            </a:r>
            <a:r>
              <a:rPr lang="fr-FR" sz="1900" dirty="0" smtClean="0"/>
              <a:t> </a:t>
            </a:r>
            <a:r>
              <a:rPr lang="fr-FR" sz="1900" dirty="0" err="1" smtClean="0"/>
              <a:t>suspected</a:t>
            </a:r>
            <a:r>
              <a:rPr lang="fr-FR" sz="1900" dirty="0" smtClean="0"/>
              <a:t> of </a:t>
            </a:r>
            <a:r>
              <a:rPr lang="fr-FR" sz="1900" dirty="0" err="1" smtClean="0"/>
              <a:t>infringing</a:t>
            </a:r>
            <a:r>
              <a:rPr lang="fr-FR" sz="1900" dirty="0" smtClean="0"/>
              <a:t> an </a:t>
            </a:r>
            <a:r>
              <a:rPr lang="fr-FR" sz="1900" dirty="0" err="1" smtClean="0"/>
              <a:t>intellectual</a:t>
            </a:r>
            <a:r>
              <a:rPr lang="fr-FR" sz="1900" dirty="0" smtClean="0"/>
              <a:t> </a:t>
            </a:r>
            <a:r>
              <a:rPr lang="fr-FR" sz="1900" dirty="0" err="1" smtClean="0"/>
              <a:t>property</a:t>
            </a:r>
            <a:r>
              <a:rPr lang="fr-FR" sz="1900" dirty="0" smtClean="0"/>
              <a:t> right, </a:t>
            </a:r>
            <a:r>
              <a:rPr lang="fr-FR" sz="1900" dirty="0" err="1" smtClean="0"/>
              <a:t>blocking</a:t>
            </a:r>
            <a:r>
              <a:rPr lang="fr-FR" sz="1900" dirty="0" smtClean="0"/>
              <a:t> of the </a:t>
            </a:r>
            <a:r>
              <a:rPr lang="fr-FR" sz="1900" dirty="0" err="1" smtClean="0"/>
              <a:t>bank</a:t>
            </a:r>
            <a:r>
              <a:rPr lang="fr-FR" sz="1900" dirty="0" smtClean="0"/>
              <a:t> </a:t>
            </a:r>
            <a:r>
              <a:rPr lang="fr-FR" sz="1900" dirty="0" err="1" smtClean="0"/>
              <a:t>accounts</a:t>
            </a:r>
            <a:r>
              <a:rPr lang="fr-FR" sz="1900" dirty="0" smtClean="0"/>
              <a:t> and </a:t>
            </a:r>
            <a:r>
              <a:rPr lang="fr-FR" sz="1900" dirty="0" err="1" smtClean="0"/>
              <a:t>other</a:t>
            </a:r>
            <a:r>
              <a:rPr lang="fr-FR" sz="1900" dirty="0" smtClean="0"/>
              <a:t> </a:t>
            </a:r>
            <a:r>
              <a:rPr lang="fr-FR" sz="1900" dirty="0" err="1" smtClean="0"/>
              <a:t>assets</a:t>
            </a:r>
            <a:r>
              <a:rPr lang="fr-FR" sz="1900" dirty="0" smtClean="0"/>
              <a:t> (</a:t>
            </a:r>
            <a:r>
              <a:rPr lang="fr-FR" sz="1900" dirty="0" err="1" smtClean="0"/>
              <a:t>including</a:t>
            </a:r>
            <a:r>
              <a:rPr lang="fr-FR" sz="1900" dirty="0" smtClean="0"/>
              <a:t> the communication of </a:t>
            </a:r>
            <a:r>
              <a:rPr lang="fr-FR" sz="1900" dirty="0" err="1" smtClean="0"/>
              <a:t>bank</a:t>
            </a:r>
            <a:r>
              <a:rPr lang="fr-FR" sz="1900" dirty="0" smtClean="0"/>
              <a:t>, </a:t>
            </a:r>
            <a:r>
              <a:rPr lang="fr-FR" sz="1900" dirty="0" err="1" smtClean="0"/>
              <a:t>financial</a:t>
            </a:r>
            <a:r>
              <a:rPr lang="fr-FR" sz="1900" dirty="0" smtClean="0"/>
              <a:t> or commercial documents, or </a:t>
            </a:r>
            <a:r>
              <a:rPr lang="fr-FR" sz="1900" dirty="0" err="1" smtClean="0"/>
              <a:t>appropriate</a:t>
            </a:r>
            <a:r>
              <a:rPr lang="fr-FR" sz="1900" dirty="0" smtClean="0"/>
              <a:t> </a:t>
            </a:r>
            <a:r>
              <a:rPr lang="fr-FR" sz="1900" dirty="0" err="1" smtClean="0"/>
              <a:t>access</a:t>
            </a:r>
            <a:r>
              <a:rPr lang="fr-FR" sz="1900" dirty="0" smtClean="0"/>
              <a:t> to the relevant information)</a:t>
            </a:r>
          </a:p>
          <a:p>
            <a:pPr algn="just" eaLnBrk="1" hangingPunct="1"/>
            <a:endParaRPr lang="fr-FR" sz="2000" dirty="0"/>
          </a:p>
          <a:p>
            <a:pPr marL="889000" lvl="1" indent="0" eaLnBrk="1" hangingPunct="1">
              <a:buNone/>
            </a:pPr>
            <a:r>
              <a:rPr lang="en-GB" sz="2000" b="1" dirty="0" smtClean="0"/>
              <a:t>Legal </a:t>
            </a:r>
            <a:r>
              <a:rPr lang="en-GB" sz="2000" b="1" dirty="0"/>
              <a:t>basis: </a:t>
            </a:r>
            <a:r>
              <a:rPr lang="en-GB" sz="2000" b="1" dirty="0" smtClean="0"/>
              <a:t> Article 9 </a:t>
            </a:r>
            <a:r>
              <a:rPr lang="en-GB" sz="2000" dirty="0" smtClean="0"/>
              <a:t>Directive </a:t>
            </a:r>
            <a:r>
              <a:rPr lang="en-GB" sz="2000" dirty="0"/>
              <a:t>n° 2004/48/EC of 29 April 2004 on the enforcement of intellectual property </a:t>
            </a:r>
            <a:r>
              <a:rPr lang="en-GB" sz="2000" dirty="0" smtClean="0"/>
              <a:t>rights</a:t>
            </a:r>
          </a:p>
          <a:p>
            <a:pPr marL="889000" lvl="1" indent="0" eaLnBrk="1" hangingPunct="1">
              <a:buNone/>
            </a:pPr>
            <a:r>
              <a:rPr lang="en-GB" sz="2000" b="1" dirty="0" smtClean="0"/>
              <a:t/>
            </a:r>
            <a:br>
              <a:rPr lang="en-GB" sz="2000" b="1" dirty="0" smtClean="0"/>
            </a:br>
            <a:r>
              <a:rPr lang="en-GB" sz="2000" b="1" dirty="0" smtClean="0"/>
              <a:t>Cases: </a:t>
            </a:r>
          </a:p>
          <a:p>
            <a:pPr marL="1231900" lvl="1" indent="-342900" eaLnBrk="1" hangingPunct="1">
              <a:buFont typeface="Wingdings" pitchFamily="2" charset="2"/>
              <a:buChar char="§"/>
            </a:pPr>
            <a:r>
              <a:rPr lang="en-GB" sz="2000" b="1" i="1" dirty="0" err="1" smtClean="0"/>
              <a:t>L’Oréal</a:t>
            </a:r>
            <a:r>
              <a:rPr lang="en-GB" sz="2000" b="1" i="1" dirty="0" smtClean="0"/>
              <a:t> v. eBay</a:t>
            </a:r>
            <a:r>
              <a:rPr lang="en-GB" sz="2000" i="1" dirty="0" smtClean="0"/>
              <a:t>:   - obligation to end infringements of identified users</a:t>
            </a:r>
          </a:p>
          <a:p>
            <a:pPr marL="2660650" lvl="5" indent="0">
              <a:buNone/>
            </a:pPr>
            <a:r>
              <a:rPr lang="en-GB" sz="1200" i="1" dirty="0"/>
              <a:t> </a:t>
            </a:r>
            <a:r>
              <a:rPr lang="en-GB" sz="1200" i="1" dirty="0" smtClean="0"/>
              <a:t>  </a:t>
            </a:r>
            <a:r>
              <a:rPr lang="en-GB" sz="2100" i="1" dirty="0" smtClean="0"/>
              <a:t>-</a:t>
            </a:r>
            <a:r>
              <a:rPr lang="en-GB" sz="1200" i="1" dirty="0" smtClean="0"/>
              <a:t>  </a:t>
            </a:r>
            <a:r>
              <a:rPr lang="en-GB" sz="2100" i="1" dirty="0" smtClean="0"/>
              <a:t>obligation to prevent further infringements</a:t>
            </a:r>
          </a:p>
          <a:p>
            <a:pPr marL="889000" lvl="1" indent="0" eaLnBrk="1" hangingPunct="1">
              <a:buNone/>
            </a:pPr>
            <a:r>
              <a:rPr lang="en-GB" sz="2000" i="1" dirty="0"/>
              <a:t>	</a:t>
            </a:r>
            <a:r>
              <a:rPr lang="en-GB" sz="2000" i="1" dirty="0" smtClean="0"/>
              <a:t>		</a:t>
            </a:r>
          </a:p>
          <a:p>
            <a:pPr marL="1231900" lvl="1" indent="-342900">
              <a:buFont typeface="Wingdings" pitchFamily="2" charset="2"/>
              <a:buChar char="§"/>
            </a:pPr>
            <a:r>
              <a:rPr lang="en-GB" sz="2000" b="1" i="1" dirty="0"/>
              <a:t>S</a:t>
            </a:r>
            <a:r>
              <a:rPr lang="en-GB" sz="2000" b="1" i="1" dirty="0" smtClean="0"/>
              <a:t>carlet v. SABAM </a:t>
            </a:r>
            <a:r>
              <a:rPr lang="en-GB" sz="2000" i="1" dirty="0" smtClean="0"/>
              <a:t>&amp; </a:t>
            </a:r>
            <a:r>
              <a:rPr lang="en-GB" sz="2000" b="1" i="1" dirty="0" smtClean="0"/>
              <a:t>SABAM v. </a:t>
            </a:r>
            <a:r>
              <a:rPr lang="en-GB" sz="2000" b="1" i="1" dirty="0" err="1" smtClean="0"/>
              <a:t>Netlog</a:t>
            </a:r>
            <a:r>
              <a:rPr lang="en-GB" sz="2000" b="1" i="1" dirty="0" smtClean="0"/>
              <a:t> </a:t>
            </a:r>
            <a:r>
              <a:rPr lang="en-GB" sz="2000" i="1" dirty="0" smtClean="0"/>
              <a:t>(filtering system may be possible if it respects (a) freedom of information, (b) freedom to conduct a business, (c) the right to protect users’ personal data.)</a:t>
            </a:r>
          </a:p>
          <a:p>
            <a:pPr marL="889000" lvl="1" indent="0" eaLnBrk="1" hangingPunct="1">
              <a:buNone/>
            </a:pPr>
            <a:endParaRPr lang="en-GB" sz="2000" i="1" dirty="0"/>
          </a:p>
          <a:p>
            <a:pPr eaLnBrk="1" hangingPunct="1"/>
            <a:endParaRPr lang="fr-BE" sz="1800" dirty="0" smtClean="0"/>
          </a:p>
          <a:p>
            <a:pPr eaLnBrk="1" hangingPunct="1">
              <a:buFontTx/>
              <a:buNone/>
            </a:pPr>
            <a:endParaRPr lang="fr-BE" sz="2000" b="1" dirty="0" smtClean="0"/>
          </a:p>
        </p:txBody>
      </p:sp>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649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p:cNvGrpSpPr>
            <a:grpSpLocks/>
          </p:cNvGrpSpPr>
          <p:nvPr/>
        </p:nvGrpSpPr>
        <p:grpSpPr bwMode="auto">
          <a:xfrm>
            <a:off x="103943150" y="108488163"/>
            <a:ext cx="9224963" cy="2009775"/>
            <a:chOff x="105636975" y="112824150"/>
            <a:chExt cx="9225374" cy="2010030"/>
          </a:xfrm>
        </p:grpSpPr>
        <p:sp>
          <p:nvSpPr>
            <p:cNvPr id="8219"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20"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21"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8196" name="Group 7"/>
          <p:cNvGrpSpPr>
            <a:grpSpLocks/>
          </p:cNvGrpSpPr>
          <p:nvPr/>
        </p:nvGrpSpPr>
        <p:grpSpPr bwMode="auto">
          <a:xfrm>
            <a:off x="105637013" y="112823625"/>
            <a:ext cx="9224962" cy="2009775"/>
            <a:chOff x="105636975" y="112824150"/>
            <a:chExt cx="9225374" cy="2010030"/>
          </a:xfrm>
        </p:grpSpPr>
        <p:sp>
          <p:nvSpPr>
            <p:cNvPr id="8216"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17"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18"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8197" name="Group 11"/>
          <p:cNvGrpSpPr>
            <a:grpSpLocks/>
          </p:cNvGrpSpPr>
          <p:nvPr/>
        </p:nvGrpSpPr>
        <p:grpSpPr bwMode="auto">
          <a:xfrm>
            <a:off x="108132563" y="109799438"/>
            <a:ext cx="9224962" cy="2011362"/>
            <a:chOff x="105636975" y="112824150"/>
            <a:chExt cx="9225374" cy="2010030"/>
          </a:xfrm>
        </p:grpSpPr>
        <p:sp>
          <p:nvSpPr>
            <p:cNvPr id="8213"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14"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15"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8198" name="Group 15"/>
          <p:cNvGrpSpPr>
            <a:grpSpLocks/>
          </p:cNvGrpSpPr>
          <p:nvPr/>
        </p:nvGrpSpPr>
        <p:grpSpPr bwMode="auto">
          <a:xfrm>
            <a:off x="108348463" y="110015338"/>
            <a:ext cx="9224962" cy="2011362"/>
            <a:chOff x="105636975" y="112824150"/>
            <a:chExt cx="9225374" cy="2010030"/>
          </a:xfrm>
        </p:grpSpPr>
        <p:sp>
          <p:nvSpPr>
            <p:cNvPr id="8210"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11"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12"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8199"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8200" name="Group 20"/>
          <p:cNvGrpSpPr>
            <a:grpSpLocks/>
          </p:cNvGrpSpPr>
          <p:nvPr/>
        </p:nvGrpSpPr>
        <p:grpSpPr bwMode="auto">
          <a:xfrm>
            <a:off x="108564363" y="110231238"/>
            <a:ext cx="9224962" cy="2011362"/>
            <a:chOff x="105636975" y="112824150"/>
            <a:chExt cx="9225374" cy="2010030"/>
          </a:xfrm>
        </p:grpSpPr>
        <p:sp>
          <p:nvSpPr>
            <p:cNvPr id="8207"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08"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09"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8201" name="Group 24"/>
          <p:cNvGrpSpPr>
            <a:grpSpLocks/>
          </p:cNvGrpSpPr>
          <p:nvPr/>
        </p:nvGrpSpPr>
        <p:grpSpPr bwMode="auto">
          <a:xfrm>
            <a:off x="108780263" y="110447138"/>
            <a:ext cx="9224962" cy="2011362"/>
            <a:chOff x="105636975" y="112824150"/>
            <a:chExt cx="9225374" cy="2010030"/>
          </a:xfrm>
        </p:grpSpPr>
        <p:sp>
          <p:nvSpPr>
            <p:cNvPr id="8204"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05"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06"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8202"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8203" name="Rectangle 29"/>
          <p:cNvSpPr>
            <a:spLocks noGrp="1" noChangeArrowheads="1"/>
          </p:cNvSpPr>
          <p:nvPr>
            <p:ph type="body" idx="1"/>
          </p:nvPr>
        </p:nvSpPr>
        <p:spPr>
          <a:xfrm>
            <a:off x="457200" y="476250"/>
            <a:ext cx="8543925" cy="5649913"/>
          </a:xfrm>
        </p:spPr>
        <p:txBody>
          <a:bodyPr/>
          <a:lstStyle/>
          <a:p>
            <a:pPr lvl="0" eaLnBrk="1" hangingPunct="1">
              <a:buNone/>
            </a:pPr>
            <a:r>
              <a:rPr lang="en-GB" sz="2800" dirty="0" smtClean="0">
                <a:solidFill>
                  <a:srgbClr val="000000"/>
                </a:solidFill>
              </a:rPr>
              <a:t>Legal </a:t>
            </a:r>
            <a:r>
              <a:rPr lang="en-GB" sz="2800" dirty="0">
                <a:solidFill>
                  <a:srgbClr val="000000"/>
                </a:solidFill>
              </a:rPr>
              <a:t>remedies: civil remedies</a:t>
            </a:r>
          </a:p>
          <a:p>
            <a:pPr eaLnBrk="1" hangingPunct="1">
              <a:buFontTx/>
              <a:buNone/>
            </a:pPr>
            <a:endParaRPr lang="en-GB" sz="2000" b="1" dirty="0" smtClean="0"/>
          </a:p>
          <a:p>
            <a:pPr marL="628650" indent="-182563" eaLnBrk="1" hangingPunct="1">
              <a:buFontTx/>
              <a:buNone/>
            </a:pPr>
            <a:r>
              <a:rPr lang="en-GB" sz="2000" b="1" dirty="0"/>
              <a:t>b</a:t>
            </a:r>
            <a:r>
              <a:rPr lang="en-GB" sz="2000" b="1" dirty="0" smtClean="0"/>
              <a:t>)  </a:t>
            </a:r>
            <a:r>
              <a:rPr lang="en-GB" sz="2000" b="1" dirty="0" smtClean="0"/>
              <a:t>Corrective measures</a:t>
            </a:r>
            <a:endParaRPr lang="fr-BE" sz="2000" b="1" dirty="0" smtClean="0"/>
          </a:p>
          <a:p>
            <a:pPr eaLnBrk="1" hangingPunct="1">
              <a:buFontTx/>
              <a:buNone/>
            </a:pPr>
            <a:r>
              <a:rPr lang="en-GB" sz="2000" dirty="0" smtClean="0"/>
              <a:t> </a:t>
            </a:r>
            <a:endParaRPr lang="en-GB" sz="2000" b="1" dirty="0" smtClean="0"/>
          </a:p>
          <a:p>
            <a:pPr marL="1168400" lvl="1" eaLnBrk="1" hangingPunct="1">
              <a:buFont typeface="Wingdings" pitchFamily="2" charset="2"/>
              <a:buChar char="§"/>
            </a:pPr>
            <a:r>
              <a:rPr lang="en-GB" sz="1800" dirty="0" smtClean="0"/>
              <a:t>Recall the infringing goods from the channels  of commerce</a:t>
            </a:r>
          </a:p>
          <a:p>
            <a:pPr marL="1168400" lvl="1" eaLnBrk="1" hangingPunct="1">
              <a:buFont typeface="Wingdings" pitchFamily="2" charset="2"/>
              <a:buChar char="§"/>
            </a:pPr>
            <a:r>
              <a:rPr lang="en-GB" sz="1800" dirty="0" smtClean="0"/>
              <a:t>Injunction aimed at prohibiting the continuation of the infringement and subject to a recurring penalty payment</a:t>
            </a:r>
          </a:p>
          <a:p>
            <a:pPr eaLnBrk="1" hangingPunct="1"/>
            <a:endParaRPr lang="fr-BE" sz="2000" dirty="0" smtClean="0"/>
          </a:p>
          <a:p>
            <a:pPr eaLnBrk="1" hangingPunct="1">
              <a:buFontTx/>
              <a:buNone/>
            </a:pPr>
            <a:endParaRPr lang="en-GB" sz="2000" b="1" dirty="0" smtClean="0"/>
          </a:p>
          <a:p>
            <a:pPr marL="809625" indent="-1588" eaLnBrk="1" hangingPunct="1">
              <a:buNone/>
            </a:pPr>
            <a:r>
              <a:rPr lang="en-GB" sz="2000" b="1" dirty="0"/>
              <a:t>Legal basis</a:t>
            </a:r>
            <a:r>
              <a:rPr lang="en-GB" sz="2000" b="1" dirty="0" smtClean="0"/>
              <a:t>:  Article 10 </a:t>
            </a:r>
            <a:r>
              <a:rPr lang="en-GB" sz="2000" dirty="0"/>
              <a:t>Directive n° 2004/48/EC of 29 April 2004 on the enforcement of intellectual property rights</a:t>
            </a:r>
          </a:p>
          <a:p>
            <a:pPr eaLnBrk="1" hangingPunct="1">
              <a:buFontTx/>
              <a:buNone/>
            </a:pPr>
            <a:endParaRPr lang="fr-BE" sz="2000" b="1" dirty="0" smtClean="0"/>
          </a:p>
        </p:txBody>
      </p:sp>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394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71603" y="928670"/>
            <a:ext cx="1349279" cy="164307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643570" y="928670"/>
            <a:ext cx="1285884" cy="162658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357290" y="3071810"/>
            <a:ext cx="1888237" cy="1333501"/>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500694" y="3071810"/>
            <a:ext cx="1704724" cy="1219201"/>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1643042" y="4857760"/>
            <a:ext cx="1244745" cy="1643063"/>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5786446" y="4714884"/>
            <a:ext cx="1285884" cy="1800238"/>
          </a:xfrm>
          <a:prstGeom prst="rect">
            <a:avLst/>
          </a:prstGeom>
          <a:noFill/>
          <a:ln w="9525">
            <a:noFill/>
            <a:miter lim="800000"/>
            <a:headEnd/>
            <a:tailEnd/>
          </a:ln>
        </p:spPr>
      </p:pic>
    </p:spTree>
    <p:extLst>
      <p:ext uri="{BB962C8B-B14F-4D97-AF65-F5344CB8AC3E}">
        <p14:creationId xmlns:p14="http://schemas.microsoft.com/office/powerpoint/2010/main" val="4205166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3"/>
          <p:cNvGrpSpPr>
            <a:grpSpLocks/>
          </p:cNvGrpSpPr>
          <p:nvPr/>
        </p:nvGrpSpPr>
        <p:grpSpPr bwMode="auto">
          <a:xfrm>
            <a:off x="103943150" y="108488163"/>
            <a:ext cx="9224963" cy="2009775"/>
            <a:chOff x="105636975" y="112824150"/>
            <a:chExt cx="9225374" cy="2010030"/>
          </a:xfrm>
        </p:grpSpPr>
        <p:sp>
          <p:nvSpPr>
            <p:cNvPr id="9243"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9244"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9245"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9220" name="Group 7"/>
          <p:cNvGrpSpPr>
            <a:grpSpLocks/>
          </p:cNvGrpSpPr>
          <p:nvPr/>
        </p:nvGrpSpPr>
        <p:grpSpPr bwMode="auto">
          <a:xfrm>
            <a:off x="105637013" y="112823625"/>
            <a:ext cx="9224962" cy="2009775"/>
            <a:chOff x="105636975" y="112824150"/>
            <a:chExt cx="9225374" cy="2010030"/>
          </a:xfrm>
        </p:grpSpPr>
        <p:sp>
          <p:nvSpPr>
            <p:cNvPr id="9240"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9241"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9242"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9221" name="Group 11"/>
          <p:cNvGrpSpPr>
            <a:grpSpLocks/>
          </p:cNvGrpSpPr>
          <p:nvPr/>
        </p:nvGrpSpPr>
        <p:grpSpPr bwMode="auto">
          <a:xfrm>
            <a:off x="108132563" y="109799438"/>
            <a:ext cx="9224962" cy="2011362"/>
            <a:chOff x="105636975" y="112824150"/>
            <a:chExt cx="9225374" cy="2010030"/>
          </a:xfrm>
        </p:grpSpPr>
        <p:sp>
          <p:nvSpPr>
            <p:cNvPr id="9237"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9238"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9239"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9222" name="Group 15"/>
          <p:cNvGrpSpPr>
            <a:grpSpLocks/>
          </p:cNvGrpSpPr>
          <p:nvPr/>
        </p:nvGrpSpPr>
        <p:grpSpPr bwMode="auto">
          <a:xfrm>
            <a:off x="108348463" y="110015338"/>
            <a:ext cx="9224962" cy="2011362"/>
            <a:chOff x="105636975" y="112824150"/>
            <a:chExt cx="9225374" cy="2010030"/>
          </a:xfrm>
        </p:grpSpPr>
        <p:sp>
          <p:nvSpPr>
            <p:cNvPr id="9234"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9235"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9236"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9223"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9224" name="Group 20"/>
          <p:cNvGrpSpPr>
            <a:grpSpLocks/>
          </p:cNvGrpSpPr>
          <p:nvPr/>
        </p:nvGrpSpPr>
        <p:grpSpPr bwMode="auto">
          <a:xfrm>
            <a:off x="108564363" y="110231238"/>
            <a:ext cx="9224962" cy="2011362"/>
            <a:chOff x="105636975" y="112824150"/>
            <a:chExt cx="9225374" cy="2010030"/>
          </a:xfrm>
        </p:grpSpPr>
        <p:sp>
          <p:nvSpPr>
            <p:cNvPr id="9231"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9232"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9233"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9225" name="Group 24"/>
          <p:cNvGrpSpPr>
            <a:grpSpLocks/>
          </p:cNvGrpSpPr>
          <p:nvPr/>
        </p:nvGrpSpPr>
        <p:grpSpPr bwMode="auto">
          <a:xfrm>
            <a:off x="108780263" y="110447138"/>
            <a:ext cx="9224962" cy="2011362"/>
            <a:chOff x="105636975" y="112824150"/>
            <a:chExt cx="9225374" cy="2010030"/>
          </a:xfrm>
        </p:grpSpPr>
        <p:sp>
          <p:nvSpPr>
            <p:cNvPr id="9228"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9229"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9230"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9226"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18461" name="Rectangle 29"/>
          <p:cNvSpPr>
            <a:spLocks noGrp="1" noChangeArrowheads="1"/>
          </p:cNvSpPr>
          <p:nvPr>
            <p:ph type="body" idx="1"/>
          </p:nvPr>
        </p:nvSpPr>
        <p:spPr>
          <a:xfrm>
            <a:off x="457200" y="476251"/>
            <a:ext cx="8543925" cy="5617045"/>
          </a:xfrm>
        </p:spPr>
        <p:txBody>
          <a:bodyPr/>
          <a:lstStyle/>
          <a:p>
            <a:pPr lvl="0" eaLnBrk="1" hangingPunct="1">
              <a:buNone/>
            </a:pPr>
            <a:r>
              <a:rPr lang="en-GB" sz="2800" dirty="0" smtClean="0">
                <a:solidFill>
                  <a:srgbClr val="000000"/>
                </a:solidFill>
              </a:rPr>
              <a:t>Legal </a:t>
            </a:r>
            <a:r>
              <a:rPr lang="en-GB" sz="2800" dirty="0">
                <a:solidFill>
                  <a:srgbClr val="000000"/>
                </a:solidFill>
              </a:rPr>
              <a:t>remedies: civil </a:t>
            </a:r>
            <a:r>
              <a:rPr lang="en-GB" sz="2800" dirty="0" smtClean="0">
                <a:solidFill>
                  <a:srgbClr val="000000"/>
                </a:solidFill>
              </a:rPr>
              <a:t>remedies</a:t>
            </a:r>
          </a:p>
          <a:p>
            <a:pPr eaLnBrk="1" hangingPunct="1">
              <a:buFontTx/>
              <a:buNone/>
              <a:defRPr/>
            </a:pPr>
            <a:endParaRPr lang="en-GB" sz="500" b="1" dirty="0" smtClean="0"/>
          </a:p>
          <a:p>
            <a:pPr marL="630238" indent="-184150">
              <a:buNone/>
              <a:defRPr/>
            </a:pPr>
            <a:r>
              <a:rPr lang="en-GB" sz="2000" b="1" dirty="0" smtClean="0"/>
              <a:t>c)  </a:t>
            </a:r>
            <a:r>
              <a:rPr lang="en-GB" sz="2000" b="1" dirty="0" smtClean="0"/>
              <a:t>Damages and legal </a:t>
            </a:r>
            <a:r>
              <a:rPr lang="en-GB" sz="2000" b="1" dirty="0" smtClean="0"/>
              <a:t>costs </a:t>
            </a:r>
            <a:r>
              <a:rPr lang="en-GB" sz="2000" dirty="0" smtClean="0"/>
              <a:t>(</a:t>
            </a:r>
            <a:r>
              <a:rPr lang="en-GB" sz="2000" b="1" dirty="0" smtClean="0"/>
              <a:t>Article 13-14</a:t>
            </a:r>
            <a:r>
              <a:rPr lang="en-GB" sz="2000" b="1" dirty="0"/>
              <a:t>)</a:t>
            </a:r>
          </a:p>
          <a:p>
            <a:pPr marL="630238" indent="-184150" eaLnBrk="1" hangingPunct="1">
              <a:buFontTx/>
              <a:buNone/>
              <a:defRPr/>
            </a:pPr>
            <a:endParaRPr lang="fr-BE" sz="2000" b="1" dirty="0" smtClean="0"/>
          </a:p>
          <a:p>
            <a:pPr marL="1173163" eaLnBrk="1" hangingPunct="1">
              <a:buFont typeface="Wingdings" pitchFamily="2" charset="2"/>
              <a:buChar char="§"/>
              <a:defRPr/>
            </a:pPr>
            <a:r>
              <a:rPr lang="en-GB" sz="2000" dirty="0" smtClean="0"/>
              <a:t>Infringer who acted knowingly :</a:t>
            </a:r>
            <a:endParaRPr lang="fr-BE" sz="2000" dirty="0" smtClean="0"/>
          </a:p>
          <a:p>
            <a:pPr marL="1455738" lvl="1" eaLnBrk="1" hangingPunct="1">
              <a:lnSpc>
                <a:spcPct val="150000"/>
              </a:lnSpc>
              <a:buFont typeface="Wingdings" pitchFamily="2" charset="2"/>
              <a:buChar char="ü"/>
              <a:defRPr/>
            </a:pPr>
            <a:r>
              <a:rPr lang="en-GB" sz="1600" dirty="0" smtClean="0"/>
              <a:t>Pay the right-holder damages appropriate to the actual prejudice. </a:t>
            </a:r>
            <a:endParaRPr lang="fr-BE" sz="1600" dirty="0" smtClean="0"/>
          </a:p>
          <a:p>
            <a:pPr marL="914400" lvl="2" indent="0" eaLnBrk="1" hangingPunct="1">
              <a:buNone/>
              <a:defRPr/>
            </a:pPr>
            <a:r>
              <a:rPr lang="en-GB" sz="1600" dirty="0" smtClean="0">
                <a:ea typeface="+mn-ea"/>
              </a:rPr>
              <a:t>Taking into account all appropriate aspects, such as the negative economic consequences, including lost profits, which the injured party has suffered, any unfair profits made by the infringer and, in appropriate cases, elements other than economic factors, such as the moral prejudice caused to the </a:t>
            </a:r>
            <a:r>
              <a:rPr lang="en-GB" sz="1600" dirty="0" err="1" smtClean="0">
                <a:ea typeface="+mn-ea"/>
              </a:rPr>
              <a:t>rightholder</a:t>
            </a:r>
            <a:r>
              <a:rPr lang="en-GB" sz="1600" dirty="0" smtClean="0">
                <a:ea typeface="+mn-ea"/>
              </a:rPr>
              <a:t> by the infringement;</a:t>
            </a:r>
            <a:endParaRPr lang="fr-BE" sz="1600" dirty="0" smtClean="0">
              <a:ea typeface="+mn-ea"/>
            </a:endParaRPr>
          </a:p>
          <a:p>
            <a:pPr marL="914400" lvl="2" indent="0" eaLnBrk="1" hangingPunct="1">
              <a:buNone/>
              <a:defRPr/>
            </a:pPr>
            <a:r>
              <a:rPr lang="en-GB" sz="1600" dirty="0" smtClean="0">
                <a:ea typeface="+mn-ea"/>
              </a:rPr>
              <a:t>Set the damages as a lump sum on the basis of elements such as at least the amount of Royalties or fees which would have been due if the infringer had requested authorisation to use the intellectual property right in question</a:t>
            </a:r>
          </a:p>
          <a:p>
            <a:pPr marL="914400" lvl="2" indent="0" eaLnBrk="1" hangingPunct="1">
              <a:buNone/>
              <a:defRPr/>
            </a:pPr>
            <a:endParaRPr lang="fr-BE" sz="1600" dirty="0" smtClean="0">
              <a:ea typeface="+mn-ea"/>
            </a:endParaRPr>
          </a:p>
          <a:p>
            <a:pPr marL="1173163" eaLnBrk="1" hangingPunct="1">
              <a:buFont typeface="Wingdings" pitchFamily="2" charset="2"/>
              <a:buChar char="§"/>
              <a:defRPr/>
            </a:pPr>
            <a:r>
              <a:rPr lang="en-GB" sz="2000" dirty="0" smtClean="0"/>
              <a:t> Infringer who did not act knowingly:</a:t>
            </a:r>
            <a:endParaRPr lang="fr-BE" sz="2000" dirty="0" smtClean="0"/>
          </a:p>
          <a:p>
            <a:pPr marL="1433513" lvl="1" indent="-263525" eaLnBrk="1" hangingPunct="1">
              <a:buFont typeface="Wingdings" pitchFamily="2" charset="2"/>
              <a:buChar char="ü"/>
              <a:defRPr/>
            </a:pPr>
            <a:r>
              <a:rPr lang="en-GB" sz="1600" dirty="0" smtClean="0"/>
              <a:t>recovery of profits or the payment of damages, which may be pre-established</a:t>
            </a:r>
            <a:br>
              <a:rPr lang="en-GB" sz="1600" dirty="0" smtClean="0"/>
            </a:br>
            <a:endParaRPr lang="fr-BE" sz="1600" dirty="0" smtClean="0"/>
          </a:p>
          <a:p>
            <a:pPr marL="1071563" eaLnBrk="1" hangingPunct="1">
              <a:buFont typeface="Wingdings" pitchFamily="2" charset="2"/>
              <a:buChar char="Ø"/>
              <a:defRPr/>
            </a:pPr>
            <a:r>
              <a:rPr lang="en-GB" sz="2000" dirty="0" smtClean="0"/>
              <a:t>Reasonable and proportionate legal costs and other </a:t>
            </a:r>
            <a:r>
              <a:rPr lang="en-GB" sz="2000" dirty="0" smtClean="0"/>
              <a:t>expenses</a:t>
            </a:r>
            <a:endParaRPr lang="en-GB" sz="2000" b="1" dirty="0" smtClean="0"/>
          </a:p>
          <a:p>
            <a:pPr eaLnBrk="1" hangingPunct="1">
              <a:buFontTx/>
              <a:buNone/>
              <a:defRPr/>
            </a:pPr>
            <a:endParaRPr lang="fr-BE" sz="2000" b="1" dirty="0" smtClean="0"/>
          </a:p>
        </p:txBody>
      </p:sp>
      <p:sp>
        <p:nvSpPr>
          <p:cNvPr id="2" name="Flèche à angle droit 1"/>
          <p:cNvSpPr/>
          <p:nvPr/>
        </p:nvSpPr>
        <p:spPr>
          <a:xfrm rot="5400000">
            <a:off x="1322017" y="2339877"/>
            <a:ext cx="72005" cy="90011"/>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Flèche à angle droit 33"/>
          <p:cNvSpPr/>
          <p:nvPr/>
        </p:nvSpPr>
        <p:spPr>
          <a:xfrm rot="5400000">
            <a:off x="1306557" y="3579226"/>
            <a:ext cx="72005" cy="90011"/>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559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3943150" y="108488163"/>
            <a:ext cx="9224963" cy="2009775"/>
            <a:chOff x="105636975" y="112824150"/>
            <a:chExt cx="9225374" cy="2010030"/>
          </a:xfrm>
        </p:grpSpPr>
        <p:sp>
          <p:nvSpPr>
            <p:cNvPr id="8219"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20"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21"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3" name="Group 7"/>
          <p:cNvGrpSpPr>
            <a:grpSpLocks/>
          </p:cNvGrpSpPr>
          <p:nvPr/>
        </p:nvGrpSpPr>
        <p:grpSpPr bwMode="auto">
          <a:xfrm>
            <a:off x="105637013" y="112823625"/>
            <a:ext cx="9224962" cy="2009775"/>
            <a:chOff x="105636975" y="112824150"/>
            <a:chExt cx="9225374" cy="2010030"/>
          </a:xfrm>
        </p:grpSpPr>
        <p:sp>
          <p:nvSpPr>
            <p:cNvPr id="8216"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17"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18"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4" name="Group 11"/>
          <p:cNvGrpSpPr>
            <a:grpSpLocks/>
          </p:cNvGrpSpPr>
          <p:nvPr/>
        </p:nvGrpSpPr>
        <p:grpSpPr bwMode="auto">
          <a:xfrm>
            <a:off x="108132563" y="109799438"/>
            <a:ext cx="9224962" cy="2011362"/>
            <a:chOff x="105636975" y="112824150"/>
            <a:chExt cx="9225374" cy="2010030"/>
          </a:xfrm>
        </p:grpSpPr>
        <p:sp>
          <p:nvSpPr>
            <p:cNvPr id="8213"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14"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15"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 name="Group 15"/>
          <p:cNvGrpSpPr>
            <a:grpSpLocks/>
          </p:cNvGrpSpPr>
          <p:nvPr/>
        </p:nvGrpSpPr>
        <p:grpSpPr bwMode="auto">
          <a:xfrm>
            <a:off x="108348463" y="110015338"/>
            <a:ext cx="9224962" cy="2011362"/>
            <a:chOff x="105636975" y="112824150"/>
            <a:chExt cx="9225374" cy="2010030"/>
          </a:xfrm>
        </p:grpSpPr>
        <p:sp>
          <p:nvSpPr>
            <p:cNvPr id="8210"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11"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12"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8199"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6" name="Group 20"/>
          <p:cNvGrpSpPr>
            <a:grpSpLocks/>
          </p:cNvGrpSpPr>
          <p:nvPr/>
        </p:nvGrpSpPr>
        <p:grpSpPr bwMode="auto">
          <a:xfrm>
            <a:off x="108564363" y="110231238"/>
            <a:ext cx="9224962" cy="2011362"/>
            <a:chOff x="105636975" y="112824150"/>
            <a:chExt cx="9225374" cy="2010030"/>
          </a:xfrm>
        </p:grpSpPr>
        <p:sp>
          <p:nvSpPr>
            <p:cNvPr id="8207"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08"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09"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 name="Group 24"/>
          <p:cNvGrpSpPr>
            <a:grpSpLocks/>
          </p:cNvGrpSpPr>
          <p:nvPr/>
        </p:nvGrpSpPr>
        <p:grpSpPr bwMode="auto">
          <a:xfrm>
            <a:off x="108780263" y="110447138"/>
            <a:ext cx="9224962" cy="2011362"/>
            <a:chOff x="105636975" y="112824150"/>
            <a:chExt cx="9225374" cy="2010030"/>
          </a:xfrm>
        </p:grpSpPr>
        <p:sp>
          <p:nvSpPr>
            <p:cNvPr id="8204"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8205"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8206"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8202"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8203" name="Rectangle 29"/>
          <p:cNvSpPr>
            <a:spLocks noGrp="1" noChangeArrowheads="1"/>
          </p:cNvSpPr>
          <p:nvPr>
            <p:ph type="body" idx="1"/>
          </p:nvPr>
        </p:nvSpPr>
        <p:spPr>
          <a:xfrm>
            <a:off x="457200" y="476250"/>
            <a:ext cx="8543925" cy="5649913"/>
          </a:xfrm>
        </p:spPr>
        <p:txBody>
          <a:bodyPr/>
          <a:lstStyle/>
          <a:p>
            <a:pPr lvl="0" eaLnBrk="1" hangingPunct="1">
              <a:buNone/>
            </a:pPr>
            <a:r>
              <a:rPr lang="en-GB" sz="2800" dirty="0" smtClean="0">
                <a:solidFill>
                  <a:srgbClr val="000000"/>
                </a:solidFill>
              </a:rPr>
              <a:t>Legal </a:t>
            </a:r>
            <a:r>
              <a:rPr lang="en-GB" sz="2800" dirty="0">
                <a:solidFill>
                  <a:srgbClr val="000000"/>
                </a:solidFill>
              </a:rPr>
              <a:t>remedies: civil remedies</a:t>
            </a:r>
          </a:p>
          <a:p>
            <a:pPr eaLnBrk="1" hangingPunct="1">
              <a:buFontTx/>
              <a:buNone/>
            </a:pPr>
            <a:endParaRPr lang="en-US" sz="1800" b="1" dirty="0" smtClean="0">
              <a:latin typeface="Arial Rounded MT Bold" pitchFamily="34" charset="0"/>
            </a:endParaRPr>
          </a:p>
          <a:p>
            <a:pPr marL="630238" indent="-184150" eaLnBrk="1" hangingPunct="1">
              <a:buFontTx/>
              <a:buNone/>
            </a:pPr>
            <a:r>
              <a:rPr lang="en-GB" sz="2000" b="1" dirty="0"/>
              <a:t>d</a:t>
            </a:r>
            <a:r>
              <a:rPr lang="en-GB" sz="2000" b="1" dirty="0" smtClean="0"/>
              <a:t>)  </a:t>
            </a:r>
            <a:r>
              <a:rPr lang="en-GB" sz="2000" b="1" dirty="0" smtClean="0"/>
              <a:t>Publication of the </a:t>
            </a:r>
            <a:r>
              <a:rPr lang="en-GB" sz="2000" b="1" dirty="0" smtClean="0"/>
              <a:t>decision (Article 15):</a:t>
            </a:r>
            <a:endParaRPr lang="fr-BE" sz="2000" b="1" dirty="0" smtClean="0"/>
          </a:p>
          <a:p>
            <a:pPr indent="15875" eaLnBrk="1" hangingPunct="1">
              <a:buFontTx/>
              <a:buNone/>
            </a:pPr>
            <a:r>
              <a:rPr lang="en-GB" sz="1800" dirty="0" smtClean="0"/>
              <a:t> </a:t>
            </a:r>
          </a:p>
          <a:p>
            <a:pPr marL="715963" indent="15875" algn="just">
              <a:buNone/>
            </a:pPr>
            <a:r>
              <a:rPr lang="fr-BE" sz="1200" i="1" dirty="0" smtClean="0"/>
              <a:t>« La société </a:t>
            </a:r>
            <a:r>
              <a:rPr lang="fr-BE" sz="1200" b="1" dirty="0" smtClean="0"/>
              <a:t>ZIPPO MANUFACTURING COMPANY</a:t>
            </a:r>
            <a:r>
              <a:rPr lang="fr-BE" sz="1200" dirty="0" smtClean="0"/>
              <a:t>, relevant du droit des Etats-Unis d’Amérique et constituée selon les lois de l’Etat de Pennsylvanie, produit et commercialise le briquet « ZIPPO » mondialement connu. Elle est propriétaire des marques tridimensionnelles </a:t>
            </a:r>
          </a:p>
          <a:p>
            <a:pPr marL="715963" indent="15875">
              <a:buNone/>
            </a:pPr>
            <a:r>
              <a:rPr lang="fr-BE" sz="1200" dirty="0" smtClean="0"/>
              <a:t> </a:t>
            </a:r>
          </a:p>
          <a:p>
            <a:pPr marL="715963" indent="15875">
              <a:buNone/>
            </a:pPr>
            <a:r>
              <a:rPr lang="fr-BE" sz="1200" dirty="0" smtClean="0"/>
              <a:t>  </a:t>
            </a:r>
          </a:p>
          <a:p>
            <a:pPr marL="715963" indent="15875"/>
            <a:endParaRPr lang="fr-BE" sz="1200" dirty="0" smtClean="0"/>
          </a:p>
          <a:p>
            <a:pPr marL="715963" indent="15875"/>
            <a:endParaRPr lang="fr-BE" sz="1200" dirty="0" smtClean="0"/>
          </a:p>
          <a:p>
            <a:pPr marL="715963" indent="15875"/>
            <a:endParaRPr lang="fr-BE" sz="1200" dirty="0" smtClean="0"/>
          </a:p>
          <a:p>
            <a:pPr marL="715963" indent="15875"/>
            <a:endParaRPr lang="fr-BE" sz="1200" dirty="0" smtClean="0"/>
          </a:p>
          <a:p>
            <a:pPr marL="715963" indent="15875"/>
            <a:endParaRPr lang="fr-BE" sz="1200" dirty="0" smtClean="0"/>
          </a:p>
          <a:p>
            <a:pPr marL="715963" indent="15875"/>
            <a:endParaRPr lang="fr-BE" sz="1200" dirty="0"/>
          </a:p>
          <a:p>
            <a:pPr marL="715963" indent="15875"/>
            <a:endParaRPr lang="fr-BE" sz="1200" dirty="0" smtClean="0"/>
          </a:p>
          <a:p>
            <a:pPr marL="715963" indent="15875" algn="just">
              <a:buNone/>
            </a:pPr>
            <a:r>
              <a:rPr lang="fr-BE" sz="1200" dirty="0" smtClean="0"/>
              <a:t>pour des « briquets ». Elle est par ailleurs titulaire des droits d’auteur sur la forme du briquet « ZIPPO ». La société de droit belge XXXXX a été reconnue coupable de contrefaçon par un jugement du Tribunal correctionnel de Bruxelles datant du (date du jugement à intervenir) pour avoir porté atteinte à ces marques en important des briquets reproduisant à l’identique cette forme protégée par des droits exclusifs. »</a:t>
            </a:r>
          </a:p>
          <a:p>
            <a:pPr>
              <a:buNone/>
            </a:pPr>
            <a:r>
              <a:rPr lang="fr-BE" sz="2000" dirty="0" smtClean="0"/>
              <a:t> </a:t>
            </a:r>
          </a:p>
          <a:p>
            <a:pPr eaLnBrk="1" hangingPunct="1"/>
            <a:endParaRPr lang="fr-BE" sz="2000" dirty="0" smtClean="0"/>
          </a:p>
          <a:p>
            <a:pPr eaLnBrk="1" hangingPunct="1">
              <a:buFontTx/>
              <a:buNone/>
            </a:pPr>
            <a:endParaRPr lang="en-GB" sz="2000" b="1" dirty="0" smtClean="0"/>
          </a:p>
          <a:p>
            <a:pPr eaLnBrk="1" hangingPunct="1">
              <a:buFontTx/>
              <a:buNone/>
            </a:pPr>
            <a:endParaRPr lang="fr-BE" sz="2000" b="1" dirty="0" smtClean="0"/>
          </a:p>
        </p:txBody>
      </p:sp>
      <p:pic>
        <p:nvPicPr>
          <p:cNvPr id="8" name="Image 7"/>
          <p:cNvPicPr>
            <a:picLocks noChangeAspect="1" noChangeArrowheads="1"/>
          </p:cNvPicPr>
          <p:nvPr/>
        </p:nvPicPr>
        <p:blipFill>
          <a:blip r:embed="rId5" cstate="print"/>
          <a:srcRect/>
          <a:stretch>
            <a:fillRect/>
          </a:stretch>
        </p:blipFill>
        <p:spPr bwMode="auto">
          <a:xfrm>
            <a:off x="1500166" y="2636838"/>
            <a:ext cx="1447800" cy="1733550"/>
          </a:xfrm>
          <a:prstGeom prst="rect">
            <a:avLst/>
          </a:prstGeom>
          <a:noFill/>
          <a:ln w="9525">
            <a:noFill/>
            <a:miter lim="800000"/>
            <a:headEnd/>
            <a:tailEnd/>
          </a:ln>
        </p:spPr>
      </p:pic>
      <p:pic>
        <p:nvPicPr>
          <p:cNvPr id="8195" name="Image 8"/>
          <p:cNvPicPr>
            <a:picLocks noChangeAspect="1" noChangeArrowheads="1"/>
          </p:cNvPicPr>
          <p:nvPr/>
        </p:nvPicPr>
        <p:blipFill>
          <a:blip r:embed="rId6" cstate="print"/>
          <a:srcRect/>
          <a:stretch>
            <a:fillRect/>
          </a:stretch>
        </p:blipFill>
        <p:spPr bwMode="auto">
          <a:xfrm>
            <a:off x="3286116" y="2820194"/>
            <a:ext cx="1181100" cy="1409700"/>
          </a:xfrm>
          <a:prstGeom prst="rect">
            <a:avLst/>
          </a:prstGeom>
          <a:noFill/>
          <a:ln w="9525">
            <a:noFill/>
            <a:miter lim="800000"/>
            <a:headEnd/>
            <a:tailEnd/>
          </a:ln>
        </p:spPr>
      </p:pic>
      <p:sp>
        <p:nvSpPr>
          <p:cNvPr id="9" name="Titre 8"/>
          <p:cNvSpPr>
            <a:spLocks noGrp="1"/>
          </p:cNvSpPr>
          <p:nvPr>
            <p:ph type="title"/>
          </p:nvPr>
        </p:nvSpPr>
        <p:spPr>
          <a:xfrm>
            <a:off x="457200" y="274638"/>
            <a:ext cx="8229600" cy="202034"/>
          </a:xfrm>
        </p:spPr>
        <p:txBody>
          <a:bodyPr>
            <a:normAutofit fontScale="90000"/>
          </a:bodyPr>
          <a:lstStyle/>
          <a:p>
            <a:endParaRPr lang="fr-FR" dirty="0"/>
          </a:p>
        </p:txBody>
      </p:sp>
      <p:pic>
        <p:nvPicPr>
          <p:cNvPr id="3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66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Introduction</a:t>
            </a:r>
            <a:endParaRPr lang="en-US" dirty="0"/>
          </a:p>
        </p:txBody>
      </p:sp>
      <p:sp>
        <p:nvSpPr>
          <p:cNvPr id="3" name="Espace réservé du contenu 2"/>
          <p:cNvSpPr>
            <a:spLocks noGrp="1"/>
          </p:cNvSpPr>
          <p:nvPr>
            <p:ph idx="1"/>
          </p:nvPr>
        </p:nvSpPr>
        <p:spPr/>
        <p:txBody>
          <a:bodyPr>
            <a:normAutofit/>
          </a:bodyPr>
          <a:lstStyle/>
          <a:p>
            <a:pPr>
              <a:buFont typeface="Wingdings" pitchFamily="2" charset="2"/>
              <a:buChar char="Ø"/>
            </a:pPr>
            <a:endParaRPr lang="en-US" sz="2000" dirty="0" smtClean="0"/>
          </a:p>
          <a:p>
            <a:pPr>
              <a:buFont typeface="Wingdings" pitchFamily="2" charset="2"/>
              <a:buChar char="Ø"/>
            </a:pPr>
            <a:r>
              <a:rPr lang="en-US" sz="2000" dirty="0" smtClean="0"/>
              <a:t>Disclosing evidence</a:t>
            </a:r>
            <a:r>
              <a:rPr lang="en-US" sz="2000" dirty="0" smtClean="0"/>
              <a:t> =&gt;</a:t>
            </a:r>
            <a:r>
              <a:rPr lang="en-US" sz="2000" dirty="0" smtClean="0"/>
              <a:t> an important tool that underpins the system for IP enforcement</a:t>
            </a:r>
          </a:p>
          <a:p>
            <a:pPr>
              <a:buFont typeface="Wingdings" pitchFamily="2" charset="2"/>
              <a:buChar char="Ø"/>
            </a:pPr>
            <a:endParaRPr lang="en-US" sz="2000" dirty="0" smtClean="0"/>
          </a:p>
          <a:p>
            <a:pPr>
              <a:buFont typeface="Wingdings" pitchFamily="2" charset="2"/>
              <a:buChar char="Ø"/>
            </a:pPr>
            <a:r>
              <a:rPr lang="en-US" sz="2000" dirty="0" smtClean="0"/>
              <a:t> Requirement to prove the infringements of IP </a:t>
            </a:r>
            <a:r>
              <a:rPr lang="en-US" sz="2000" dirty="0" smtClean="0"/>
              <a:t>R</a:t>
            </a:r>
            <a:r>
              <a:rPr lang="en-US" sz="2000" dirty="0" smtClean="0"/>
              <a:t>ights:</a:t>
            </a:r>
          </a:p>
          <a:p>
            <a:pPr marL="725488"/>
            <a:r>
              <a:rPr lang="en-US" sz="2000" dirty="0" smtClean="0"/>
              <a:t>Identify individuals and entities responsible </a:t>
            </a:r>
          </a:p>
          <a:p>
            <a:pPr marL="725488"/>
            <a:r>
              <a:rPr lang="en-US" sz="2000" dirty="0" smtClean="0"/>
              <a:t>Support claims</a:t>
            </a:r>
          </a:p>
          <a:p>
            <a:pPr marL="725488"/>
            <a:r>
              <a:rPr lang="en-US" sz="2000" dirty="0" smtClean="0"/>
              <a:t>Prove elements of the claim for compensation</a:t>
            </a:r>
          </a:p>
          <a:p>
            <a:pPr marL="725488"/>
            <a:endParaRPr lang="fr-FR" sz="2000" dirty="0"/>
          </a:p>
          <a:p>
            <a:pPr marL="285750" indent="-285750">
              <a:buFont typeface="Wingdings" pitchFamily="2" charset="2"/>
              <a:buChar char="Ø"/>
            </a:pPr>
            <a:endParaRPr lang="fr-FR" sz="1600" dirty="0" smtClean="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106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467544" y="1885532"/>
            <a:ext cx="8229600" cy="4525963"/>
          </a:xfrm>
        </p:spPr>
        <p:txBody>
          <a:bodyPr/>
          <a:lstStyle/>
          <a:p>
            <a:endParaRPr lang="fr-BE" dirty="0"/>
          </a:p>
        </p:txBody>
      </p:sp>
      <p:pic>
        <p:nvPicPr>
          <p:cNvPr id="2050" name="Picture 2" descr="C:\Users\ms\AppData\Local\Microsoft\Windows\Temporary Internet Files\Content.Outlook\F7ZAE49K\Publ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0"/>
            <a:ext cx="276353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1" descr="Nouvelle image.JPG"/>
          <p:cNvPicPr>
            <a:picLocks noChangeAspect="1" noChangeArrowheads="1"/>
          </p:cNvPicPr>
          <p:nvPr/>
        </p:nvPicPr>
        <p:blipFill>
          <a:blip r:embed="rId4" cstate="print"/>
          <a:srcRect/>
          <a:stretch>
            <a:fillRect/>
          </a:stretch>
        </p:blipFill>
        <p:spPr bwMode="auto">
          <a:xfrm>
            <a:off x="971598" y="1047495"/>
            <a:ext cx="3182981" cy="2673704"/>
          </a:xfrm>
          <a:prstGeom prst="rect">
            <a:avLst/>
          </a:prstGeom>
          <a:noFill/>
          <a:ln w="9525">
            <a:noFill/>
            <a:miter lim="800000"/>
            <a:headEnd/>
            <a:tailEnd/>
          </a:ln>
        </p:spPr>
      </p:pic>
      <p:pic>
        <p:nvPicPr>
          <p:cNvPr id="6" name="Image 2" descr="preventex.JPG"/>
          <p:cNvPicPr>
            <a:picLocks noChangeAspect="1" noChangeArrowheads="1"/>
          </p:cNvPicPr>
          <p:nvPr/>
        </p:nvPicPr>
        <p:blipFill>
          <a:blip r:embed="rId5" cstate="print"/>
          <a:srcRect/>
          <a:stretch>
            <a:fillRect/>
          </a:stretch>
        </p:blipFill>
        <p:spPr bwMode="auto">
          <a:xfrm>
            <a:off x="1115616" y="4149080"/>
            <a:ext cx="3543020" cy="1721157"/>
          </a:xfrm>
          <a:prstGeom prst="rect">
            <a:avLst/>
          </a:prstGeom>
          <a:noFill/>
          <a:ln w="9525">
            <a:noFill/>
            <a:miter lim="800000"/>
            <a:headEnd/>
            <a:tailEnd/>
          </a:ln>
        </p:spPr>
      </p:pic>
    </p:spTree>
    <p:extLst>
      <p:ext uri="{BB962C8B-B14F-4D97-AF65-F5344CB8AC3E}">
        <p14:creationId xmlns:p14="http://schemas.microsoft.com/office/powerpoint/2010/main" val="2207080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Shortcomings in the Directive’s </a:t>
            </a:r>
            <a:r>
              <a:rPr lang="en-US" dirty="0" smtClean="0"/>
              <a:t>Corrective </a:t>
            </a:r>
            <a:r>
              <a:rPr lang="en-US" dirty="0"/>
              <a:t>Measures </a:t>
            </a:r>
            <a:endParaRPr lang="en-US" dirty="0"/>
          </a:p>
        </p:txBody>
      </p:sp>
      <p:sp>
        <p:nvSpPr>
          <p:cNvPr id="3" name="Espace réservé du contenu 2"/>
          <p:cNvSpPr>
            <a:spLocks noGrp="1"/>
          </p:cNvSpPr>
          <p:nvPr>
            <p:ph idx="1"/>
          </p:nvPr>
        </p:nvSpPr>
        <p:spPr/>
        <p:txBody>
          <a:bodyPr>
            <a:normAutofit fontScale="55000" lnSpcReduction="20000"/>
          </a:bodyPr>
          <a:lstStyle/>
          <a:p>
            <a:pPr>
              <a:buFont typeface="Wingdings" pitchFamily="2" charset="2"/>
              <a:buChar char="Ø"/>
            </a:pPr>
            <a:r>
              <a:rPr lang="en-US" dirty="0" smtClean="0"/>
              <a:t>A review of the implementation of the Enforcement Directive with regard to corrective measures is hindered by the lack or at least the scarcity of precedents/relevant court cases.</a:t>
            </a:r>
          </a:p>
          <a:p>
            <a:pPr>
              <a:buFont typeface="Wingdings" pitchFamily="2" charset="2"/>
              <a:buChar char="Ø"/>
            </a:pPr>
            <a:r>
              <a:rPr lang="en-US" dirty="0" smtClean="0"/>
              <a:t>However it is clear that there are at least a number  of problems in this specific field, which may undermine the achievement of the main objective of the Directive of ensuring an equivalent and homogeneous level of protection of IPRs in the Internal market. In particular the following seem to be of special relevance:  </a:t>
            </a:r>
          </a:p>
          <a:p>
            <a:pPr>
              <a:buFont typeface="Wingdings" pitchFamily="2" charset="2"/>
              <a:buChar char="Ø"/>
            </a:pPr>
            <a:endParaRPr lang="en-US" dirty="0" smtClean="0"/>
          </a:p>
          <a:p>
            <a:pPr marL="1079500">
              <a:buFont typeface="Wingdings" pitchFamily="2" charset="2"/>
              <a:buChar char="§"/>
            </a:pPr>
            <a:r>
              <a:rPr lang="en-US" dirty="0"/>
              <a:t>D</a:t>
            </a:r>
            <a:r>
              <a:rPr lang="en-US" dirty="0" smtClean="0"/>
              <a:t>estruction of infringing products is not the general principle in all Member States and secondary use admitted on different and even unclear grounds in the various Member States </a:t>
            </a:r>
          </a:p>
          <a:p>
            <a:pPr marL="1079500">
              <a:buFont typeface="Wingdings" pitchFamily="2" charset="2"/>
              <a:buChar char="§"/>
            </a:pPr>
            <a:r>
              <a:rPr lang="en-US" dirty="0" smtClean="0"/>
              <a:t>Different prerequisites for the issue of the order of definitive removal from the channels of commerce and  unclear distinction between recall and definitive removal from the channels of commerce  </a:t>
            </a:r>
          </a:p>
          <a:p>
            <a:pPr marL="1079500">
              <a:buFont typeface="Wingdings" pitchFamily="2" charset="2"/>
              <a:buChar char="§"/>
            </a:pPr>
            <a:r>
              <a:rPr lang="en-US" dirty="0" smtClean="0"/>
              <a:t>Costs of storage and destruction born by the IPRs’ holders  </a:t>
            </a:r>
          </a:p>
          <a:p>
            <a:pPr marL="1079500">
              <a:buFont typeface="Wingdings" pitchFamily="2" charset="2"/>
              <a:buChar char="§"/>
            </a:pPr>
            <a:r>
              <a:rPr lang="en-US" dirty="0" smtClean="0"/>
              <a:t>Insufficient expertise and consequent uncertainty on the principle of proportionality </a:t>
            </a:r>
            <a:endParaRPr lang="en-US"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12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3"/>
          <p:cNvGrpSpPr>
            <a:grpSpLocks/>
          </p:cNvGrpSpPr>
          <p:nvPr/>
        </p:nvGrpSpPr>
        <p:grpSpPr bwMode="auto">
          <a:xfrm>
            <a:off x="103943150" y="108488163"/>
            <a:ext cx="9224963" cy="2009775"/>
            <a:chOff x="105636975" y="112824150"/>
            <a:chExt cx="9225374" cy="2010030"/>
          </a:xfrm>
        </p:grpSpPr>
        <p:sp>
          <p:nvSpPr>
            <p:cNvPr id="13341"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42"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43"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13316" name="Group 7"/>
          <p:cNvGrpSpPr>
            <a:grpSpLocks/>
          </p:cNvGrpSpPr>
          <p:nvPr/>
        </p:nvGrpSpPr>
        <p:grpSpPr bwMode="auto">
          <a:xfrm>
            <a:off x="105637013" y="112823625"/>
            <a:ext cx="9224962" cy="2009775"/>
            <a:chOff x="105636975" y="112824150"/>
            <a:chExt cx="9225374" cy="2010030"/>
          </a:xfrm>
        </p:grpSpPr>
        <p:sp>
          <p:nvSpPr>
            <p:cNvPr id="13338"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39"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40"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13317" name="Group 11"/>
          <p:cNvGrpSpPr>
            <a:grpSpLocks/>
          </p:cNvGrpSpPr>
          <p:nvPr/>
        </p:nvGrpSpPr>
        <p:grpSpPr bwMode="auto">
          <a:xfrm>
            <a:off x="108132563" y="109799438"/>
            <a:ext cx="9224962" cy="2011362"/>
            <a:chOff x="105636975" y="112824150"/>
            <a:chExt cx="9225374" cy="2010030"/>
          </a:xfrm>
        </p:grpSpPr>
        <p:sp>
          <p:nvSpPr>
            <p:cNvPr id="13335"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36"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37"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13318" name="Group 15"/>
          <p:cNvGrpSpPr>
            <a:grpSpLocks/>
          </p:cNvGrpSpPr>
          <p:nvPr/>
        </p:nvGrpSpPr>
        <p:grpSpPr bwMode="auto">
          <a:xfrm>
            <a:off x="108348463" y="110015338"/>
            <a:ext cx="9224962" cy="2011362"/>
            <a:chOff x="105636975" y="112824150"/>
            <a:chExt cx="9225374" cy="2010030"/>
          </a:xfrm>
        </p:grpSpPr>
        <p:sp>
          <p:nvSpPr>
            <p:cNvPr id="13332"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33"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34"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13319"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13320" name="Group 20"/>
          <p:cNvGrpSpPr>
            <a:grpSpLocks/>
          </p:cNvGrpSpPr>
          <p:nvPr/>
        </p:nvGrpSpPr>
        <p:grpSpPr bwMode="auto">
          <a:xfrm>
            <a:off x="108564363" y="110231238"/>
            <a:ext cx="9224962" cy="2011362"/>
            <a:chOff x="105636975" y="112824150"/>
            <a:chExt cx="9225374" cy="2010030"/>
          </a:xfrm>
        </p:grpSpPr>
        <p:sp>
          <p:nvSpPr>
            <p:cNvPr id="13329"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30"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31"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13321" name="Group 24"/>
          <p:cNvGrpSpPr>
            <a:grpSpLocks/>
          </p:cNvGrpSpPr>
          <p:nvPr/>
        </p:nvGrpSpPr>
        <p:grpSpPr bwMode="auto">
          <a:xfrm>
            <a:off x="108780263" y="110447138"/>
            <a:ext cx="9224962" cy="2011362"/>
            <a:chOff x="105636975" y="112824150"/>
            <a:chExt cx="9225374" cy="2010030"/>
          </a:xfrm>
        </p:grpSpPr>
        <p:sp>
          <p:nvSpPr>
            <p:cNvPr id="13326"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13327"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13328"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13322"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13323" name="Rectangle 35"/>
          <p:cNvSpPr>
            <a:spLocks noChangeArrowheads="1"/>
          </p:cNvSpPr>
          <p:nvPr/>
        </p:nvSpPr>
        <p:spPr bwMode="auto">
          <a:xfrm>
            <a:off x="5352073" y="1647752"/>
            <a:ext cx="2349500" cy="1616075"/>
          </a:xfrm>
          <a:prstGeom prst="rect">
            <a:avLst/>
          </a:prstGeom>
          <a:noFill/>
          <a:ln w="9525">
            <a:noFill/>
            <a:miter lim="800000"/>
            <a:headEnd/>
            <a:tailEnd/>
          </a:ln>
        </p:spPr>
        <p:txBody>
          <a:bodyPr wrap="none" anchor="ctr">
            <a:spAutoFit/>
          </a:bodyPr>
          <a:lstStyle/>
          <a:p>
            <a:r>
              <a:rPr lang="fr-BE" sz="2000" dirty="0">
                <a:solidFill>
                  <a:srgbClr val="000000"/>
                </a:solidFill>
                <a:latin typeface="Arial Rounded MT Bold" pitchFamily="34" charset="0"/>
                <a:cs typeface="Times New Roman" pitchFamily="18" charset="0"/>
              </a:rPr>
              <a:t>Marius Schneider</a:t>
            </a:r>
          </a:p>
          <a:p>
            <a:r>
              <a:rPr lang="fr-BE" sz="2000" dirty="0">
                <a:solidFill>
                  <a:srgbClr val="000000"/>
                </a:solidFill>
                <a:latin typeface="Arial Rounded MT Bold" pitchFamily="34" charset="0"/>
                <a:cs typeface="Times New Roman" pitchFamily="18" charset="0"/>
              </a:rPr>
              <a:t>attorney-</a:t>
            </a:r>
            <a:r>
              <a:rPr lang="fr-BE" sz="2000" dirty="0" err="1">
                <a:solidFill>
                  <a:srgbClr val="000000"/>
                </a:solidFill>
                <a:latin typeface="Arial Rounded MT Bold" pitchFamily="34" charset="0"/>
                <a:cs typeface="Times New Roman" pitchFamily="18" charset="0"/>
              </a:rPr>
              <a:t>at</a:t>
            </a:r>
            <a:r>
              <a:rPr lang="fr-BE" sz="2000" dirty="0">
                <a:solidFill>
                  <a:srgbClr val="000000"/>
                </a:solidFill>
                <a:latin typeface="Arial Rounded MT Bold" pitchFamily="34" charset="0"/>
                <a:cs typeface="Times New Roman" pitchFamily="18" charset="0"/>
              </a:rPr>
              <a:t>-</a:t>
            </a:r>
            <a:r>
              <a:rPr lang="fr-BE" sz="2000" dirty="0" err="1">
                <a:solidFill>
                  <a:srgbClr val="000000"/>
                </a:solidFill>
                <a:latin typeface="Arial Rounded MT Bold" pitchFamily="34" charset="0"/>
                <a:cs typeface="Times New Roman" pitchFamily="18" charset="0"/>
              </a:rPr>
              <a:t>law</a:t>
            </a:r>
            <a:r>
              <a:rPr lang="fr-BE" sz="2000" dirty="0">
                <a:solidFill>
                  <a:srgbClr val="000000"/>
                </a:solidFill>
                <a:latin typeface="Arial Rounded MT Bold" pitchFamily="34" charset="0"/>
                <a:cs typeface="Times New Roman" pitchFamily="18" charset="0"/>
              </a:rPr>
              <a:t> </a:t>
            </a:r>
            <a:r>
              <a:rPr lang="fr-BE" sz="2000" dirty="0">
                <a:latin typeface="Arial Rounded MT Bold" pitchFamily="34" charset="0"/>
                <a:cs typeface="Times New Roman" pitchFamily="18" charset="0"/>
              </a:rPr>
              <a:t/>
            </a:r>
            <a:br>
              <a:rPr lang="fr-BE" sz="2000" dirty="0">
                <a:latin typeface="Arial Rounded MT Bold" pitchFamily="34" charset="0"/>
                <a:cs typeface="Times New Roman" pitchFamily="18" charset="0"/>
              </a:rPr>
            </a:br>
            <a:r>
              <a:rPr lang="fr-BE" sz="2000" dirty="0">
                <a:latin typeface="Arial Rounded MT Bold" pitchFamily="34" charset="0"/>
                <a:cs typeface="Times New Roman" pitchFamily="18" charset="0"/>
              </a:rPr>
              <a:t>ms@edr.be</a:t>
            </a:r>
            <a:br>
              <a:rPr lang="fr-BE" sz="2000" dirty="0">
                <a:latin typeface="Arial Rounded MT Bold" pitchFamily="34" charset="0"/>
                <a:cs typeface="Times New Roman" pitchFamily="18" charset="0"/>
              </a:rPr>
            </a:br>
            <a:r>
              <a:rPr lang="fr-FR" sz="2000" dirty="0">
                <a:latin typeface="Arial Rounded MT Bold" pitchFamily="34" charset="0"/>
                <a:cs typeface="Times New Roman" pitchFamily="18" charset="0"/>
              </a:rPr>
              <a:t> </a:t>
            </a:r>
            <a:endParaRPr lang="fr-FR" sz="2000" dirty="0">
              <a:latin typeface="Arial Rounded MT Bold" pitchFamily="34" charset="0"/>
            </a:endParaRPr>
          </a:p>
          <a:p>
            <a:pPr eaLnBrk="0" hangingPunct="0"/>
            <a:endParaRPr lang="fr-FR" sz="2000" dirty="0">
              <a:latin typeface="Arial Rounded MT Bold" pitchFamily="34" charset="0"/>
            </a:endParaRPr>
          </a:p>
        </p:txBody>
      </p:sp>
      <p:pic>
        <p:nvPicPr>
          <p:cNvPr id="13324" name="Picture 34" descr="eeman-raisonfr-sanslignes"/>
          <p:cNvPicPr>
            <a:picLocks noChangeAspect="1" noChangeArrowheads="1"/>
          </p:cNvPicPr>
          <p:nvPr/>
        </p:nvPicPr>
        <p:blipFill>
          <a:blip r:embed="rId5" cstate="print"/>
          <a:srcRect/>
          <a:stretch>
            <a:fillRect/>
          </a:stretch>
        </p:blipFill>
        <p:spPr bwMode="auto">
          <a:xfrm>
            <a:off x="5449769" y="3404627"/>
            <a:ext cx="2028825" cy="266700"/>
          </a:xfrm>
          <a:prstGeom prst="rect">
            <a:avLst/>
          </a:prstGeom>
          <a:noFill/>
          <a:ln w="9525">
            <a:noFill/>
            <a:miter lim="800000"/>
            <a:headEnd/>
            <a:tailEnd/>
          </a:ln>
        </p:spPr>
      </p:pic>
      <p:sp>
        <p:nvSpPr>
          <p:cNvPr id="13325" name="Rectangle 36"/>
          <p:cNvSpPr>
            <a:spLocks noChangeArrowheads="1"/>
          </p:cNvSpPr>
          <p:nvPr/>
        </p:nvSpPr>
        <p:spPr bwMode="auto">
          <a:xfrm>
            <a:off x="5334486" y="3804677"/>
            <a:ext cx="3118033" cy="1938992"/>
          </a:xfrm>
          <a:prstGeom prst="rect">
            <a:avLst/>
          </a:prstGeom>
          <a:noFill/>
          <a:ln w="9525">
            <a:noFill/>
            <a:miter lim="800000"/>
            <a:headEnd/>
            <a:tailEnd/>
          </a:ln>
        </p:spPr>
        <p:txBody>
          <a:bodyPr wrap="none" anchor="ctr">
            <a:spAutoFit/>
          </a:bodyPr>
          <a:lstStyle/>
          <a:p>
            <a:r>
              <a:rPr lang="fr-BE" sz="1200" dirty="0">
                <a:solidFill>
                  <a:srgbClr val="000000"/>
                </a:solidFill>
                <a:latin typeface="Calibri" pitchFamily="34" charset="0"/>
                <a:cs typeface="Times New Roman" pitchFamily="18" charset="0"/>
              </a:rPr>
              <a:t> </a:t>
            </a:r>
            <a:endParaRPr lang="fr-FR" sz="800" dirty="0"/>
          </a:p>
          <a:p>
            <a:pPr eaLnBrk="0" hangingPunct="0"/>
            <a:r>
              <a:rPr lang="fr-BE" sz="1800" dirty="0" err="1">
                <a:solidFill>
                  <a:srgbClr val="000000"/>
                </a:solidFill>
                <a:latin typeface="Arial Rounded MT Bold" pitchFamily="34" charset="0"/>
                <a:cs typeface="Times New Roman" pitchFamily="18" charset="0"/>
              </a:rPr>
              <a:t>Bld</a:t>
            </a:r>
            <a:r>
              <a:rPr lang="fr-BE" sz="1800" dirty="0">
                <a:solidFill>
                  <a:srgbClr val="000000"/>
                </a:solidFill>
                <a:latin typeface="Arial Rounded MT Bold" pitchFamily="34" charset="0"/>
                <a:cs typeface="Times New Roman" pitchFamily="18" charset="0"/>
              </a:rPr>
              <a:t> de la Cambre, 33 bte 8</a:t>
            </a:r>
            <a:endParaRPr lang="fr-FR" sz="1800" dirty="0">
              <a:latin typeface="Arial Rounded MT Bold" pitchFamily="34" charset="0"/>
            </a:endParaRPr>
          </a:p>
          <a:p>
            <a:pPr eaLnBrk="0" hangingPunct="0"/>
            <a:r>
              <a:rPr lang="en-GB" sz="1800" dirty="0">
                <a:solidFill>
                  <a:srgbClr val="000000"/>
                </a:solidFill>
                <a:latin typeface="Arial Rounded MT Bold" pitchFamily="34" charset="0"/>
                <a:cs typeface="Times New Roman" pitchFamily="18" charset="0"/>
              </a:rPr>
              <a:t>1000 </a:t>
            </a:r>
            <a:r>
              <a:rPr lang="en-GB" sz="1800" dirty="0" err="1">
                <a:solidFill>
                  <a:srgbClr val="000000"/>
                </a:solidFill>
                <a:latin typeface="Arial Rounded MT Bold" pitchFamily="34" charset="0"/>
                <a:cs typeface="Times New Roman" pitchFamily="18" charset="0"/>
              </a:rPr>
              <a:t>Bruxelles</a:t>
            </a:r>
            <a:r>
              <a:rPr lang="en-GB" sz="1800" dirty="0">
                <a:solidFill>
                  <a:srgbClr val="000000"/>
                </a:solidFill>
                <a:latin typeface="Arial Rounded MT Bold" pitchFamily="34" charset="0"/>
                <a:cs typeface="Times New Roman" pitchFamily="18" charset="0"/>
              </a:rPr>
              <a:t/>
            </a:r>
            <a:br>
              <a:rPr lang="en-GB" sz="1800" dirty="0">
                <a:solidFill>
                  <a:srgbClr val="000000"/>
                </a:solidFill>
                <a:latin typeface="Arial Rounded MT Bold" pitchFamily="34" charset="0"/>
                <a:cs typeface="Times New Roman" pitchFamily="18" charset="0"/>
              </a:rPr>
            </a:br>
            <a:r>
              <a:rPr lang="en-GB" sz="1800" dirty="0">
                <a:solidFill>
                  <a:srgbClr val="000000"/>
                </a:solidFill>
                <a:latin typeface="Arial Rounded MT Bold" pitchFamily="34" charset="0"/>
                <a:cs typeface="Times New Roman" pitchFamily="18" charset="0"/>
              </a:rPr>
              <a:t>Tel. : +32 </a:t>
            </a:r>
            <a:r>
              <a:rPr lang="en-GB" sz="1800" dirty="0" smtClean="0">
                <a:solidFill>
                  <a:srgbClr val="000000"/>
                </a:solidFill>
                <a:latin typeface="Arial Rounded MT Bold" pitchFamily="34" charset="0"/>
                <a:cs typeface="Times New Roman" pitchFamily="18" charset="0"/>
              </a:rPr>
              <a:t> 2  647 04 14</a:t>
            </a:r>
            <a:r>
              <a:rPr lang="en-GB" sz="1800" dirty="0">
                <a:solidFill>
                  <a:srgbClr val="000000"/>
                </a:solidFill>
                <a:latin typeface="Arial Rounded MT Bold" pitchFamily="34" charset="0"/>
                <a:cs typeface="Times New Roman" pitchFamily="18" charset="0"/>
              </a:rPr>
              <a:t/>
            </a:r>
            <a:br>
              <a:rPr lang="en-GB" sz="1800" dirty="0">
                <a:solidFill>
                  <a:srgbClr val="000000"/>
                </a:solidFill>
                <a:latin typeface="Arial Rounded MT Bold" pitchFamily="34" charset="0"/>
                <a:cs typeface="Times New Roman" pitchFamily="18" charset="0"/>
              </a:rPr>
            </a:br>
            <a:r>
              <a:rPr lang="en-GB" sz="1800" dirty="0">
                <a:solidFill>
                  <a:srgbClr val="000000"/>
                </a:solidFill>
                <a:latin typeface="Arial Rounded MT Bold" pitchFamily="34" charset="0"/>
                <a:cs typeface="Times New Roman" pitchFamily="18" charset="0"/>
              </a:rPr>
              <a:t>Fax : +32 </a:t>
            </a:r>
            <a:r>
              <a:rPr lang="en-GB" sz="1800" dirty="0" smtClean="0">
                <a:solidFill>
                  <a:srgbClr val="000000"/>
                </a:solidFill>
                <a:latin typeface="Arial Rounded MT Bold" pitchFamily="34" charset="0"/>
                <a:cs typeface="Times New Roman" pitchFamily="18" charset="0"/>
              </a:rPr>
              <a:t> 2  647 04 13</a:t>
            </a:r>
          </a:p>
          <a:p>
            <a:pPr eaLnBrk="0" hangingPunct="0"/>
            <a:r>
              <a:rPr lang="en-GB" dirty="0" smtClean="0">
                <a:solidFill>
                  <a:srgbClr val="000000"/>
                </a:solidFill>
                <a:latin typeface="Arial Rounded MT Bold" pitchFamily="34" charset="0"/>
                <a:cs typeface="Times New Roman" pitchFamily="18" charset="0"/>
              </a:rPr>
              <a:t>Mob: +32 476 96 38 73</a:t>
            </a:r>
            <a:endParaRPr lang="en-US" sz="1800" dirty="0">
              <a:solidFill>
                <a:srgbClr val="000080"/>
              </a:solidFill>
              <a:latin typeface="Arial Rounded MT Bold" pitchFamily="34" charset="0"/>
              <a:cs typeface="Times New Roman" pitchFamily="18" charset="0"/>
            </a:endParaRPr>
          </a:p>
          <a:p>
            <a:pPr eaLnBrk="0" hangingPunct="0"/>
            <a:r>
              <a:rPr lang="en-US" sz="1800" dirty="0">
                <a:solidFill>
                  <a:srgbClr val="000080"/>
                </a:solidFill>
                <a:latin typeface="Arial Rounded MT Bold" pitchFamily="34" charset="0"/>
                <a:cs typeface="Times New Roman" pitchFamily="18" charset="0"/>
              </a:rPr>
              <a:t>www.EemanPartners.com</a:t>
            </a:r>
            <a:endParaRPr lang="fr-FR" dirty="0"/>
          </a:p>
        </p:txBody>
      </p:sp>
      <p:sp>
        <p:nvSpPr>
          <p:cNvPr id="32" name="ZoneTexte 31"/>
          <p:cNvSpPr txBox="1"/>
          <p:nvPr/>
        </p:nvSpPr>
        <p:spPr>
          <a:xfrm>
            <a:off x="714348" y="679060"/>
            <a:ext cx="6000792" cy="1323439"/>
          </a:xfrm>
          <a:prstGeom prst="rect">
            <a:avLst/>
          </a:prstGeom>
          <a:noFill/>
        </p:spPr>
        <p:txBody>
          <a:bodyPr wrap="square" rtlCol="0">
            <a:spAutoFit/>
          </a:bodyPr>
          <a:lstStyle/>
          <a:p>
            <a:r>
              <a:rPr lang="fr-BE" sz="2800" b="1" dirty="0" smtClean="0"/>
              <a:t>Conclusion </a:t>
            </a:r>
          </a:p>
          <a:p>
            <a:r>
              <a:rPr lang="fr-BE" sz="2800" b="1" dirty="0" smtClean="0"/>
              <a:t>…and Questions ?</a:t>
            </a:r>
            <a:r>
              <a:rPr lang="fr-BE" b="1" dirty="0" smtClean="0"/>
              <a:t> </a:t>
            </a:r>
          </a:p>
          <a:p>
            <a:endParaRPr lang="fr-BE" dirty="0"/>
          </a:p>
        </p:txBody>
      </p:sp>
      <p:sp>
        <p:nvSpPr>
          <p:cNvPr id="2" name="Titre 1"/>
          <p:cNvSpPr>
            <a:spLocks noGrp="1"/>
          </p:cNvSpPr>
          <p:nvPr>
            <p:ph type="title"/>
          </p:nvPr>
        </p:nvSpPr>
        <p:spPr/>
        <p:txBody>
          <a:bodyPr/>
          <a:lstStyle/>
          <a:p>
            <a:endParaRPr lang="fr-FR"/>
          </a:p>
        </p:txBody>
      </p:sp>
      <p:pic>
        <p:nvPicPr>
          <p:cNvPr id="3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4861" t="36587" r="66651" b="55816"/>
          <a:stretch/>
        </p:blipFill>
        <p:spPr bwMode="auto">
          <a:xfrm>
            <a:off x="5295998" y="2820194"/>
            <a:ext cx="2405575" cy="55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302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Introduction</a:t>
            </a:r>
            <a:endParaRPr lang="en-US" dirty="0"/>
          </a:p>
        </p:txBody>
      </p:sp>
      <p:sp>
        <p:nvSpPr>
          <p:cNvPr id="3" name="Espace réservé du contenu 2"/>
          <p:cNvSpPr>
            <a:spLocks noGrp="1"/>
          </p:cNvSpPr>
          <p:nvPr>
            <p:ph idx="1"/>
          </p:nvPr>
        </p:nvSpPr>
        <p:spPr/>
        <p:txBody>
          <a:bodyPr>
            <a:normAutofit/>
          </a:bodyPr>
          <a:lstStyle/>
          <a:p>
            <a:pPr marL="668338" indent="-285750">
              <a:buFont typeface="Wingdings" pitchFamily="2" charset="2"/>
              <a:buChar char="Ø"/>
            </a:pPr>
            <a:r>
              <a:rPr lang="en-US" sz="2000" b="1" dirty="0" smtClean="0"/>
              <a:t>Legal basis: </a:t>
            </a:r>
            <a:r>
              <a:rPr lang="en-US" sz="2000" dirty="0" smtClean="0"/>
              <a:t>The European directive (</a:t>
            </a:r>
            <a:r>
              <a:rPr lang="en-US" sz="2000" b="1" dirty="0" smtClean="0"/>
              <a:t>Directive 2004/48/EC)</a:t>
            </a:r>
            <a:r>
              <a:rPr lang="en-US" sz="2000" dirty="0" smtClean="0"/>
              <a:t> on the Civil Enforcement of Intellectual Property Rights.</a:t>
            </a:r>
          </a:p>
          <a:p>
            <a:pPr marL="668338" indent="-285750">
              <a:buFont typeface="Wingdings" pitchFamily="2" charset="2"/>
              <a:buChar char="Ø"/>
            </a:pPr>
            <a:r>
              <a:rPr lang="en-US" sz="2000" dirty="0" smtClean="0"/>
              <a:t>New step in the harmonization</a:t>
            </a:r>
            <a:r>
              <a:rPr lang="en-US" sz="2000" dirty="0" smtClean="0"/>
              <a:t>:</a:t>
            </a:r>
            <a:r>
              <a:rPr lang="en-US" sz="2000" dirty="0" smtClean="0"/>
              <a:t> provide a high protection of the intellectual property rights</a:t>
            </a:r>
          </a:p>
          <a:p>
            <a:pPr marL="668338" indent="-285750">
              <a:buFont typeface="Wingdings" pitchFamily="2" charset="2"/>
              <a:buChar char="Ø"/>
            </a:pPr>
            <a:r>
              <a:rPr lang="en-US" sz="2000" dirty="0" smtClean="0"/>
              <a:t>It </a:t>
            </a:r>
            <a:r>
              <a:rPr lang="en-US" sz="2000" dirty="0" smtClean="0"/>
              <a:t>requires</a:t>
            </a:r>
            <a:r>
              <a:rPr lang="en-US" sz="2000" dirty="0" smtClean="0"/>
              <a:t>  Member State</a:t>
            </a:r>
          </a:p>
          <a:p>
            <a:pPr marL="1609725" indent="-285750"/>
            <a:r>
              <a:rPr lang="en-US" sz="2000" dirty="0" smtClean="0"/>
              <a:t>The ability to apply for provisional measures to preserve evidence</a:t>
            </a:r>
          </a:p>
          <a:p>
            <a:pPr marL="1609725" indent="-285750"/>
            <a:r>
              <a:rPr lang="en-US" sz="2000" dirty="0" smtClean="0"/>
              <a:t>The right to obtain information from the infringers and the third parties</a:t>
            </a:r>
          </a:p>
          <a:p>
            <a:pPr marL="627063" indent="-285750">
              <a:buFont typeface="Wingdings" pitchFamily="2" charset="2"/>
              <a:buChar char="Ø"/>
            </a:pPr>
            <a:r>
              <a:rPr lang="en-US" sz="2000" dirty="0" smtClean="0"/>
              <a:t> Practice is different in from one Member States to another (ex: the right for information and the internet infringements )</a:t>
            </a:r>
          </a:p>
          <a:p>
            <a:pPr marL="627063" indent="-285750">
              <a:buFont typeface="Wingdings" pitchFamily="2" charset="2"/>
              <a:buChar char="Ø"/>
            </a:pPr>
            <a:endParaRPr lang="en-US" sz="1600" dirty="0" smtClean="0"/>
          </a:p>
          <a:p>
            <a:pPr marL="341313" indent="0">
              <a:buNone/>
            </a:pPr>
            <a:endParaRPr lang="en-US" sz="1600" dirty="0" smtClean="0"/>
          </a:p>
          <a:p>
            <a:pPr marL="1433513" indent="-285750">
              <a:buFont typeface="Wingdings" pitchFamily="2" charset="2"/>
              <a:buChar char="§"/>
            </a:pPr>
            <a:endParaRPr lang="en-US" sz="1600"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100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Introduction</a:t>
            </a:r>
            <a:endParaRPr lang="en-US" dirty="0"/>
          </a:p>
        </p:txBody>
      </p:sp>
      <p:sp>
        <p:nvSpPr>
          <p:cNvPr id="3" name="Espace réservé du contenu 2"/>
          <p:cNvSpPr>
            <a:spLocks noGrp="1"/>
          </p:cNvSpPr>
          <p:nvPr>
            <p:ph idx="1"/>
          </p:nvPr>
        </p:nvSpPr>
        <p:spPr>
          <a:xfrm>
            <a:off x="457200" y="1600201"/>
            <a:ext cx="8229600" cy="4349750"/>
          </a:xfrm>
        </p:spPr>
        <p:txBody>
          <a:bodyPr>
            <a:normAutofit/>
          </a:bodyPr>
          <a:lstStyle/>
          <a:p>
            <a:pPr>
              <a:buFont typeface="Wingdings" pitchFamily="2" charset="2"/>
              <a:buChar char="Ø"/>
            </a:pPr>
            <a:r>
              <a:rPr lang="en-US" sz="1600" dirty="0" smtClean="0"/>
              <a:t>The scope is large, it concerns : most IPR’s (</a:t>
            </a:r>
            <a:r>
              <a:rPr lang="en-US" sz="1600" dirty="0" err="1" smtClean="0"/>
              <a:t>Cfr</a:t>
            </a:r>
            <a:r>
              <a:rPr lang="en-US" sz="1600" dirty="0" smtClean="0"/>
              <a:t> statement of the </a:t>
            </a:r>
            <a:r>
              <a:rPr lang="en-US" sz="1600" dirty="0" smtClean="0"/>
              <a:t>C</a:t>
            </a:r>
            <a:r>
              <a:rPr lang="en-US" sz="1600" dirty="0" smtClean="0"/>
              <a:t>ommission</a:t>
            </a:r>
            <a:r>
              <a:rPr lang="en-US" sz="1600" dirty="0"/>
              <a:t> </a:t>
            </a:r>
            <a:r>
              <a:rPr lang="en-US" sz="1600" dirty="0" smtClean="0"/>
              <a:t>2005/295/EC)</a:t>
            </a:r>
            <a:br>
              <a:rPr lang="en-US" sz="1600" dirty="0" smtClean="0"/>
            </a:br>
            <a:endParaRPr lang="en-US" sz="1600" dirty="0" smtClean="0"/>
          </a:p>
          <a:p>
            <a:pPr>
              <a:buFont typeface="Wingdings" pitchFamily="2" charset="2"/>
              <a:buChar char="Ø"/>
            </a:pPr>
            <a:r>
              <a:rPr lang="en-US" sz="1600" dirty="0" smtClean="0"/>
              <a:t>The beneficiaries of these provisions are:</a:t>
            </a:r>
            <a:br>
              <a:rPr lang="en-US" sz="1600" dirty="0" smtClean="0"/>
            </a:br>
            <a:endParaRPr lang="en-US" sz="1600" dirty="0" smtClean="0"/>
          </a:p>
          <a:p>
            <a:pPr marL="900113" indent="-544513" algn="just">
              <a:buFont typeface="Wingdings" pitchFamily="2" charset="2"/>
              <a:buChar char="§"/>
            </a:pPr>
            <a:r>
              <a:rPr lang="en-US" sz="1600" dirty="0" smtClean="0"/>
              <a:t>(a) the holders of intellectual property rights, in accordance with the provisions of the applicable law;</a:t>
            </a:r>
          </a:p>
          <a:p>
            <a:pPr marL="900113" indent="-544513" algn="just">
              <a:buFont typeface="Wingdings" pitchFamily="2" charset="2"/>
              <a:buChar char="§"/>
            </a:pPr>
            <a:r>
              <a:rPr lang="en-US" sz="1600" dirty="0" smtClean="0"/>
              <a:t>(b) all other persons authorized to use those rights, in particular licensees, in so far as permitted by and in accordance with the provisions of the applicable law;</a:t>
            </a:r>
          </a:p>
          <a:p>
            <a:pPr marL="900113" indent="-544513" algn="just">
              <a:buFont typeface="Wingdings" pitchFamily="2" charset="2"/>
              <a:buChar char="§"/>
            </a:pPr>
            <a:r>
              <a:rPr lang="en-US" sz="1600" dirty="0" smtClean="0"/>
              <a:t>(c) intellectual property collective rights-management bodies which are regularly </a:t>
            </a:r>
            <a:r>
              <a:rPr lang="en-US" sz="1600" dirty="0" err="1" smtClean="0"/>
              <a:t>recognised</a:t>
            </a:r>
            <a:r>
              <a:rPr lang="en-US" sz="1600" dirty="0" smtClean="0"/>
              <a:t> as having a right to represent holders of intellectual property rights, in so far as permitted by and in accordance with the provisions of the applicable law;</a:t>
            </a:r>
          </a:p>
          <a:p>
            <a:pPr marL="900113" indent="-544513" algn="just">
              <a:buFont typeface="Wingdings" pitchFamily="2" charset="2"/>
              <a:buChar char="§"/>
            </a:pPr>
            <a:r>
              <a:rPr lang="en-US" sz="1600" dirty="0" smtClean="0"/>
              <a:t>(d) professional defense bodies which are regularly </a:t>
            </a:r>
            <a:r>
              <a:rPr lang="en-US" sz="1600" dirty="0" err="1" smtClean="0"/>
              <a:t>recognised</a:t>
            </a:r>
            <a:r>
              <a:rPr lang="en-US" sz="1600" dirty="0" smtClean="0"/>
              <a:t> as having a right to represent holders of intellectual property rights, in so far as permitted by and in accordance with the provisions of the applicable law.</a:t>
            </a:r>
          </a:p>
          <a:p>
            <a:pPr marL="341313" indent="0">
              <a:buNone/>
            </a:pPr>
            <a:endParaRPr lang="fr-FR" sz="1600" dirty="0" smtClean="0"/>
          </a:p>
          <a:p>
            <a:pPr marL="1433513" indent="-285750">
              <a:buFont typeface="Wingdings" pitchFamily="2" charset="2"/>
              <a:buChar char="§"/>
            </a:pPr>
            <a:endParaRPr lang="fr-FR" sz="1600"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6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of Evidence</a:t>
            </a:r>
          </a:p>
        </p:txBody>
      </p:sp>
      <p:sp>
        <p:nvSpPr>
          <p:cNvPr id="3" name="Espace réservé du contenu 2"/>
          <p:cNvSpPr>
            <a:spLocks noGrp="1"/>
          </p:cNvSpPr>
          <p:nvPr>
            <p:ph idx="1"/>
          </p:nvPr>
        </p:nvSpPr>
        <p:spPr>
          <a:xfrm>
            <a:off x="457200" y="1340768"/>
            <a:ext cx="8229600" cy="4785395"/>
          </a:xfrm>
        </p:spPr>
        <p:txBody>
          <a:bodyPr>
            <a:noAutofit/>
          </a:bodyPr>
          <a:lstStyle/>
          <a:p>
            <a:pPr marL="668338" indent="-285750">
              <a:buFont typeface="Wingdings" pitchFamily="2" charset="2"/>
              <a:buChar char="Ø"/>
            </a:pPr>
            <a:r>
              <a:rPr lang="fr-FR" sz="1600" dirty="0" smtClean="0"/>
              <a:t> </a:t>
            </a:r>
            <a:r>
              <a:rPr lang="en-US" sz="1600" dirty="0"/>
              <a:t>The </a:t>
            </a:r>
            <a:r>
              <a:rPr lang="en-US" sz="1600" b="1" dirty="0" smtClean="0"/>
              <a:t>Article </a:t>
            </a:r>
            <a:r>
              <a:rPr lang="en-US" sz="1600" b="1" dirty="0"/>
              <a:t>6</a:t>
            </a:r>
            <a:r>
              <a:rPr lang="en-US" sz="1600" dirty="0"/>
              <a:t> Directive n° 2004/48/EC of 29 April 2004 on the enforcement of intellectual property </a:t>
            </a:r>
            <a:r>
              <a:rPr lang="en-US" sz="1600" dirty="0" smtClean="0"/>
              <a:t>rights</a:t>
            </a:r>
            <a:endParaRPr lang="en-US" sz="1600" dirty="0" smtClean="0"/>
          </a:p>
          <a:p>
            <a:pPr marL="668338" indent="-285750">
              <a:buFont typeface="Wingdings" pitchFamily="2" charset="2"/>
              <a:buChar char="Ø"/>
            </a:pPr>
            <a:endParaRPr lang="en-US" sz="1600" dirty="0" smtClean="0"/>
          </a:p>
          <a:p>
            <a:pPr marL="382588" indent="0" algn="just">
              <a:buNone/>
            </a:pPr>
            <a:r>
              <a:rPr lang="en-US" sz="1600" dirty="0" smtClean="0"/>
              <a:t>“1. Member </a:t>
            </a:r>
            <a:r>
              <a:rPr lang="en-US" sz="1600" dirty="0"/>
              <a:t>States shall ensure that, on application by a </a:t>
            </a:r>
            <a:r>
              <a:rPr lang="en-US" sz="1600" dirty="0" smtClean="0"/>
              <a:t>party which </a:t>
            </a:r>
            <a:r>
              <a:rPr lang="en-US" sz="1600" dirty="0"/>
              <a:t>has presented reasonably available evidence sufficient </a:t>
            </a:r>
            <a:r>
              <a:rPr lang="en-US" sz="1600" dirty="0" smtClean="0"/>
              <a:t>to support </a:t>
            </a:r>
            <a:r>
              <a:rPr lang="en-US" sz="1600" dirty="0"/>
              <a:t>its claims, and has, in substantiating those claims, specified evidence which lies in the control of the opposing party, </a:t>
            </a:r>
            <a:r>
              <a:rPr lang="en-US" sz="1600" dirty="0" smtClean="0"/>
              <a:t>the competent </a:t>
            </a:r>
            <a:r>
              <a:rPr lang="en-US" sz="1600" dirty="0"/>
              <a:t>judicial authorities may order that such evidence </a:t>
            </a:r>
            <a:r>
              <a:rPr lang="en-US" sz="1600" dirty="0" smtClean="0"/>
              <a:t>be presented </a:t>
            </a:r>
            <a:r>
              <a:rPr lang="en-US" sz="1600" dirty="0"/>
              <a:t>by the opposing party, subject to the protection of confidential information. For the purposes of this paragraph, Member States may provide that a reasonable sample of a </a:t>
            </a:r>
            <a:r>
              <a:rPr lang="en-US" sz="1600" dirty="0" smtClean="0"/>
              <a:t>substantial number </a:t>
            </a:r>
            <a:r>
              <a:rPr lang="en-US" sz="1600" dirty="0"/>
              <a:t>of copies of a work or any other protected object be considered by the competent judicial authorities to constitute reasonable evidence.</a:t>
            </a:r>
          </a:p>
          <a:p>
            <a:pPr marL="382588" indent="0" algn="just">
              <a:buNone/>
            </a:pPr>
            <a:r>
              <a:rPr lang="en-US" sz="1600" dirty="0"/>
              <a:t>2. Under the same conditions, in the case of an </a:t>
            </a:r>
            <a:r>
              <a:rPr lang="en-US" sz="1600" dirty="0" smtClean="0"/>
              <a:t>infringement committed </a:t>
            </a:r>
            <a:r>
              <a:rPr lang="en-US" sz="1600" dirty="0"/>
              <a:t>on a commercial scale Member States shall take </a:t>
            </a:r>
            <a:r>
              <a:rPr lang="en-US" sz="1600" dirty="0" smtClean="0"/>
              <a:t>such measures </a:t>
            </a:r>
            <a:r>
              <a:rPr lang="en-US" sz="1600" dirty="0"/>
              <a:t>as are necessary to enable the competent </a:t>
            </a:r>
            <a:r>
              <a:rPr lang="en-US" sz="1600" dirty="0" smtClean="0"/>
              <a:t>judicial authorities </a:t>
            </a:r>
            <a:r>
              <a:rPr lang="en-US" sz="1600" dirty="0"/>
              <a:t>to order, where appropriate, on application by a </a:t>
            </a:r>
            <a:r>
              <a:rPr lang="en-US" sz="1600" dirty="0" smtClean="0"/>
              <a:t>party, the communication </a:t>
            </a:r>
            <a:r>
              <a:rPr lang="en-US" sz="1600" dirty="0"/>
              <a:t>of banking, financial or commercial documents under the control of the opposing party, subject to the protection of confidential information</a:t>
            </a:r>
            <a:r>
              <a:rPr lang="en-US" sz="1600" dirty="0" smtClean="0"/>
              <a:t>.”</a:t>
            </a:r>
            <a:endParaRPr lang="en-US" sz="1600" dirty="0" smtClean="0"/>
          </a:p>
          <a:p>
            <a:pPr marL="1433513" indent="-285750">
              <a:buFont typeface="Wingdings" pitchFamily="2" charset="2"/>
              <a:buChar char="§"/>
            </a:pPr>
            <a:endParaRPr lang="fr-FR" sz="1600"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74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of Evidence</a:t>
            </a:r>
          </a:p>
        </p:txBody>
      </p:sp>
      <p:sp>
        <p:nvSpPr>
          <p:cNvPr id="3" name="Espace réservé du contenu 2"/>
          <p:cNvSpPr>
            <a:spLocks noGrp="1"/>
          </p:cNvSpPr>
          <p:nvPr>
            <p:ph idx="1"/>
          </p:nvPr>
        </p:nvSpPr>
        <p:spPr>
          <a:xfrm>
            <a:off x="457200" y="1340768"/>
            <a:ext cx="8229600" cy="4785395"/>
          </a:xfrm>
        </p:spPr>
        <p:txBody>
          <a:bodyPr>
            <a:noAutofit/>
          </a:bodyPr>
          <a:lstStyle/>
          <a:p>
            <a:pPr marL="642938" indent="-285750">
              <a:buFont typeface="Wingdings" pitchFamily="2" charset="2"/>
              <a:buChar char="Ø"/>
            </a:pPr>
            <a:r>
              <a:rPr lang="en-US" sz="1800" dirty="0"/>
              <a:t> In Practice</a:t>
            </a:r>
            <a:r>
              <a:rPr lang="en-US" sz="1800" dirty="0" smtClean="0"/>
              <a:t>:</a:t>
            </a:r>
          </a:p>
          <a:p>
            <a:pPr marL="642938" indent="-285750">
              <a:buFont typeface="Wingdings" pitchFamily="2" charset="2"/>
              <a:buChar char="Ø"/>
            </a:pPr>
            <a:endParaRPr lang="en-US" sz="1800" dirty="0"/>
          </a:p>
          <a:p>
            <a:pPr marL="982663" indent="-355600"/>
            <a:r>
              <a:rPr lang="en-US" sz="1800" dirty="0" smtClean="0"/>
              <a:t>The </a:t>
            </a:r>
            <a:r>
              <a:rPr lang="en-US" sz="1800" dirty="0"/>
              <a:t>infringer is often the one who has the relevant evidence.  This is often the case with physical products. Consequently  the right holder has no more than a few samples of the infringing product =&gt; Necessity to check documents and records on the infringers business premises to establish the quantities manufactured (if infringement concerns a large quantity  it may be necessary to test a reasonable sample of products)</a:t>
            </a:r>
          </a:p>
          <a:p>
            <a:pPr marL="982663" indent="-355600"/>
            <a:r>
              <a:rPr lang="en-US" sz="1800" dirty="0" smtClean="0"/>
              <a:t>Necessity </a:t>
            </a:r>
            <a:r>
              <a:rPr lang="en-US" sz="1800" dirty="0"/>
              <a:t>to obtain banking, financial and commercial documents.  These documents should give as many information as possible on the quantities produced and distributed, the revenues of the infringement.  =&gt; It gives an overview of the damages which could be claimed.</a:t>
            </a:r>
          </a:p>
          <a:p>
            <a:pPr marL="982663" indent="-355600"/>
            <a:r>
              <a:rPr lang="en-US" sz="1800" dirty="0" smtClean="0"/>
              <a:t>The </a:t>
            </a:r>
            <a:r>
              <a:rPr lang="en-US" sz="1800" dirty="0"/>
              <a:t>ability of the court to grant orders. Penalties for non-compliance to incite the defendants to collaborate</a:t>
            </a:r>
          </a:p>
          <a:p>
            <a:pPr marL="1433513" indent="-285750">
              <a:buFont typeface="Wingdings" pitchFamily="2" charset="2"/>
              <a:buChar char="§"/>
            </a:pPr>
            <a:endParaRPr lang="fr-FR" sz="1600"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48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3"/>
          <p:cNvGrpSpPr>
            <a:grpSpLocks/>
          </p:cNvGrpSpPr>
          <p:nvPr/>
        </p:nvGrpSpPr>
        <p:grpSpPr bwMode="auto">
          <a:xfrm>
            <a:off x="103943150" y="108488163"/>
            <a:ext cx="9224963" cy="2009775"/>
            <a:chOff x="105636975" y="112824150"/>
            <a:chExt cx="9225374" cy="2010030"/>
          </a:xfrm>
        </p:grpSpPr>
        <p:sp>
          <p:nvSpPr>
            <p:cNvPr id="5147"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48"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49"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124" name="Group 7"/>
          <p:cNvGrpSpPr>
            <a:grpSpLocks/>
          </p:cNvGrpSpPr>
          <p:nvPr/>
        </p:nvGrpSpPr>
        <p:grpSpPr bwMode="auto">
          <a:xfrm>
            <a:off x="105637013" y="112823625"/>
            <a:ext cx="9224962" cy="2009775"/>
            <a:chOff x="105636975" y="112824150"/>
            <a:chExt cx="9225374" cy="2010030"/>
          </a:xfrm>
        </p:grpSpPr>
        <p:sp>
          <p:nvSpPr>
            <p:cNvPr id="5144"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45"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46"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125" name="Group 11"/>
          <p:cNvGrpSpPr>
            <a:grpSpLocks/>
          </p:cNvGrpSpPr>
          <p:nvPr/>
        </p:nvGrpSpPr>
        <p:grpSpPr bwMode="auto">
          <a:xfrm>
            <a:off x="108132563" y="109799438"/>
            <a:ext cx="9224962" cy="2011362"/>
            <a:chOff x="105636975" y="112824150"/>
            <a:chExt cx="9225374" cy="2010030"/>
          </a:xfrm>
        </p:grpSpPr>
        <p:sp>
          <p:nvSpPr>
            <p:cNvPr id="5141"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42"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43"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126" name="Group 15"/>
          <p:cNvGrpSpPr>
            <a:grpSpLocks/>
          </p:cNvGrpSpPr>
          <p:nvPr/>
        </p:nvGrpSpPr>
        <p:grpSpPr bwMode="auto">
          <a:xfrm>
            <a:off x="108348463" y="110015338"/>
            <a:ext cx="9224962" cy="2011362"/>
            <a:chOff x="105636975" y="112824150"/>
            <a:chExt cx="9225374" cy="2010030"/>
          </a:xfrm>
        </p:grpSpPr>
        <p:sp>
          <p:nvSpPr>
            <p:cNvPr id="5138"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39"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40"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5127"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5128" name="Group 20"/>
          <p:cNvGrpSpPr>
            <a:grpSpLocks/>
          </p:cNvGrpSpPr>
          <p:nvPr/>
        </p:nvGrpSpPr>
        <p:grpSpPr bwMode="auto">
          <a:xfrm>
            <a:off x="108564363" y="110231238"/>
            <a:ext cx="9224962" cy="2011362"/>
            <a:chOff x="105636975" y="112824150"/>
            <a:chExt cx="9225374" cy="2010030"/>
          </a:xfrm>
        </p:grpSpPr>
        <p:sp>
          <p:nvSpPr>
            <p:cNvPr id="5135"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36"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37"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129" name="Group 24"/>
          <p:cNvGrpSpPr>
            <a:grpSpLocks/>
          </p:cNvGrpSpPr>
          <p:nvPr/>
        </p:nvGrpSpPr>
        <p:grpSpPr bwMode="auto">
          <a:xfrm>
            <a:off x="108780263" y="110447138"/>
            <a:ext cx="9224962" cy="2011362"/>
            <a:chOff x="105636975" y="112824150"/>
            <a:chExt cx="9225374" cy="2010030"/>
          </a:xfrm>
        </p:grpSpPr>
        <p:sp>
          <p:nvSpPr>
            <p:cNvPr id="5132"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33"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34"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5130"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5131" name="Rectangle 29"/>
          <p:cNvSpPr>
            <a:spLocks noGrp="1" noChangeArrowheads="1"/>
          </p:cNvSpPr>
          <p:nvPr>
            <p:ph type="body" idx="1"/>
          </p:nvPr>
        </p:nvSpPr>
        <p:spPr>
          <a:xfrm>
            <a:off x="357188" y="500063"/>
            <a:ext cx="8229600" cy="5649912"/>
          </a:xfrm>
        </p:spPr>
        <p:txBody>
          <a:bodyPr/>
          <a:lstStyle/>
          <a:p>
            <a:pPr algn="ctr">
              <a:buNone/>
            </a:pPr>
            <a:r>
              <a:rPr lang="en-US" sz="2800" dirty="0" smtClean="0"/>
              <a:t>Provisional </a:t>
            </a:r>
            <a:r>
              <a:rPr lang="en-US" sz="2800" dirty="0"/>
              <a:t>measures for preserving evidence</a:t>
            </a:r>
            <a:r>
              <a:rPr lang="en-GB" sz="2800" dirty="0" smtClean="0"/>
              <a:t/>
            </a:r>
            <a:br>
              <a:rPr lang="en-GB" sz="2800" dirty="0" smtClean="0"/>
            </a:br>
            <a:endParaRPr lang="en-GB" sz="2800" dirty="0" smtClean="0"/>
          </a:p>
          <a:p>
            <a:pPr eaLnBrk="1" hangingPunct="1">
              <a:buFont typeface="Wingdings" pitchFamily="2" charset="2"/>
              <a:buChar char="Ø"/>
            </a:pPr>
            <a:r>
              <a:rPr lang="en-GB" sz="2000" b="1" dirty="0" smtClean="0"/>
              <a:t>Measures </a:t>
            </a:r>
            <a:r>
              <a:rPr lang="en-GB" sz="2000" b="1" dirty="0" smtClean="0"/>
              <a:t>for preserving evidence</a:t>
            </a:r>
          </a:p>
          <a:p>
            <a:pPr marL="1252538" indent="-285750" eaLnBrk="1" hangingPunct="1">
              <a:buFont typeface="Wingdings" pitchFamily="2" charset="2"/>
              <a:buChar char="§"/>
            </a:pPr>
            <a:r>
              <a:rPr lang="en-GB" sz="1600" dirty="0" smtClean="0"/>
              <a:t>Detailed description, with or without the taking if samples</a:t>
            </a:r>
            <a:endParaRPr lang="fr-BE" sz="1600" dirty="0" smtClean="0"/>
          </a:p>
          <a:p>
            <a:pPr marL="1252538" lvl="1" eaLnBrk="1" hangingPunct="1">
              <a:buFont typeface="Wingdings" pitchFamily="2" charset="2"/>
              <a:buChar char="§"/>
            </a:pPr>
            <a:r>
              <a:rPr lang="en-GB" sz="1600" dirty="0" smtClean="0"/>
              <a:t>The physical seizure of infringing goods</a:t>
            </a:r>
            <a:endParaRPr lang="fr-BE" sz="1600" dirty="0" smtClean="0"/>
          </a:p>
          <a:p>
            <a:pPr marL="1252538" lvl="1" eaLnBrk="1" hangingPunct="1">
              <a:buFont typeface="Wingdings" pitchFamily="2" charset="2"/>
              <a:buChar char="§"/>
            </a:pPr>
            <a:r>
              <a:rPr lang="en-GB" sz="1600" dirty="0" smtClean="0"/>
              <a:t>The physical seizure of the materials and implements used in the production and/or distribution of these goods and the documents related thereto</a:t>
            </a:r>
            <a:endParaRPr lang="fr-BE" sz="1600" dirty="0"/>
          </a:p>
          <a:p>
            <a:pPr marL="1252538" lvl="1" eaLnBrk="1" hangingPunct="1">
              <a:buFont typeface="Wingdings" pitchFamily="2" charset="2"/>
              <a:buChar char="§"/>
            </a:pPr>
            <a:endParaRPr lang="fr-BE" sz="1600" b="1" dirty="0" smtClean="0"/>
          </a:p>
          <a:p>
            <a:pPr marL="966788" lvl="1" indent="0" eaLnBrk="1" hangingPunct="1">
              <a:buNone/>
            </a:pPr>
            <a:r>
              <a:rPr lang="fr-BE" sz="2000" b="1" dirty="0" smtClean="0"/>
              <a:t>But </a:t>
            </a:r>
            <a:r>
              <a:rPr lang="fr-BE" sz="2000" b="1" dirty="0" err="1" smtClean="0"/>
              <a:t>also</a:t>
            </a:r>
            <a:r>
              <a:rPr lang="fr-BE" sz="2000" b="1" dirty="0" smtClean="0"/>
              <a:t>…</a:t>
            </a:r>
          </a:p>
          <a:p>
            <a:pPr marL="966788" lvl="1" indent="0" eaLnBrk="1" hangingPunct="1">
              <a:buNone/>
            </a:pPr>
            <a:r>
              <a:rPr lang="en-GB" sz="2000" dirty="0" smtClean="0"/>
              <a:t>Test purchase by a bailiff, control by market inspection authorities...</a:t>
            </a:r>
          </a:p>
          <a:p>
            <a:pPr marL="989013" lvl="1" indent="0" eaLnBrk="1" hangingPunct="1">
              <a:buNone/>
            </a:pPr>
            <a:r>
              <a:rPr lang="en-GB" sz="2000" b="1" dirty="0"/>
              <a:t/>
            </a:r>
            <a:br>
              <a:rPr lang="en-GB" sz="2000" b="1" dirty="0"/>
            </a:br>
            <a:r>
              <a:rPr lang="en-GB" sz="2000" b="1" dirty="0" smtClean="0"/>
              <a:t>Legal </a:t>
            </a:r>
            <a:r>
              <a:rPr lang="en-GB" sz="2000" b="1" dirty="0"/>
              <a:t>basis: </a:t>
            </a:r>
            <a:r>
              <a:rPr lang="en-GB" sz="2000" b="1" dirty="0" smtClean="0"/>
              <a:t>Article 7 </a:t>
            </a:r>
            <a:r>
              <a:rPr lang="en-GB" sz="2000" dirty="0" smtClean="0"/>
              <a:t>Directive </a:t>
            </a:r>
            <a:r>
              <a:rPr lang="en-GB" sz="2000" dirty="0"/>
              <a:t>n° 2004/48/EC of 29 April 2004 on the enforcement of intellectual property rights</a:t>
            </a:r>
          </a:p>
          <a:p>
            <a:pPr lvl="1" eaLnBrk="1" hangingPunct="1">
              <a:buFontTx/>
              <a:buNone/>
            </a:pPr>
            <a:endParaRPr lang="en-US" sz="1600" dirty="0" smtClean="0">
              <a:latin typeface="Arial Rounded MT Bold" pitchFamily="34" charset="0"/>
            </a:endParaRPr>
          </a:p>
        </p:txBody>
      </p:sp>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237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r>
              <a:rPr lang="en-US" sz="3600" dirty="0" smtClean="0"/>
              <a:t>Provisional measures for preserving evidence</a:t>
            </a:r>
            <a:r>
              <a:rPr lang="en-US" dirty="0" smtClean="0"/>
              <a:t/>
            </a:r>
            <a:br>
              <a:rPr lang="en-US" dirty="0" smtClean="0"/>
            </a:br>
            <a:endParaRPr lang="en-US" dirty="0"/>
          </a:p>
        </p:txBody>
      </p:sp>
      <p:sp>
        <p:nvSpPr>
          <p:cNvPr id="3" name="Espace réservé du contenu 2"/>
          <p:cNvSpPr>
            <a:spLocks noGrp="1"/>
          </p:cNvSpPr>
          <p:nvPr>
            <p:ph idx="1"/>
          </p:nvPr>
        </p:nvSpPr>
        <p:spPr>
          <a:xfrm>
            <a:off x="457200" y="1196753"/>
            <a:ext cx="8229600" cy="4536504"/>
          </a:xfrm>
        </p:spPr>
        <p:txBody>
          <a:bodyPr>
            <a:normAutofit/>
          </a:bodyPr>
          <a:lstStyle/>
          <a:p>
            <a:pPr marL="668338" indent="-285750">
              <a:buFont typeface="Wingdings" pitchFamily="2" charset="2"/>
              <a:buChar char="Ø"/>
            </a:pPr>
            <a:r>
              <a:rPr lang="en-US" sz="1600" b="1" dirty="0" smtClean="0"/>
              <a:t>Why? </a:t>
            </a:r>
            <a:r>
              <a:rPr lang="en-US" sz="1600" dirty="0" smtClean="0"/>
              <a:t>As documents are really important to establish the  evidence, many infringers wil</a:t>
            </a:r>
            <a:r>
              <a:rPr lang="en-US" sz="1600" dirty="0"/>
              <a:t>l</a:t>
            </a:r>
            <a:r>
              <a:rPr lang="en-US" sz="1600" dirty="0" smtClean="0"/>
              <a:t> be tempt to destruct or delete information   =&gt; (digital evidence is easy to delete)</a:t>
            </a:r>
          </a:p>
          <a:p>
            <a:pPr marL="668338" indent="-285750">
              <a:buFont typeface="Wingdings" pitchFamily="2" charset="2"/>
              <a:buChar char="Ø"/>
            </a:pPr>
            <a:endParaRPr lang="en-US" sz="1600" dirty="0" smtClean="0"/>
          </a:p>
          <a:p>
            <a:pPr marL="668338" indent="-285750">
              <a:buFont typeface="Wingdings" pitchFamily="2" charset="2"/>
              <a:buChar char="Ø"/>
            </a:pPr>
            <a:r>
              <a:rPr lang="en-US" sz="1600" dirty="0" smtClean="0"/>
              <a:t> According to</a:t>
            </a:r>
            <a:r>
              <a:rPr lang="en-US" sz="1600" b="1" dirty="0" smtClean="0"/>
              <a:t> Article 7  </a:t>
            </a:r>
            <a:r>
              <a:rPr lang="en-US" sz="1600" dirty="0" smtClean="0"/>
              <a:t>the members States shall:</a:t>
            </a:r>
          </a:p>
          <a:p>
            <a:pPr marL="1255713" indent="-285750">
              <a:buFont typeface="Wingdings" pitchFamily="2" charset="2"/>
              <a:buChar char="§"/>
            </a:pPr>
            <a:r>
              <a:rPr lang="en-US" sz="1600" dirty="0" smtClean="0"/>
              <a:t>Provide the ability to apply for  prompt and effective provisional measures to preserve relevant evidence which may include:</a:t>
            </a:r>
          </a:p>
          <a:p>
            <a:pPr marL="1706563" indent="-285750">
              <a:buFont typeface="Wingdings" pitchFamily="2" charset="2"/>
              <a:buChar char="ü"/>
            </a:pPr>
            <a:r>
              <a:rPr lang="en-US" sz="1600" dirty="0" smtClean="0"/>
              <a:t>Description or seizure goods</a:t>
            </a:r>
          </a:p>
          <a:p>
            <a:pPr marL="1706563" indent="-285750">
              <a:buFont typeface="Wingdings" pitchFamily="2" charset="2"/>
              <a:buChar char="ü"/>
            </a:pPr>
            <a:r>
              <a:rPr lang="en-US" sz="1600" dirty="0" smtClean="0"/>
              <a:t>Materials used in the production and/ or distribution of the good</a:t>
            </a:r>
          </a:p>
          <a:p>
            <a:pPr marL="1706563" indent="-285750">
              <a:buFont typeface="Wingdings" pitchFamily="2" charset="2"/>
              <a:buChar char="ü"/>
            </a:pPr>
            <a:r>
              <a:rPr lang="en-US" sz="1600" dirty="0" smtClean="0"/>
              <a:t>Related documents</a:t>
            </a:r>
          </a:p>
          <a:p>
            <a:pPr marL="627063" indent="-285750">
              <a:buFont typeface="Wingdings" pitchFamily="2" charset="2"/>
              <a:buChar char="Ø"/>
            </a:pPr>
            <a:r>
              <a:rPr lang="en-US" sz="1600" dirty="0" smtClean="0"/>
              <a:t>  On the basis of the article 50 of TRIPs the article 7 provide that:</a:t>
            </a:r>
          </a:p>
          <a:p>
            <a:pPr marL="1255713" indent="-273050">
              <a:buFont typeface="Wingdings" pitchFamily="2" charset="2"/>
              <a:buChar char="§"/>
            </a:pPr>
            <a:r>
              <a:rPr lang="en-US" sz="1600" dirty="0" smtClean="0"/>
              <a:t>“The judicial authorities shall have the authority to adopt provisional measures </a:t>
            </a:r>
            <a:r>
              <a:rPr lang="en-US" sz="1600" i="1" dirty="0" err="1" smtClean="0"/>
              <a:t>inaudita</a:t>
            </a:r>
            <a:r>
              <a:rPr lang="en-US" sz="1600" i="1" dirty="0" smtClean="0"/>
              <a:t> </a:t>
            </a:r>
            <a:r>
              <a:rPr lang="en-US" sz="1600" i="1" dirty="0" err="1" smtClean="0"/>
              <a:t>altera</a:t>
            </a:r>
            <a:r>
              <a:rPr lang="en-US" sz="1600" i="1" dirty="0" smtClean="0"/>
              <a:t> parte</a:t>
            </a:r>
            <a:r>
              <a:rPr lang="en-US" sz="1600" dirty="0" smtClean="0"/>
              <a:t> ( ex parte ) where appropriate, in particular where </a:t>
            </a:r>
            <a:r>
              <a:rPr lang="en-US" sz="1600" b="1" dirty="0" smtClean="0"/>
              <a:t>any delay is likely to cause irreparable harm </a:t>
            </a:r>
            <a:r>
              <a:rPr lang="en-US" sz="1600" dirty="0" smtClean="0"/>
              <a:t>to the right holder, or where there is </a:t>
            </a:r>
            <a:r>
              <a:rPr lang="en-US" sz="1600" b="1" dirty="0" smtClean="0"/>
              <a:t>a demonstrable risk of evidence being destroyed.</a:t>
            </a:r>
          </a:p>
          <a:p>
            <a:pPr marL="354013" indent="369888">
              <a:buFont typeface="Wingdings" pitchFamily="2" charset="2"/>
              <a:buChar char="Ø"/>
            </a:pPr>
            <a:r>
              <a:rPr lang="en-US" sz="1600" dirty="0" smtClean="0"/>
              <a:t>Procedural protections for defendants</a:t>
            </a:r>
          </a:p>
          <a:p>
            <a:pPr marL="355600" indent="368300">
              <a:buFont typeface="Wingdings" pitchFamily="2" charset="2"/>
              <a:buChar char="Ø"/>
            </a:pPr>
            <a:r>
              <a:rPr lang="en-US" sz="1600" dirty="0" smtClean="0"/>
              <a:t>Also = &gt; Protection of the witness identity</a:t>
            </a:r>
          </a:p>
          <a:p>
            <a:pPr marL="1255713" indent="-273050">
              <a:buFont typeface="Wingdings" pitchFamily="2" charset="2"/>
              <a:buChar char="§"/>
            </a:pPr>
            <a:endParaRPr lang="fr-FR" sz="1600" b="1" dirty="0" smtClean="0"/>
          </a:p>
          <a:p>
            <a:pPr marL="627063" indent="-285750">
              <a:buFont typeface="Wingdings" pitchFamily="2" charset="2"/>
              <a:buChar char="Ø"/>
            </a:pPr>
            <a:endParaRPr lang="fr-FR" sz="1600" dirty="0"/>
          </a:p>
          <a:p>
            <a:pPr marL="341313" indent="0">
              <a:buNone/>
            </a:pPr>
            <a:endParaRPr lang="fr-FR" sz="1600" dirty="0" smtClean="0"/>
          </a:p>
          <a:p>
            <a:pPr marL="1433513" indent="-285750">
              <a:buFont typeface="Wingdings" pitchFamily="2" charset="2"/>
              <a:buChar char="§"/>
            </a:pPr>
            <a:endParaRPr lang="fr-FR" sz="1600"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903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3943150" y="108488163"/>
            <a:ext cx="9224963" cy="2009775"/>
            <a:chOff x="105636975" y="112824150"/>
            <a:chExt cx="9225374" cy="2010030"/>
          </a:xfrm>
        </p:grpSpPr>
        <p:sp>
          <p:nvSpPr>
            <p:cNvPr id="51204" name="Rectangle 4"/>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05" name="Picture 5"/>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06" name="Text Box 6"/>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3" name="Group 7"/>
          <p:cNvGrpSpPr>
            <a:grpSpLocks/>
          </p:cNvGrpSpPr>
          <p:nvPr/>
        </p:nvGrpSpPr>
        <p:grpSpPr bwMode="auto">
          <a:xfrm>
            <a:off x="105637013" y="112823625"/>
            <a:ext cx="9224962" cy="2009775"/>
            <a:chOff x="105636975" y="112824150"/>
            <a:chExt cx="9225374" cy="2010030"/>
          </a:xfrm>
        </p:grpSpPr>
        <p:sp>
          <p:nvSpPr>
            <p:cNvPr id="51208" name="Rectangle 8"/>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09" name="Picture 9"/>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0" name="Text Box 10"/>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4" name="Group 11"/>
          <p:cNvGrpSpPr>
            <a:grpSpLocks/>
          </p:cNvGrpSpPr>
          <p:nvPr/>
        </p:nvGrpSpPr>
        <p:grpSpPr bwMode="auto">
          <a:xfrm>
            <a:off x="108132563" y="109799438"/>
            <a:ext cx="9224962" cy="2011362"/>
            <a:chOff x="105636975" y="112824150"/>
            <a:chExt cx="9225374" cy="2010030"/>
          </a:xfrm>
        </p:grpSpPr>
        <p:sp>
          <p:nvSpPr>
            <p:cNvPr id="51212" name="Rectangle 12"/>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13" name="Picture 13"/>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4" name="Text Box 14"/>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5" name="Group 15"/>
          <p:cNvGrpSpPr>
            <a:grpSpLocks/>
          </p:cNvGrpSpPr>
          <p:nvPr/>
        </p:nvGrpSpPr>
        <p:grpSpPr bwMode="auto">
          <a:xfrm>
            <a:off x="108348463" y="110015338"/>
            <a:ext cx="9224962" cy="2011362"/>
            <a:chOff x="105636975" y="112824150"/>
            <a:chExt cx="9225374" cy="2010030"/>
          </a:xfrm>
        </p:grpSpPr>
        <p:sp>
          <p:nvSpPr>
            <p:cNvPr id="51216" name="Rectangle 16"/>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17" name="Picture 17"/>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18" name="Text Box 18"/>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sp>
        <p:nvSpPr>
          <p:cNvPr id="51219" name="Text Box 19"/>
          <p:cNvSpPr txBox="1">
            <a:spLocks noChangeArrowheads="1"/>
          </p:cNvSpPr>
          <p:nvPr/>
        </p:nvSpPr>
        <p:spPr bwMode="auto">
          <a:xfrm>
            <a:off x="1908175" y="2636838"/>
            <a:ext cx="1655763" cy="366712"/>
          </a:xfrm>
          <a:prstGeom prst="rect">
            <a:avLst/>
          </a:prstGeom>
          <a:noFill/>
          <a:ln w="9525">
            <a:noFill/>
            <a:miter lim="800000"/>
            <a:headEnd/>
            <a:tailEnd/>
          </a:ln>
        </p:spPr>
        <p:txBody>
          <a:bodyPr>
            <a:spAutoFit/>
          </a:bodyPr>
          <a:lstStyle/>
          <a:p>
            <a:pPr>
              <a:spcBef>
                <a:spcPct val="50000"/>
              </a:spcBef>
            </a:pPr>
            <a:endParaRPr lang="fr-FR" sz="1800"/>
          </a:p>
        </p:txBody>
      </p:sp>
      <p:grpSp>
        <p:nvGrpSpPr>
          <p:cNvPr id="6" name="Group 20"/>
          <p:cNvGrpSpPr>
            <a:grpSpLocks/>
          </p:cNvGrpSpPr>
          <p:nvPr/>
        </p:nvGrpSpPr>
        <p:grpSpPr bwMode="auto">
          <a:xfrm>
            <a:off x="108564363" y="110231238"/>
            <a:ext cx="9224962" cy="2011362"/>
            <a:chOff x="105636975" y="112824150"/>
            <a:chExt cx="9225374" cy="2010030"/>
          </a:xfrm>
        </p:grpSpPr>
        <p:sp>
          <p:nvSpPr>
            <p:cNvPr id="51221" name="Rectangle 21"/>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22" name="Picture 22"/>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23" name="Text Box 23"/>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grpSp>
        <p:nvGrpSpPr>
          <p:cNvPr id="7" name="Group 24"/>
          <p:cNvGrpSpPr>
            <a:grpSpLocks/>
          </p:cNvGrpSpPr>
          <p:nvPr/>
        </p:nvGrpSpPr>
        <p:grpSpPr bwMode="auto">
          <a:xfrm>
            <a:off x="108780263" y="110447138"/>
            <a:ext cx="9224962" cy="2011362"/>
            <a:chOff x="105636975" y="112824150"/>
            <a:chExt cx="9225374" cy="2010030"/>
          </a:xfrm>
        </p:grpSpPr>
        <p:sp>
          <p:nvSpPr>
            <p:cNvPr id="51225" name="Rectangle 25"/>
            <p:cNvSpPr>
              <a:spLocks noChangeArrowheads="1" noChangeShapeType="1"/>
            </p:cNvSpPr>
            <p:nvPr/>
          </p:nvSpPr>
          <p:spPr bwMode="auto">
            <a:xfrm>
              <a:off x="106043775" y="112824150"/>
              <a:ext cx="8818574" cy="1440000"/>
            </a:xfrm>
            <a:prstGeom prst="rect">
              <a:avLst/>
            </a:prstGeom>
            <a:solidFill>
              <a:srgbClr val="AFBCDB"/>
            </a:solidFill>
            <a:ln w="0" algn="in">
              <a:noFill/>
              <a:miter lim="800000"/>
              <a:headEnd/>
              <a:tailEnd/>
            </a:ln>
          </p:spPr>
          <p:txBody>
            <a:bodyPr lIns="36576" tIns="36576" rIns="36576" bIns="36576"/>
            <a:lstStyle/>
            <a:p>
              <a:endParaRPr lang="fr-BE" sz="1800"/>
            </a:p>
          </p:txBody>
        </p:sp>
        <p:pic>
          <p:nvPicPr>
            <p:cNvPr id="51226" name="Picture 26"/>
            <p:cNvPicPr>
              <a:picLocks noChangeAspect="1" noChangeArrowheads="1"/>
            </p:cNvPicPr>
            <p:nvPr/>
          </p:nvPicPr>
          <p:blipFill>
            <a:blip r:embed="rId3" cstate="print">
              <a:lum bright="12000" contrast="-24000"/>
            </a:blip>
            <a:srcRect/>
            <a:stretch>
              <a:fillRect/>
            </a:stretch>
          </p:blipFill>
          <p:spPr bwMode="auto">
            <a:xfrm>
              <a:off x="105636975" y="112824150"/>
              <a:ext cx="1666800" cy="1468800"/>
            </a:xfrm>
            <a:prstGeom prst="rect">
              <a:avLst/>
            </a:prstGeom>
            <a:noFill/>
            <a:ln w="9525" algn="in">
              <a:noFill/>
              <a:miter lim="800000"/>
              <a:headEnd/>
              <a:tailEnd/>
            </a:ln>
          </p:spPr>
        </p:pic>
        <p:sp>
          <p:nvSpPr>
            <p:cNvPr id="51227" name="Text Box 27"/>
            <p:cNvSpPr txBox="1">
              <a:spLocks noChangeArrowheads="1" noChangeShapeType="1"/>
            </p:cNvSpPr>
            <p:nvPr/>
          </p:nvSpPr>
          <p:spPr bwMode="auto">
            <a:xfrm>
              <a:off x="109965150" y="113516775"/>
              <a:ext cx="4895591" cy="1317405"/>
            </a:xfrm>
            <a:prstGeom prst="rect">
              <a:avLst/>
            </a:prstGeom>
            <a:noFill/>
            <a:ln w="0" algn="in">
              <a:noFill/>
              <a:miter lim="800000"/>
              <a:headEnd/>
              <a:tailEnd/>
            </a:ln>
          </p:spPr>
          <p:txBody>
            <a:bodyPr lIns="36195" tIns="36195" rIns="36195" bIns="36195"/>
            <a:lstStyle/>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endParaRPr lang="fr-FR" sz="500" b="1">
                <a:solidFill>
                  <a:srgbClr val="000080"/>
                </a:solidFill>
                <a:latin typeface="Felix Titling" pitchFamily="82" charset="0"/>
              </a:endParaRPr>
            </a:p>
            <a:p>
              <a:pPr algn="ctr"/>
              <a:r>
                <a:rPr lang="fr-FR" sz="2600" b="1">
                  <a:solidFill>
                    <a:srgbClr val="1C146B"/>
                  </a:solidFill>
                  <a:latin typeface="Felix Titling" pitchFamily="82" charset="0"/>
                </a:rPr>
                <a:t>EEMAN &amp; PARTNERS</a:t>
              </a:r>
            </a:p>
            <a:p>
              <a:endParaRPr lang="fr-FR" sz="1800"/>
            </a:p>
          </p:txBody>
        </p:sp>
      </p:grpSp>
      <p:pic>
        <p:nvPicPr>
          <p:cNvPr id="51228" name="Picture 28" descr="lampeµ"/>
          <p:cNvPicPr>
            <a:picLocks noChangeAspect="1" noChangeArrowheads="1"/>
          </p:cNvPicPr>
          <p:nvPr/>
        </p:nvPicPr>
        <p:blipFill>
          <a:blip r:embed="rId4" cstate="print"/>
          <a:srcRect/>
          <a:stretch>
            <a:fillRect/>
          </a:stretch>
        </p:blipFill>
        <p:spPr bwMode="auto">
          <a:xfrm>
            <a:off x="0" y="5945188"/>
            <a:ext cx="1042988" cy="912812"/>
          </a:xfrm>
          <a:prstGeom prst="rect">
            <a:avLst/>
          </a:prstGeom>
          <a:noFill/>
          <a:ln w="9525">
            <a:noFill/>
            <a:miter lim="800000"/>
            <a:headEnd/>
            <a:tailEnd/>
          </a:ln>
        </p:spPr>
      </p:pic>
      <p:sp>
        <p:nvSpPr>
          <p:cNvPr id="51229" name="Rectangle 29"/>
          <p:cNvSpPr>
            <a:spLocks noGrp="1" noChangeArrowheads="1"/>
          </p:cNvSpPr>
          <p:nvPr>
            <p:ph type="body" idx="4294967295"/>
          </p:nvPr>
        </p:nvSpPr>
        <p:spPr>
          <a:xfrm>
            <a:off x="457200" y="476250"/>
            <a:ext cx="8147050" cy="5468938"/>
          </a:xfrm>
        </p:spPr>
        <p:txBody>
          <a:bodyPr>
            <a:normAutofit/>
          </a:bodyPr>
          <a:lstStyle/>
          <a:p>
            <a:pPr lvl="0">
              <a:buNone/>
            </a:pPr>
            <a:r>
              <a:rPr lang="en-GB" sz="2600" dirty="0">
                <a:solidFill>
                  <a:prstClr val="black"/>
                </a:solidFill>
              </a:rPr>
              <a:t>Legal remedies: civil remedies</a:t>
            </a:r>
          </a:p>
          <a:p>
            <a:pPr marL="457200" indent="-457200">
              <a:buNone/>
            </a:pPr>
            <a:r>
              <a:rPr lang="en-GB" sz="2000" b="1" dirty="0" smtClean="0"/>
              <a:t>	Against intermediaries:</a:t>
            </a:r>
          </a:p>
          <a:p>
            <a:pPr eaLnBrk="1" hangingPunct="1">
              <a:buFontTx/>
              <a:buNone/>
              <a:defRPr/>
            </a:pPr>
            <a:endParaRPr lang="en-GB" sz="1050" b="1" dirty="0" smtClean="0"/>
          </a:p>
          <a:p>
            <a:pPr marL="1254125" indent="-541338" eaLnBrk="1" hangingPunct="1">
              <a:buFont typeface="Wingdings" pitchFamily="2" charset="2"/>
              <a:buChar char="Ø"/>
              <a:defRPr/>
            </a:pPr>
            <a:r>
              <a:rPr lang="en-GB" sz="2000" b="1" dirty="0" smtClean="0"/>
              <a:t>Right for information</a:t>
            </a:r>
            <a:r>
              <a:rPr lang="fr-BE" sz="2000" b="1" dirty="0" smtClean="0"/>
              <a:t>: </a:t>
            </a:r>
            <a:r>
              <a:rPr lang="en-GB" sz="2000" dirty="0" smtClean="0"/>
              <a:t>on the origin and distribution networks of the goods to be provided by the infringer and/or other person who:</a:t>
            </a:r>
            <a:br>
              <a:rPr lang="en-GB" sz="2000" dirty="0" smtClean="0"/>
            </a:br>
            <a:endParaRPr lang="en-GB" sz="2000" dirty="0" smtClean="0"/>
          </a:p>
          <a:p>
            <a:pPr marL="1252538" lvl="1" eaLnBrk="1" hangingPunct="1">
              <a:defRPr/>
            </a:pPr>
            <a:r>
              <a:rPr lang="en-GB" sz="1600" dirty="0" smtClean="0"/>
              <a:t>was found in possession of the infringing goods on a commercial scale;</a:t>
            </a:r>
            <a:endParaRPr lang="fr-BE" sz="1600" dirty="0" smtClean="0"/>
          </a:p>
          <a:p>
            <a:pPr marL="1252538" lvl="1" eaLnBrk="1" hangingPunct="1">
              <a:defRPr/>
            </a:pPr>
            <a:r>
              <a:rPr lang="en-GB" sz="1600" dirty="0" smtClean="0"/>
              <a:t>was </a:t>
            </a:r>
            <a:r>
              <a:rPr lang="en-GB" sz="1600" dirty="0" smtClean="0"/>
              <a:t>found to be provided on a commercial scale services used in infringing activities;</a:t>
            </a:r>
            <a:endParaRPr lang="fr-BE" sz="1600" dirty="0" smtClean="0"/>
          </a:p>
          <a:p>
            <a:pPr eaLnBrk="1" hangingPunct="1">
              <a:buFontTx/>
              <a:buNone/>
            </a:pPr>
            <a:endParaRPr lang="en-GB" sz="2000" b="1" dirty="0" smtClean="0"/>
          </a:p>
          <a:p>
            <a:pPr marL="1257300" indent="-544513" eaLnBrk="1" hangingPunct="1">
              <a:buFont typeface="Wingdings" pitchFamily="2" charset="2"/>
              <a:buChar char="Ø"/>
            </a:pPr>
            <a:r>
              <a:rPr lang="en-GB" sz="2000" b="1" dirty="0" smtClean="0"/>
              <a:t>Legal basis: </a:t>
            </a:r>
            <a:r>
              <a:rPr lang="en-GB" sz="2000" b="1" dirty="0" smtClean="0"/>
              <a:t>Article 8 </a:t>
            </a:r>
            <a:r>
              <a:rPr lang="en-GB" sz="2000" dirty="0" smtClean="0"/>
              <a:t>Directive </a:t>
            </a:r>
            <a:r>
              <a:rPr lang="en-GB" sz="2000" dirty="0"/>
              <a:t>n° 2004/48/EC of 29 April 2004 on the enforcement of intellectual property </a:t>
            </a:r>
            <a:r>
              <a:rPr lang="en-GB" sz="2000" dirty="0" smtClean="0"/>
              <a:t>rights</a:t>
            </a:r>
          </a:p>
          <a:p>
            <a:pPr marL="1257300" indent="-544513" eaLnBrk="1" hangingPunct="1">
              <a:buFont typeface="Wingdings" pitchFamily="2" charset="2"/>
              <a:buChar char="Ø"/>
            </a:pPr>
            <a:endParaRPr lang="en-GB" sz="2000" dirty="0" smtClean="0"/>
          </a:p>
          <a:p>
            <a:pPr marL="457200" indent="-457200">
              <a:buNone/>
            </a:pPr>
            <a:endParaRPr lang="en-GB" sz="2000" dirty="0" smtClean="0"/>
          </a:p>
          <a:p>
            <a:pPr marL="838200" lvl="1" indent="-381000" eaLnBrk="1" hangingPunct="1">
              <a:buFontTx/>
              <a:buNone/>
            </a:pPr>
            <a:endParaRPr lang="en-US" sz="3200" b="1" dirty="0" smtClean="0">
              <a:latin typeface="Arial Rounded MT Bold" pitchFamily="34" charset="0"/>
            </a:endParaRPr>
          </a:p>
          <a:p>
            <a:pPr marL="838200" lvl="1" indent="-381000" eaLnBrk="1" hangingPunct="1">
              <a:buFontTx/>
              <a:buNone/>
            </a:pPr>
            <a:endParaRPr lang="fr-FR" dirty="0" smtClean="0">
              <a:latin typeface="Arial Rounded MT Bold" pitchFamily="34" charset="0"/>
            </a:endParaRPr>
          </a:p>
        </p:txBody>
      </p:sp>
      <p:pic>
        <p:nvPicPr>
          <p:cNvPr id="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949950"/>
            <a:ext cx="9705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813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7067</TotalTime>
  <Words>1401</Words>
  <Application>Microsoft Office PowerPoint</Application>
  <PresentationFormat>Affichage à l'écran (4:3)</PresentationFormat>
  <Paragraphs>505</Paragraphs>
  <Slides>22</Slides>
  <Notes>22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Introduction</vt:lpstr>
      <vt:lpstr>Introduction</vt:lpstr>
      <vt:lpstr>Introduction</vt:lpstr>
      <vt:lpstr>Production of Evidence</vt:lpstr>
      <vt:lpstr>Production of Evidence</vt:lpstr>
      <vt:lpstr>Présentation PowerPoint</vt:lpstr>
      <vt:lpstr>Provisional measures for preserving evidence </vt:lpstr>
      <vt:lpstr>Présentation PowerPoint</vt:lpstr>
      <vt:lpstr>Présentation PowerPoint</vt:lpstr>
      <vt:lpstr>Shortcoming in evidence and Right of information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Shortcomings in the Directive’s Corrective Measures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www.EemanPartners.com</dc:title>
  <dc:creator>Louis Godart</dc:creator>
  <cp:lastModifiedBy>Louis Godart</cp:lastModifiedBy>
  <cp:revision>58</cp:revision>
  <dcterms:created xsi:type="dcterms:W3CDTF">2012-11-09T14:52:36Z</dcterms:created>
  <dcterms:modified xsi:type="dcterms:W3CDTF">2012-11-20T18:01:30Z</dcterms:modified>
</cp:coreProperties>
</file>