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311" r:id="rId4"/>
    <p:sldId id="291" r:id="rId5"/>
    <p:sldId id="309" r:id="rId6"/>
    <p:sldId id="304" r:id="rId7"/>
    <p:sldId id="296" r:id="rId8"/>
    <p:sldId id="297" r:id="rId9"/>
    <p:sldId id="298" r:id="rId10"/>
    <p:sldId id="299" r:id="rId11"/>
    <p:sldId id="300" r:id="rId12"/>
    <p:sldId id="310" r:id="rId13"/>
    <p:sldId id="303" r:id="rId14"/>
    <p:sldId id="293"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8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2BC41-8098-40FA-A80A-96365086D946}" type="datetimeFigureOut">
              <a:rPr lang="fr-FR" smtClean="0"/>
              <a:t>19/11/2012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EB8688-342E-4FBD-8466-936C79D53ECA}" type="slidenum">
              <a:rPr lang="fr-FR" smtClean="0"/>
              <a:t>‹N°›</a:t>
            </a:fld>
            <a:endParaRPr lang="fr-FR"/>
          </a:p>
        </p:txBody>
      </p:sp>
    </p:spTree>
    <p:extLst>
      <p:ext uri="{BB962C8B-B14F-4D97-AF65-F5344CB8AC3E}">
        <p14:creationId xmlns:p14="http://schemas.microsoft.com/office/powerpoint/2010/main" val="284884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10</a:t>
            </a:fld>
            <a:endParaRPr lang="fr-FR"/>
          </a:p>
        </p:txBody>
      </p:sp>
    </p:spTree>
    <p:extLst>
      <p:ext uri="{BB962C8B-B14F-4D97-AF65-F5344CB8AC3E}">
        <p14:creationId xmlns:p14="http://schemas.microsoft.com/office/powerpoint/2010/main" val="1733301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11</a:t>
            </a:fld>
            <a:endParaRPr lang="fr-FR"/>
          </a:p>
        </p:txBody>
      </p:sp>
    </p:spTree>
    <p:extLst>
      <p:ext uri="{BB962C8B-B14F-4D97-AF65-F5344CB8AC3E}">
        <p14:creationId xmlns:p14="http://schemas.microsoft.com/office/powerpoint/2010/main" val="1816296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12</a:t>
            </a:fld>
            <a:endParaRPr lang="fr-FR"/>
          </a:p>
        </p:txBody>
      </p:sp>
    </p:spTree>
    <p:extLst>
      <p:ext uri="{BB962C8B-B14F-4D97-AF65-F5344CB8AC3E}">
        <p14:creationId xmlns:p14="http://schemas.microsoft.com/office/powerpoint/2010/main" val="1816296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14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2EB8688-342E-4FBD-8466-936C79D53ECA}" type="slidenum">
              <a:rPr lang="fr-FR" smtClean="0"/>
              <a:t>5</a:t>
            </a:fld>
            <a:endParaRPr lang="fr-FR"/>
          </a:p>
        </p:txBody>
      </p:sp>
    </p:spTree>
    <p:extLst>
      <p:ext uri="{BB962C8B-B14F-4D97-AF65-F5344CB8AC3E}">
        <p14:creationId xmlns:p14="http://schemas.microsoft.com/office/powerpoint/2010/main" val="92186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6</a:t>
            </a:fld>
            <a:endParaRPr lang="fr-FR"/>
          </a:p>
        </p:txBody>
      </p:sp>
    </p:spTree>
    <p:extLst>
      <p:ext uri="{BB962C8B-B14F-4D97-AF65-F5344CB8AC3E}">
        <p14:creationId xmlns:p14="http://schemas.microsoft.com/office/powerpoint/2010/main" val="3952972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7</a:t>
            </a:fld>
            <a:endParaRPr lang="fr-FR"/>
          </a:p>
        </p:txBody>
      </p:sp>
    </p:spTree>
    <p:extLst>
      <p:ext uri="{BB962C8B-B14F-4D97-AF65-F5344CB8AC3E}">
        <p14:creationId xmlns:p14="http://schemas.microsoft.com/office/powerpoint/2010/main" val="1192777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8</a:t>
            </a:fld>
            <a:endParaRPr lang="fr-FR"/>
          </a:p>
        </p:txBody>
      </p:sp>
    </p:spTree>
    <p:extLst>
      <p:ext uri="{BB962C8B-B14F-4D97-AF65-F5344CB8AC3E}">
        <p14:creationId xmlns:p14="http://schemas.microsoft.com/office/powerpoint/2010/main" val="2762887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9</a:t>
            </a:fld>
            <a:endParaRPr lang="fr-FR"/>
          </a:p>
        </p:txBody>
      </p:sp>
    </p:spTree>
    <p:extLst>
      <p:ext uri="{BB962C8B-B14F-4D97-AF65-F5344CB8AC3E}">
        <p14:creationId xmlns:p14="http://schemas.microsoft.com/office/powerpoint/2010/main" val="3557111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1EB53A6-71FB-414F-950C-7AA04C84E880}" type="datetimeFigureOut">
              <a:rPr lang="fr-FR" smtClean="0"/>
              <a:t>19/11/2012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CFC92E-708E-4FCE-A6B1-2088FCDBBAE9}" type="slidenum">
              <a:rPr lang="fr-FR" smtClean="0"/>
              <a:t>‹N°›</a:t>
            </a:fld>
            <a:endParaRPr lang="fr-FR"/>
          </a:p>
        </p:txBody>
      </p:sp>
    </p:spTree>
    <p:extLst>
      <p:ext uri="{BB962C8B-B14F-4D97-AF65-F5344CB8AC3E}">
        <p14:creationId xmlns:p14="http://schemas.microsoft.com/office/powerpoint/2010/main" val="92617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EB53A6-71FB-414F-950C-7AA04C84E880}" type="datetimeFigureOut">
              <a:rPr lang="fr-FR" smtClean="0"/>
              <a:t>19/11/2012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CFC92E-708E-4FCE-A6B1-2088FCDBBAE9}" type="slidenum">
              <a:rPr lang="fr-FR" smtClean="0"/>
              <a:t>‹N°›</a:t>
            </a:fld>
            <a:endParaRPr lang="fr-FR"/>
          </a:p>
        </p:txBody>
      </p:sp>
    </p:spTree>
    <p:extLst>
      <p:ext uri="{BB962C8B-B14F-4D97-AF65-F5344CB8AC3E}">
        <p14:creationId xmlns:p14="http://schemas.microsoft.com/office/powerpoint/2010/main" val="244616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EB53A6-71FB-414F-950C-7AA04C84E880}" type="datetimeFigureOut">
              <a:rPr lang="fr-FR" smtClean="0"/>
              <a:t>19/11/2012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CFC92E-708E-4FCE-A6B1-2088FCDBBAE9}" type="slidenum">
              <a:rPr lang="fr-FR" smtClean="0"/>
              <a:t>‹N°›</a:t>
            </a:fld>
            <a:endParaRPr lang="fr-FR"/>
          </a:p>
        </p:txBody>
      </p:sp>
    </p:spTree>
    <p:extLst>
      <p:ext uri="{BB962C8B-B14F-4D97-AF65-F5344CB8AC3E}">
        <p14:creationId xmlns:p14="http://schemas.microsoft.com/office/powerpoint/2010/main" val="797724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EB53A6-71FB-414F-950C-7AA04C84E880}" type="datetimeFigureOut">
              <a:rPr lang="fr-FR" smtClean="0"/>
              <a:t>19/11/2012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CFC92E-708E-4FCE-A6B1-2088FCDBBAE9}" type="slidenum">
              <a:rPr lang="fr-FR" smtClean="0"/>
              <a:t>‹N°›</a:t>
            </a:fld>
            <a:endParaRPr lang="fr-FR"/>
          </a:p>
        </p:txBody>
      </p:sp>
    </p:spTree>
    <p:extLst>
      <p:ext uri="{BB962C8B-B14F-4D97-AF65-F5344CB8AC3E}">
        <p14:creationId xmlns:p14="http://schemas.microsoft.com/office/powerpoint/2010/main" val="131306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1EB53A6-71FB-414F-950C-7AA04C84E880}" type="datetimeFigureOut">
              <a:rPr lang="fr-FR" smtClean="0"/>
              <a:t>19/11/2012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CFC92E-708E-4FCE-A6B1-2088FCDBBAE9}" type="slidenum">
              <a:rPr lang="fr-FR" smtClean="0"/>
              <a:t>‹N°›</a:t>
            </a:fld>
            <a:endParaRPr lang="fr-FR"/>
          </a:p>
        </p:txBody>
      </p:sp>
    </p:spTree>
    <p:extLst>
      <p:ext uri="{BB962C8B-B14F-4D97-AF65-F5344CB8AC3E}">
        <p14:creationId xmlns:p14="http://schemas.microsoft.com/office/powerpoint/2010/main" val="85917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1EB53A6-71FB-414F-950C-7AA04C84E880}" type="datetimeFigureOut">
              <a:rPr lang="fr-FR" smtClean="0"/>
              <a:t>19/11/2012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CFC92E-708E-4FCE-A6B1-2088FCDBBAE9}" type="slidenum">
              <a:rPr lang="fr-FR" smtClean="0"/>
              <a:t>‹N°›</a:t>
            </a:fld>
            <a:endParaRPr lang="fr-FR"/>
          </a:p>
        </p:txBody>
      </p:sp>
    </p:spTree>
    <p:extLst>
      <p:ext uri="{BB962C8B-B14F-4D97-AF65-F5344CB8AC3E}">
        <p14:creationId xmlns:p14="http://schemas.microsoft.com/office/powerpoint/2010/main" val="72042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1EB53A6-71FB-414F-950C-7AA04C84E880}" type="datetimeFigureOut">
              <a:rPr lang="fr-FR" smtClean="0"/>
              <a:t>19/11/2012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3CFC92E-708E-4FCE-A6B1-2088FCDBBAE9}" type="slidenum">
              <a:rPr lang="fr-FR" smtClean="0"/>
              <a:t>‹N°›</a:t>
            </a:fld>
            <a:endParaRPr lang="fr-FR"/>
          </a:p>
        </p:txBody>
      </p:sp>
    </p:spTree>
    <p:extLst>
      <p:ext uri="{BB962C8B-B14F-4D97-AF65-F5344CB8AC3E}">
        <p14:creationId xmlns:p14="http://schemas.microsoft.com/office/powerpoint/2010/main" val="134596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1EB53A6-71FB-414F-950C-7AA04C84E880}" type="datetimeFigureOut">
              <a:rPr lang="fr-FR" smtClean="0"/>
              <a:t>19/11/2012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3CFC92E-708E-4FCE-A6B1-2088FCDBBAE9}" type="slidenum">
              <a:rPr lang="fr-FR" smtClean="0"/>
              <a:t>‹N°›</a:t>
            </a:fld>
            <a:endParaRPr lang="fr-FR"/>
          </a:p>
        </p:txBody>
      </p:sp>
    </p:spTree>
    <p:extLst>
      <p:ext uri="{BB962C8B-B14F-4D97-AF65-F5344CB8AC3E}">
        <p14:creationId xmlns:p14="http://schemas.microsoft.com/office/powerpoint/2010/main" val="2951855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EB53A6-71FB-414F-950C-7AA04C84E880}" type="datetimeFigureOut">
              <a:rPr lang="fr-FR" smtClean="0"/>
              <a:t>19/11/2012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3CFC92E-708E-4FCE-A6B1-2088FCDBBAE9}" type="slidenum">
              <a:rPr lang="fr-FR" smtClean="0"/>
              <a:t>‹N°›</a:t>
            </a:fld>
            <a:endParaRPr lang="fr-FR"/>
          </a:p>
        </p:txBody>
      </p:sp>
    </p:spTree>
    <p:extLst>
      <p:ext uri="{BB962C8B-B14F-4D97-AF65-F5344CB8AC3E}">
        <p14:creationId xmlns:p14="http://schemas.microsoft.com/office/powerpoint/2010/main" val="2096361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1EB53A6-71FB-414F-950C-7AA04C84E880}" type="datetimeFigureOut">
              <a:rPr lang="fr-FR" smtClean="0"/>
              <a:t>19/11/2012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CFC92E-708E-4FCE-A6B1-2088FCDBBAE9}" type="slidenum">
              <a:rPr lang="fr-FR" smtClean="0"/>
              <a:t>‹N°›</a:t>
            </a:fld>
            <a:endParaRPr lang="fr-FR"/>
          </a:p>
        </p:txBody>
      </p:sp>
    </p:spTree>
    <p:extLst>
      <p:ext uri="{BB962C8B-B14F-4D97-AF65-F5344CB8AC3E}">
        <p14:creationId xmlns:p14="http://schemas.microsoft.com/office/powerpoint/2010/main" val="2067260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1EB53A6-71FB-414F-950C-7AA04C84E880}" type="datetimeFigureOut">
              <a:rPr lang="fr-FR" smtClean="0"/>
              <a:t>19/11/2012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CFC92E-708E-4FCE-A6B1-2088FCDBBAE9}" type="slidenum">
              <a:rPr lang="fr-FR" smtClean="0"/>
              <a:t>‹N°›</a:t>
            </a:fld>
            <a:endParaRPr lang="fr-FR"/>
          </a:p>
        </p:txBody>
      </p:sp>
    </p:spTree>
    <p:extLst>
      <p:ext uri="{BB962C8B-B14F-4D97-AF65-F5344CB8AC3E}">
        <p14:creationId xmlns:p14="http://schemas.microsoft.com/office/powerpoint/2010/main" val="1750046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B53A6-71FB-414F-950C-7AA04C84E880}" type="datetimeFigureOut">
              <a:rPr lang="fr-FR" smtClean="0"/>
              <a:t>19/11/2012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FC92E-708E-4FCE-A6B1-2088FCDBBAE9}" type="slidenum">
              <a:rPr lang="fr-FR" smtClean="0"/>
              <a:t>‹N°›</a:t>
            </a:fld>
            <a:endParaRPr lang="fr-FR"/>
          </a:p>
        </p:txBody>
      </p:sp>
    </p:spTree>
    <p:extLst>
      <p:ext uri="{BB962C8B-B14F-4D97-AF65-F5344CB8AC3E}">
        <p14:creationId xmlns:p14="http://schemas.microsoft.com/office/powerpoint/2010/main" val="748543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www.bordermeasures.com/"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5"/>
          <p:cNvGrpSpPr>
            <a:grpSpLocks/>
          </p:cNvGrpSpPr>
          <p:nvPr/>
        </p:nvGrpSpPr>
        <p:grpSpPr bwMode="auto">
          <a:xfrm>
            <a:off x="103943150" y="108488163"/>
            <a:ext cx="9224963" cy="2009775"/>
            <a:chOff x="105636975" y="112824150"/>
            <a:chExt cx="9225374" cy="2010030"/>
          </a:xfrm>
        </p:grpSpPr>
        <p:sp>
          <p:nvSpPr>
            <p:cNvPr id="2075" name="Rectangle 6"/>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2076" name="Picture 7"/>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2077" name="Text Box 8"/>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2052" name="Group 9"/>
          <p:cNvGrpSpPr>
            <a:grpSpLocks/>
          </p:cNvGrpSpPr>
          <p:nvPr/>
        </p:nvGrpSpPr>
        <p:grpSpPr bwMode="auto">
          <a:xfrm>
            <a:off x="105637013" y="112823625"/>
            <a:ext cx="9224962" cy="2009775"/>
            <a:chOff x="105636975" y="112824150"/>
            <a:chExt cx="9225374" cy="2010030"/>
          </a:xfrm>
        </p:grpSpPr>
        <p:sp>
          <p:nvSpPr>
            <p:cNvPr id="2072" name="Rectangle 10"/>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2073" name="Picture 11"/>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2074" name="Text Box 12"/>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2053" name="Group 13"/>
          <p:cNvGrpSpPr>
            <a:grpSpLocks/>
          </p:cNvGrpSpPr>
          <p:nvPr/>
        </p:nvGrpSpPr>
        <p:grpSpPr bwMode="auto">
          <a:xfrm>
            <a:off x="108132563" y="109799438"/>
            <a:ext cx="9224962" cy="2011362"/>
            <a:chOff x="105636975" y="112824150"/>
            <a:chExt cx="9225374" cy="2010030"/>
          </a:xfrm>
        </p:grpSpPr>
        <p:sp>
          <p:nvSpPr>
            <p:cNvPr id="2069" name="Rectangle 14"/>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2070" name="Picture 15"/>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2071" name="Text Box 16"/>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2054" name="Group 17"/>
          <p:cNvGrpSpPr>
            <a:grpSpLocks/>
          </p:cNvGrpSpPr>
          <p:nvPr/>
        </p:nvGrpSpPr>
        <p:grpSpPr bwMode="auto">
          <a:xfrm>
            <a:off x="108348463" y="110015338"/>
            <a:ext cx="9224962" cy="2011362"/>
            <a:chOff x="105636975" y="112824150"/>
            <a:chExt cx="9225374" cy="2010030"/>
          </a:xfrm>
        </p:grpSpPr>
        <p:sp>
          <p:nvSpPr>
            <p:cNvPr id="2066" name="Rectangle 18"/>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2067" name="Picture 19"/>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2068" name="Text Box 20"/>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sp>
        <p:nvSpPr>
          <p:cNvPr id="2055" name="Text Box 21"/>
          <p:cNvSpPr txBox="1">
            <a:spLocks noChangeArrowheads="1"/>
          </p:cNvSpPr>
          <p:nvPr/>
        </p:nvSpPr>
        <p:spPr bwMode="auto">
          <a:xfrm>
            <a:off x="1908175" y="2636838"/>
            <a:ext cx="1655763" cy="366712"/>
          </a:xfrm>
          <a:prstGeom prst="rect">
            <a:avLst/>
          </a:prstGeom>
          <a:noFill/>
          <a:ln w="9525">
            <a:noFill/>
            <a:miter lim="800000"/>
            <a:headEnd/>
            <a:tailEnd/>
          </a:ln>
        </p:spPr>
        <p:txBody>
          <a:bodyPr>
            <a:spAutoFit/>
          </a:bodyPr>
          <a:lstStyle/>
          <a:p>
            <a:pPr>
              <a:spcBef>
                <a:spcPct val="50000"/>
              </a:spcBef>
            </a:pPr>
            <a:endParaRPr lang="fr-FR" sz="1800"/>
          </a:p>
        </p:txBody>
      </p:sp>
      <p:grpSp>
        <p:nvGrpSpPr>
          <p:cNvPr id="2056" name="Group 22"/>
          <p:cNvGrpSpPr>
            <a:grpSpLocks/>
          </p:cNvGrpSpPr>
          <p:nvPr/>
        </p:nvGrpSpPr>
        <p:grpSpPr bwMode="auto">
          <a:xfrm>
            <a:off x="108564363" y="110231238"/>
            <a:ext cx="9224962" cy="2011362"/>
            <a:chOff x="105636975" y="112824150"/>
            <a:chExt cx="9225374" cy="2010030"/>
          </a:xfrm>
        </p:grpSpPr>
        <p:sp>
          <p:nvSpPr>
            <p:cNvPr id="2063" name="Rectangle 23"/>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2064" name="Picture 24"/>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2065" name="Text Box 25"/>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2057" name="Group 26"/>
          <p:cNvGrpSpPr>
            <a:grpSpLocks/>
          </p:cNvGrpSpPr>
          <p:nvPr/>
        </p:nvGrpSpPr>
        <p:grpSpPr bwMode="auto">
          <a:xfrm>
            <a:off x="108780263" y="110447138"/>
            <a:ext cx="9224962" cy="2011362"/>
            <a:chOff x="105636975" y="112824150"/>
            <a:chExt cx="9225374" cy="2010030"/>
          </a:xfrm>
        </p:grpSpPr>
        <p:sp>
          <p:nvSpPr>
            <p:cNvPr id="2060" name="Rectangle 27"/>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2061" name="Picture 28"/>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2062" name="Text Box 29"/>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pic>
        <p:nvPicPr>
          <p:cNvPr id="2058" name="Picture 30" descr="lampeµ"/>
          <p:cNvPicPr>
            <a:picLocks noChangeAspect="1" noChangeArrowheads="1"/>
          </p:cNvPicPr>
          <p:nvPr/>
        </p:nvPicPr>
        <p:blipFill>
          <a:blip r:embed="rId4" cstate="print"/>
          <a:srcRect/>
          <a:stretch>
            <a:fillRect/>
          </a:stretch>
        </p:blipFill>
        <p:spPr bwMode="auto">
          <a:xfrm>
            <a:off x="0" y="5949950"/>
            <a:ext cx="1042988" cy="912813"/>
          </a:xfrm>
          <a:prstGeom prst="rect">
            <a:avLst/>
          </a:prstGeom>
          <a:noFill/>
          <a:ln w="9525">
            <a:noFill/>
            <a:miter lim="800000"/>
            <a:headEnd/>
            <a:tailEnd/>
          </a:ln>
        </p:spPr>
      </p:pic>
      <p:sp>
        <p:nvSpPr>
          <p:cNvPr id="2059" name="Text Box 32"/>
          <p:cNvSpPr txBox="1">
            <a:spLocks noChangeArrowheads="1"/>
          </p:cNvSpPr>
          <p:nvPr/>
        </p:nvSpPr>
        <p:spPr bwMode="auto">
          <a:xfrm>
            <a:off x="0" y="333375"/>
            <a:ext cx="9036050" cy="5663089"/>
          </a:xfrm>
          <a:prstGeom prst="rect">
            <a:avLst/>
          </a:prstGeom>
          <a:noFill/>
          <a:ln w="9525">
            <a:noFill/>
            <a:miter lim="800000"/>
            <a:headEnd/>
            <a:tailEnd/>
          </a:ln>
        </p:spPr>
        <p:txBody>
          <a:bodyPr wrap="square">
            <a:spAutoFit/>
          </a:bodyPr>
          <a:lstStyle/>
          <a:p>
            <a:pPr algn="ctr">
              <a:spcBef>
                <a:spcPct val="50000"/>
              </a:spcBef>
            </a:pPr>
            <a:endParaRPr lang="fr-BE" sz="1800" dirty="0"/>
          </a:p>
          <a:p>
            <a:pPr algn="ctr">
              <a:spcBef>
                <a:spcPct val="50000"/>
              </a:spcBef>
            </a:pPr>
            <a:endParaRPr lang="fr-BE" sz="1800" dirty="0"/>
          </a:p>
          <a:p>
            <a:pPr algn="ctr">
              <a:spcBef>
                <a:spcPct val="50000"/>
              </a:spcBef>
            </a:pPr>
            <a:endParaRPr lang="fr-BE" sz="1800" dirty="0"/>
          </a:p>
          <a:p>
            <a:pPr algn="ctr"/>
            <a:endParaRPr lang="en-US" sz="3600" dirty="0" smtClean="0"/>
          </a:p>
          <a:p>
            <a:pPr algn="ctr"/>
            <a:endParaRPr lang="fr-FR" sz="3600" dirty="0" smtClean="0"/>
          </a:p>
          <a:p>
            <a:pPr algn="ctr"/>
            <a:r>
              <a:rPr lang="fr-FR" sz="3600" dirty="0" smtClean="0"/>
              <a:t>Border </a:t>
            </a:r>
            <a:r>
              <a:rPr lang="fr-FR" sz="3600" dirty="0" err="1"/>
              <a:t>M</a:t>
            </a:r>
            <a:r>
              <a:rPr lang="fr-FR" sz="3600" dirty="0" err="1" smtClean="0"/>
              <a:t>easures</a:t>
            </a:r>
            <a:endParaRPr lang="fr-BE" sz="3600" dirty="0" smtClean="0"/>
          </a:p>
          <a:p>
            <a:pPr algn="ctr"/>
            <a:r>
              <a:rPr lang="en-US" sz="3600" dirty="0" smtClean="0"/>
              <a:t> </a:t>
            </a:r>
          </a:p>
          <a:p>
            <a:pPr algn="ctr"/>
            <a:r>
              <a:rPr lang="fr-BE" sz="2800" dirty="0" smtClean="0"/>
              <a:t>WIPO </a:t>
            </a:r>
            <a:r>
              <a:rPr lang="fr-BE" sz="2800" dirty="0" err="1" smtClean="0"/>
              <a:t>seminar</a:t>
            </a:r>
            <a:r>
              <a:rPr lang="fr-BE" sz="2800" dirty="0" smtClean="0"/>
              <a:t> for </a:t>
            </a:r>
            <a:r>
              <a:rPr lang="fr-BE" sz="2800" dirty="0" err="1" smtClean="0"/>
              <a:t>judges</a:t>
            </a:r>
            <a:r>
              <a:rPr lang="fr-BE" sz="2800" dirty="0" smtClean="0"/>
              <a:t> and </a:t>
            </a:r>
            <a:r>
              <a:rPr lang="fr-BE" sz="2800" dirty="0" err="1" smtClean="0"/>
              <a:t>enforcement</a:t>
            </a:r>
            <a:r>
              <a:rPr lang="fr-BE" sz="2800" dirty="0" smtClean="0"/>
              <a:t> institutions </a:t>
            </a:r>
          </a:p>
          <a:p>
            <a:pPr algn="ctr"/>
            <a:r>
              <a:rPr lang="fr-BE" sz="2800" dirty="0" smtClean="0"/>
              <a:t>Sofia, 22 &amp; 23 </a:t>
            </a:r>
            <a:r>
              <a:rPr lang="fr-BE" sz="2800" dirty="0" err="1"/>
              <a:t>N</a:t>
            </a:r>
            <a:r>
              <a:rPr lang="fr-BE" sz="2800" dirty="0" err="1" smtClean="0"/>
              <a:t>ovember</a:t>
            </a:r>
            <a:r>
              <a:rPr lang="fr-BE" sz="2800" dirty="0" smtClean="0"/>
              <a:t> 2012</a:t>
            </a:r>
            <a:endParaRPr lang="fr-BE" sz="2800" dirty="0" smtClean="0"/>
          </a:p>
          <a:p>
            <a:pPr algn="ctr">
              <a:spcBef>
                <a:spcPct val="50000"/>
              </a:spcBef>
            </a:pPr>
            <a:endParaRPr lang="en-US" sz="1800" dirty="0">
              <a:latin typeface="Arial Rounded MT Bold" pitchFamily="34" charset="0"/>
            </a:endParaRPr>
          </a:p>
          <a:p>
            <a:pPr algn="r">
              <a:spcBef>
                <a:spcPct val="50000"/>
              </a:spcBef>
            </a:pPr>
            <a:r>
              <a:rPr lang="en-US" sz="1800" dirty="0">
                <a:latin typeface="Arial Rounded MT Bold" pitchFamily="34" charset="0"/>
              </a:rPr>
              <a:t>Marius Schneider</a:t>
            </a:r>
            <a:br>
              <a:rPr lang="en-US" sz="1800" dirty="0">
                <a:latin typeface="Arial Rounded MT Bold" pitchFamily="34" charset="0"/>
              </a:rPr>
            </a:br>
            <a:r>
              <a:rPr lang="en-US" sz="1800" dirty="0">
                <a:latin typeface="Arial Rounded MT Bold" pitchFamily="34" charset="0"/>
              </a:rPr>
              <a:t> Attorney-at-law</a:t>
            </a:r>
            <a:br>
              <a:rPr lang="en-US" sz="1800" dirty="0">
                <a:latin typeface="Arial Rounded MT Bold" pitchFamily="34" charset="0"/>
              </a:rPr>
            </a:br>
            <a:r>
              <a:rPr lang="en-US" sz="1800" dirty="0">
                <a:latin typeface="Arial Rounded MT Bold" pitchFamily="34" charset="0"/>
              </a:rPr>
              <a:t> </a:t>
            </a:r>
            <a:r>
              <a:rPr lang="en-US" sz="1800" dirty="0" err="1">
                <a:latin typeface="Arial Rounded MT Bold" pitchFamily="34" charset="0"/>
              </a:rPr>
              <a:t>Eeman</a:t>
            </a:r>
            <a:r>
              <a:rPr lang="en-US" sz="1800" dirty="0">
                <a:latin typeface="Arial Rounded MT Bold" pitchFamily="34" charset="0"/>
              </a:rPr>
              <a:t> &amp; Partners</a:t>
            </a:r>
            <a:endParaRPr lang="en-US" sz="1600" dirty="0">
              <a:latin typeface="Arial Rounded MT Bold" pitchFamily="34" charset="0"/>
            </a:endParaRPr>
          </a:p>
        </p:txBody>
      </p:sp>
      <p:sp>
        <p:nvSpPr>
          <p:cNvPr id="4" name="Titre 3"/>
          <p:cNvSpPr>
            <a:spLocks noGrp="1"/>
          </p:cNvSpPr>
          <p:nvPr>
            <p:ph type="title"/>
          </p:nvPr>
        </p:nvSpPr>
        <p:spPr/>
        <p:txBody>
          <a:bodyPr/>
          <a:lstStyle/>
          <a:p>
            <a:endParaRPr lang="fr-FR"/>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877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3"/>
          <p:cNvGrpSpPr>
            <a:grpSpLocks/>
          </p:cNvGrpSpPr>
          <p:nvPr/>
        </p:nvGrpSpPr>
        <p:grpSpPr bwMode="auto">
          <a:xfrm>
            <a:off x="103943150" y="108488163"/>
            <a:ext cx="9224963" cy="2009775"/>
            <a:chOff x="105636975" y="112824150"/>
            <a:chExt cx="9225374" cy="2010030"/>
          </a:xfrm>
        </p:grpSpPr>
        <p:sp>
          <p:nvSpPr>
            <p:cNvPr id="3099" name="Rectangle 4"/>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3100" name="Picture 5"/>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3101" name="Text Box 6"/>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3076" name="Group 7"/>
          <p:cNvGrpSpPr>
            <a:grpSpLocks/>
          </p:cNvGrpSpPr>
          <p:nvPr/>
        </p:nvGrpSpPr>
        <p:grpSpPr bwMode="auto">
          <a:xfrm>
            <a:off x="105637013" y="112823625"/>
            <a:ext cx="9224962" cy="2009775"/>
            <a:chOff x="105636975" y="112824150"/>
            <a:chExt cx="9225374" cy="2010030"/>
          </a:xfrm>
        </p:grpSpPr>
        <p:sp>
          <p:nvSpPr>
            <p:cNvPr id="3096" name="Rectangle 8"/>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3097" name="Picture 9"/>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3098" name="Text Box 10"/>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3077" name="Group 11"/>
          <p:cNvGrpSpPr>
            <a:grpSpLocks/>
          </p:cNvGrpSpPr>
          <p:nvPr/>
        </p:nvGrpSpPr>
        <p:grpSpPr bwMode="auto">
          <a:xfrm>
            <a:off x="108132563" y="109799438"/>
            <a:ext cx="9224962" cy="2011362"/>
            <a:chOff x="105636975" y="112824150"/>
            <a:chExt cx="9225374" cy="2010030"/>
          </a:xfrm>
        </p:grpSpPr>
        <p:sp>
          <p:nvSpPr>
            <p:cNvPr id="3093" name="Rectangle 12"/>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3094" name="Picture 13"/>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3095" name="Text Box 14"/>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3078" name="Group 15"/>
          <p:cNvGrpSpPr>
            <a:grpSpLocks/>
          </p:cNvGrpSpPr>
          <p:nvPr/>
        </p:nvGrpSpPr>
        <p:grpSpPr bwMode="auto">
          <a:xfrm>
            <a:off x="108348463" y="110015338"/>
            <a:ext cx="9224962" cy="2011362"/>
            <a:chOff x="105636975" y="112824150"/>
            <a:chExt cx="9225374" cy="2010030"/>
          </a:xfrm>
        </p:grpSpPr>
        <p:sp>
          <p:nvSpPr>
            <p:cNvPr id="3090" name="Rectangle 16"/>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3091" name="Picture 17"/>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3092" name="Text Box 18"/>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sp>
        <p:nvSpPr>
          <p:cNvPr id="3079" name="Text Box 19"/>
          <p:cNvSpPr txBox="1">
            <a:spLocks noChangeArrowheads="1"/>
          </p:cNvSpPr>
          <p:nvPr/>
        </p:nvSpPr>
        <p:spPr bwMode="auto">
          <a:xfrm>
            <a:off x="1908175" y="2636838"/>
            <a:ext cx="1655763" cy="366712"/>
          </a:xfrm>
          <a:prstGeom prst="rect">
            <a:avLst/>
          </a:prstGeom>
          <a:noFill/>
          <a:ln w="9525">
            <a:noFill/>
            <a:miter lim="800000"/>
            <a:headEnd/>
            <a:tailEnd/>
          </a:ln>
        </p:spPr>
        <p:txBody>
          <a:bodyPr>
            <a:spAutoFit/>
          </a:bodyPr>
          <a:lstStyle/>
          <a:p>
            <a:pPr>
              <a:spcBef>
                <a:spcPct val="50000"/>
              </a:spcBef>
            </a:pPr>
            <a:endParaRPr lang="fr-FR" sz="1800"/>
          </a:p>
        </p:txBody>
      </p:sp>
      <p:grpSp>
        <p:nvGrpSpPr>
          <p:cNvPr id="3080" name="Group 20"/>
          <p:cNvGrpSpPr>
            <a:grpSpLocks/>
          </p:cNvGrpSpPr>
          <p:nvPr/>
        </p:nvGrpSpPr>
        <p:grpSpPr bwMode="auto">
          <a:xfrm>
            <a:off x="108564363" y="110231238"/>
            <a:ext cx="9224962" cy="2011362"/>
            <a:chOff x="105636975" y="112824150"/>
            <a:chExt cx="9225374" cy="2010030"/>
          </a:xfrm>
        </p:grpSpPr>
        <p:sp>
          <p:nvSpPr>
            <p:cNvPr id="3087" name="Rectangle 21"/>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3088" name="Picture 22"/>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3089" name="Text Box 23"/>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3081" name="Group 24"/>
          <p:cNvGrpSpPr>
            <a:grpSpLocks/>
          </p:cNvGrpSpPr>
          <p:nvPr/>
        </p:nvGrpSpPr>
        <p:grpSpPr bwMode="auto">
          <a:xfrm>
            <a:off x="108780263" y="110447138"/>
            <a:ext cx="9224962" cy="2011362"/>
            <a:chOff x="105636975" y="112824150"/>
            <a:chExt cx="9225374" cy="2010030"/>
          </a:xfrm>
        </p:grpSpPr>
        <p:sp>
          <p:nvSpPr>
            <p:cNvPr id="3084" name="Rectangle 25"/>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3085" name="Picture 26"/>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3086" name="Text Box 27"/>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pic>
        <p:nvPicPr>
          <p:cNvPr id="3082" name="Picture 28" descr="lampeµ"/>
          <p:cNvPicPr>
            <a:picLocks noChangeAspect="1" noChangeArrowheads="1"/>
          </p:cNvPicPr>
          <p:nvPr/>
        </p:nvPicPr>
        <p:blipFill>
          <a:blip r:embed="rId4" cstate="print"/>
          <a:srcRect/>
          <a:stretch>
            <a:fillRect/>
          </a:stretch>
        </p:blipFill>
        <p:spPr bwMode="auto">
          <a:xfrm>
            <a:off x="0" y="5945188"/>
            <a:ext cx="1042988" cy="912812"/>
          </a:xfrm>
          <a:prstGeom prst="rect">
            <a:avLst/>
          </a:prstGeom>
          <a:noFill/>
          <a:ln w="9525">
            <a:noFill/>
            <a:miter lim="800000"/>
            <a:headEnd/>
            <a:tailEnd/>
          </a:ln>
        </p:spPr>
      </p:pic>
      <p:sp>
        <p:nvSpPr>
          <p:cNvPr id="3083" name="Rectangle 29"/>
          <p:cNvSpPr>
            <a:spLocks noGrp="1" noChangeArrowheads="1"/>
          </p:cNvSpPr>
          <p:nvPr>
            <p:ph type="body" idx="1"/>
          </p:nvPr>
        </p:nvSpPr>
        <p:spPr>
          <a:xfrm>
            <a:off x="457200" y="476250"/>
            <a:ext cx="8829708" cy="5649913"/>
          </a:xfrm>
        </p:spPr>
        <p:txBody>
          <a:bodyPr>
            <a:normAutofit/>
          </a:bodyPr>
          <a:lstStyle/>
          <a:p>
            <a:pPr lvl="0" algn="ctr">
              <a:buNone/>
            </a:pPr>
            <a:r>
              <a:rPr lang="en-GB" sz="2800" dirty="0" smtClean="0">
                <a:solidFill>
                  <a:srgbClr val="000000"/>
                </a:solidFill>
              </a:rPr>
              <a:t>Border </a:t>
            </a:r>
            <a:r>
              <a:rPr lang="en-GB" sz="2800" dirty="0">
                <a:solidFill>
                  <a:srgbClr val="000000"/>
                </a:solidFill>
              </a:rPr>
              <a:t>measures</a:t>
            </a:r>
          </a:p>
          <a:p>
            <a:pPr eaLnBrk="1" hangingPunct="1">
              <a:buFontTx/>
              <a:buNone/>
            </a:pPr>
            <a:endParaRPr lang="en-US" sz="800" b="1" dirty="0" smtClean="0"/>
          </a:p>
          <a:p>
            <a:pPr>
              <a:buFont typeface="Wingdings" pitchFamily="2" charset="2"/>
              <a:buChar char="Ø"/>
            </a:pPr>
            <a:r>
              <a:rPr lang="en-GB" sz="2000" b="1" dirty="0" smtClean="0"/>
              <a:t>Proceedings to determine whether an intellectual property right has been infringed v. simplified procedure</a:t>
            </a:r>
          </a:p>
          <a:p>
            <a:pPr lvl="1">
              <a:buFontTx/>
              <a:buNone/>
            </a:pPr>
            <a:endParaRPr lang="en-GB" sz="400" dirty="0" smtClean="0"/>
          </a:p>
          <a:p>
            <a:pPr lvl="1">
              <a:buFontTx/>
              <a:buNone/>
            </a:pPr>
            <a:r>
              <a:rPr lang="en-GB" sz="2000" dirty="0" smtClean="0"/>
              <a:t>Proceedings:</a:t>
            </a:r>
          </a:p>
          <a:p>
            <a:pPr lvl="1">
              <a:buFont typeface="Wingdings" pitchFamily="2" charset="2"/>
              <a:buChar char="ü"/>
            </a:pPr>
            <a:r>
              <a:rPr lang="en-GB" sz="1600" dirty="0" smtClean="0"/>
              <a:t>proceedings on the merits</a:t>
            </a:r>
          </a:p>
          <a:p>
            <a:pPr lvl="1">
              <a:buFont typeface="Wingdings" pitchFamily="2" charset="2"/>
              <a:buChar char="ü"/>
            </a:pPr>
            <a:r>
              <a:rPr lang="en-GB" sz="1600" dirty="0" smtClean="0"/>
              <a:t>conservatory measures</a:t>
            </a:r>
          </a:p>
          <a:p>
            <a:pPr lvl="1">
              <a:buFont typeface="Wingdings" pitchFamily="2" charset="2"/>
              <a:buChar char="ü"/>
            </a:pPr>
            <a:r>
              <a:rPr lang="en-GB" sz="1600" dirty="0" smtClean="0"/>
              <a:t>interim measures (inter </a:t>
            </a:r>
            <a:r>
              <a:rPr lang="en-GB" sz="1600" dirty="0" err="1" smtClean="0"/>
              <a:t>partes</a:t>
            </a:r>
            <a:r>
              <a:rPr lang="en-GB" sz="1600" dirty="0" smtClean="0"/>
              <a:t> or ex </a:t>
            </a:r>
            <a:r>
              <a:rPr lang="en-GB" sz="1600" dirty="0" err="1" smtClean="0"/>
              <a:t>partes</a:t>
            </a:r>
            <a:r>
              <a:rPr lang="en-GB" sz="1600" dirty="0" smtClean="0"/>
              <a:t>)</a:t>
            </a:r>
          </a:p>
          <a:p>
            <a:pPr lvl="1">
              <a:buFont typeface="Wingdings" pitchFamily="2" charset="2"/>
              <a:buChar char="ü"/>
            </a:pPr>
            <a:r>
              <a:rPr lang="en-GB" sz="1600" dirty="0" smtClean="0"/>
              <a:t>criminal proceedings (criminal complaint ?)</a:t>
            </a:r>
          </a:p>
          <a:p>
            <a:pPr lvl="1">
              <a:buFont typeface="Wingdings" pitchFamily="2" charset="2"/>
              <a:buChar char="ü"/>
            </a:pPr>
            <a:r>
              <a:rPr lang="en-GB" sz="1600" dirty="0" smtClean="0"/>
              <a:t>applying the law of the Member State where the goods are placed in a customs situation</a:t>
            </a:r>
          </a:p>
          <a:p>
            <a:pPr lvl="1">
              <a:buFontTx/>
              <a:buNone/>
            </a:pPr>
            <a:r>
              <a:rPr lang="en-GB" sz="2000" dirty="0" smtClean="0"/>
              <a:t>Simplified procedure</a:t>
            </a:r>
          </a:p>
          <a:p>
            <a:pPr lvl="1">
              <a:buFont typeface="Wingdings" pitchFamily="2" charset="2"/>
              <a:buChar char="ü"/>
            </a:pPr>
            <a:r>
              <a:rPr lang="en-GB" sz="1600" dirty="0" smtClean="0"/>
              <a:t>Destruction without the need to initiate proceedings, provided the parties (right-holder and </a:t>
            </a:r>
            <a:r>
              <a:rPr lang="en-GB" sz="1600" dirty="0" err="1" smtClean="0"/>
              <a:t>declarant</a:t>
            </a:r>
            <a:r>
              <a:rPr lang="en-GB" sz="1600" dirty="0" smtClean="0"/>
              <a:t>, holder, owner) agree within a certain term on the destruction and the destruction is carried out under the responsibility and at the expense of the right-holder</a:t>
            </a:r>
          </a:p>
          <a:p>
            <a:pPr lvl="1">
              <a:buFont typeface="Wingdings" pitchFamily="2" charset="2"/>
              <a:buChar char="ü"/>
            </a:pPr>
            <a:r>
              <a:rPr lang="en-GB" sz="1600" dirty="0" smtClean="0"/>
              <a:t>Implied consent</a:t>
            </a:r>
          </a:p>
          <a:p>
            <a:pPr lvl="1">
              <a:buFont typeface="Wingdings" pitchFamily="2" charset="2"/>
              <a:buChar char="ü"/>
            </a:pPr>
            <a:r>
              <a:rPr lang="en-GB" sz="1600" dirty="0" smtClean="0"/>
              <a:t>Settlement agreements</a:t>
            </a:r>
          </a:p>
          <a:p>
            <a:pPr lvl="1">
              <a:buFont typeface="Wingdings" pitchFamily="2" charset="2"/>
              <a:buChar char="ü"/>
            </a:pPr>
            <a:r>
              <a:rPr lang="en-GB" sz="1600" dirty="0" smtClean="0"/>
              <a:t>CJEU case C-93/08 </a:t>
            </a:r>
            <a:r>
              <a:rPr lang="en-GB" sz="1600" i="1" dirty="0" err="1" smtClean="0"/>
              <a:t>Schenker</a:t>
            </a:r>
            <a:endParaRPr lang="en-US" sz="1600" dirty="0" smtClean="0"/>
          </a:p>
          <a:p>
            <a:pPr lvl="1" eaLnBrk="1" hangingPunct="1">
              <a:buFontTx/>
              <a:buNone/>
            </a:pPr>
            <a:endParaRPr lang="fr-FR" sz="2400" dirty="0" smtClean="0"/>
          </a:p>
        </p:txBody>
      </p:sp>
      <p:sp>
        <p:nvSpPr>
          <p:cNvPr id="3103" name="Rectangle 29"/>
          <p:cNvSpPr>
            <a:spLocks noChangeArrowheads="1"/>
          </p:cNvSpPr>
          <p:nvPr/>
        </p:nvSpPr>
        <p:spPr bwMode="auto">
          <a:xfrm>
            <a:off x="684213" y="476250"/>
            <a:ext cx="8280400" cy="5257800"/>
          </a:xfrm>
          <a:prstGeom prst="rect">
            <a:avLst/>
          </a:prstGeom>
          <a:noFill/>
          <a:ln w="9525">
            <a:noFill/>
            <a:miter lim="800000"/>
            <a:headEnd/>
            <a:tailEnd/>
          </a:ln>
        </p:spPr>
        <p:txBody>
          <a:bodyPr/>
          <a:lstStyle/>
          <a:p>
            <a:pPr marL="342900" indent="-342900">
              <a:spcBef>
                <a:spcPct val="20000"/>
              </a:spcBef>
            </a:pPr>
            <a:endParaRPr lang="en-US" b="1"/>
          </a:p>
        </p:txBody>
      </p:sp>
      <p:pic>
        <p:nvPicPr>
          <p:cNvPr id="3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157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7" name="Group 3"/>
          <p:cNvGrpSpPr>
            <a:grpSpLocks/>
          </p:cNvGrpSpPr>
          <p:nvPr/>
        </p:nvGrpSpPr>
        <p:grpSpPr bwMode="auto">
          <a:xfrm>
            <a:off x="103943150" y="108488163"/>
            <a:ext cx="9224963" cy="2009775"/>
            <a:chOff x="105636975" y="112824150"/>
            <a:chExt cx="9225374" cy="2010030"/>
          </a:xfrm>
        </p:grpSpPr>
        <p:sp>
          <p:nvSpPr>
            <p:cNvPr id="77828" name="Rectangle 4"/>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77829" name="Picture 5"/>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77830" name="Text Box 6"/>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77831" name="Group 7"/>
          <p:cNvGrpSpPr>
            <a:grpSpLocks/>
          </p:cNvGrpSpPr>
          <p:nvPr/>
        </p:nvGrpSpPr>
        <p:grpSpPr bwMode="auto">
          <a:xfrm>
            <a:off x="105637013" y="112823625"/>
            <a:ext cx="9224962" cy="2009775"/>
            <a:chOff x="105636975" y="112824150"/>
            <a:chExt cx="9225374" cy="2010030"/>
          </a:xfrm>
        </p:grpSpPr>
        <p:sp>
          <p:nvSpPr>
            <p:cNvPr id="77832" name="Rectangle 8"/>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77833" name="Picture 9"/>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77834" name="Text Box 10"/>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77835" name="Group 11"/>
          <p:cNvGrpSpPr>
            <a:grpSpLocks/>
          </p:cNvGrpSpPr>
          <p:nvPr/>
        </p:nvGrpSpPr>
        <p:grpSpPr bwMode="auto">
          <a:xfrm>
            <a:off x="108132563" y="109799438"/>
            <a:ext cx="9224962" cy="2011362"/>
            <a:chOff x="105636975" y="112824150"/>
            <a:chExt cx="9225374" cy="2010030"/>
          </a:xfrm>
        </p:grpSpPr>
        <p:sp>
          <p:nvSpPr>
            <p:cNvPr id="77836" name="Rectangle 12"/>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77837" name="Picture 13"/>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77838" name="Text Box 14"/>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77839" name="Group 15"/>
          <p:cNvGrpSpPr>
            <a:grpSpLocks/>
          </p:cNvGrpSpPr>
          <p:nvPr/>
        </p:nvGrpSpPr>
        <p:grpSpPr bwMode="auto">
          <a:xfrm>
            <a:off x="108348463" y="110015338"/>
            <a:ext cx="9224962" cy="2011362"/>
            <a:chOff x="105636975" y="112824150"/>
            <a:chExt cx="9225374" cy="2010030"/>
          </a:xfrm>
        </p:grpSpPr>
        <p:sp>
          <p:nvSpPr>
            <p:cNvPr id="77840" name="Rectangle 16"/>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77841" name="Picture 17"/>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77842" name="Text Box 18"/>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sp>
        <p:nvSpPr>
          <p:cNvPr id="77843" name="Text Box 19"/>
          <p:cNvSpPr txBox="1">
            <a:spLocks noChangeArrowheads="1"/>
          </p:cNvSpPr>
          <p:nvPr/>
        </p:nvSpPr>
        <p:spPr bwMode="auto">
          <a:xfrm>
            <a:off x="1908175" y="2636838"/>
            <a:ext cx="1655763" cy="366712"/>
          </a:xfrm>
          <a:prstGeom prst="rect">
            <a:avLst/>
          </a:prstGeom>
          <a:noFill/>
          <a:ln w="9525">
            <a:noFill/>
            <a:miter lim="800000"/>
            <a:headEnd/>
            <a:tailEnd/>
          </a:ln>
        </p:spPr>
        <p:txBody>
          <a:bodyPr>
            <a:spAutoFit/>
          </a:bodyPr>
          <a:lstStyle/>
          <a:p>
            <a:pPr>
              <a:spcBef>
                <a:spcPct val="50000"/>
              </a:spcBef>
            </a:pPr>
            <a:endParaRPr lang="fr-FR" sz="1800"/>
          </a:p>
        </p:txBody>
      </p:sp>
      <p:grpSp>
        <p:nvGrpSpPr>
          <p:cNvPr id="77844" name="Group 20"/>
          <p:cNvGrpSpPr>
            <a:grpSpLocks/>
          </p:cNvGrpSpPr>
          <p:nvPr/>
        </p:nvGrpSpPr>
        <p:grpSpPr bwMode="auto">
          <a:xfrm>
            <a:off x="108564363" y="110231238"/>
            <a:ext cx="9224962" cy="2011362"/>
            <a:chOff x="105636975" y="112824150"/>
            <a:chExt cx="9225374" cy="2010030"/>
          </a:xfrm>
        </p:grpSpPr>
        <p:sp>
          <p:nvSpPr>
            <p:cNvPr id="77845" name="Rectangle 21"/>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77846" name="Picture 22"/>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77847" name="Text Box 23"/>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77848" name="Group 24"/>
          <p:cNvGrpSpPr>
            <a:grpSpLocks/>
          </p:cNvGrpSpPr>
          <p:nvPr/>
        </p:nvGrpSpPr>
        <p:grpSpPr bwMode="auto">
          <a:xfrm>
            <a:off x="108780263" y="110447138"/>
            <a:ext cx="9224962" cy="2011362"/>
            <a:chOff x="105636975" y="112824150"/>
            <a:chExt cx="9225374" cy="2010030"/>
          </a:xfrm>
        </p:grpSpPr>
        <p:sp>
          <p:nvSpPr>
            <p:cNvPr id="77849" name="Rectangle 25"/>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77850" name="Picture 26"/>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77851" name="Text Box 27"/>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pic>
        <p:nvPicPr>
          <p:cNvPr id="77852" name="Picture 28" descr="lampeµ"/>
          <p:cNvPicPr>
            <a:picLocks noChangeAspect="1" noChangeArrowheads="1"/>
          </p:cNvPicPr>
          <p:nvPr/>
        </p:nvPicPr>
        <p:blipFill>
          <a:blip r:embed="rId4" cstate="print"/>
          <a:srcRect/>
          <a:stretch>
            <a:fillRect/>
          </a:stretch>
        </p:blipFill>
        <p:spPr bwMode="auto">
          <a:xfrm>
            <a:off x="0" y="5945188"/>
            <a:ext cx="1042988" cy="912812"/>
          </a:xfrm>
          <a:prstGeom prst="rect">
            <a:avLst/>
          </a:prstGeom>
          <a:noFill/>
          <a:ln w="9525">
            <a:noFill/>
            <a:miter lim="800000"/>
            <a:headEnd/>
            <a:tailEnd/>
          </a:ln>
        </p:spPr>
      </p:pic>
      <p:sp>
        <p:nvSpPr>
          <p:cNvPr id="77853" name="Rectangle 29"/>
          <p:cNvSpPr>
            <a:spLocks noGrp="1" noChangeArrowheads="1"/>
          </p:cNvSpPr>
          <p:nvPr>
            <p:ph type="body" idx="4294967295"/>
          </p:nvPr>
        </p:nvSpPr>
        <p:spPr>
          <a:xfrm>
            <a:off x="457200" y="476250"/>
            <a:ext cx="8229600" cy="5649913"/>
          </a:xfrm>
        </p:spPr>
        <p:txBody>
          <a:bodyPr/>
          <a:lstStyle/>
          <a:p>
            <a:pPr lvl="0" algn="ctr">
              <a:buNone/>
            </a:pPr>
            <a:r>
              <a:rPr lang="en-GB" sz="2800" dirty="0" smtClean="0">
                <a:solidFill>
                  <a:srgbClr val="000000"/>
                </a:solidFill>
              </a:rPr>
              <a:t>Border </a:t>
            </a:r>
            <a:r>
              <a:rPr lang="en-GB" sz="2800" dirty="0" smtClean="0">
                <a:solidFill>
                  <a:srgbClr val="000000"/>
                </a:solidFill>
              </a:rPr>
              <a:t>measures</a:t>
            </a:r>
          </a:p>
          <a:p>
            <a:pPr lvl="0">
              <a:buNone/>
            </a:pPr>
            <a:endParaRPr lang="en-GB" sz="2800" dirty="0">
              <a:solidFill>
                <a:srgbClr val="000000"/>
              </a:solidFill>
            </a:endParaRPr>
          </a:p>
          <a:p>
            <a:pPr>
              <a:buFont typeface="Wingdings" pitchFamily="2" charset="2"/>
              <a:buChar char="Ø"/>
            </a:pPr>
            <a:r>
              <a:rPr lang="en-GB" sz="2000" b="1" dirty="0" smtClean="0"/>
              <a:t>Provisions applicable to goods found to infringe an intellectual property right</a:t>
            </a:r>
          </a:p>
          <a:p>
            <a:pPr>
              <a:buFontTx/>
              <a:buNone/>
            </a:pPr>
            <a:r>
              <a:rPr lang="en-GB" sz="2000" dirty="0"/>
              <a:t>	</a:t>
            </a:r>
            <a:r>
              <a:rPr lang="en-GB" sz="2000" dirty="0" smtClean="0"/>
              <a:t>Destruction and effectively depriving the infringers of the goods (save in exceptional cases simply removing the trade marks is not sufficient)</a:t>
            </a:r>
          </a:p>
          <a:p>
            <a:pPr marL="365125" indent="0">
              <a:buNone/>
            </a:pPr>
            <a:endParaRPr lang="en-GB" sz="2000" dirty="0" smtClean="0"/>
          </a:p>
          <a:p>
            <a:pPr marL="365125" indent="0">
              <a:buNone/>
            </a:pPr>
            <a:endParaRPr lang="en-GB" sz="2000" dirty="0"/>
          </a:p>
          <a:p>
            <a:pPr>
              <a:buFont typeface="Wingdings" pitchFamily="2" charset="2"/>
              <a:buChar char="Ø"/>
            </a:pPr>
            <a:endParaRPr lang="en-GB" sz="2000" b="1" dirty="0"/>
          </a:p>
          <a:p>
            <a:pPr>
              <a:buFontTx/>
              <a:buNone/>
            </a:pPr>
            <a:endParaRPr lang="en-US" sz="2000" dirty="0" smtClean="0"/>
          </a:p>
        </p:txBody>
      </p:sp>
      <p:pic>
        <p:nvPicPr>
          <p:cNvPr id="3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3356992"/>
            <a:ext cx="3744366" cy="249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293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7" name="Group 3"/>
          <p:cNvGrpSpPr>
            <a:grpSpLocks/>
          </p:cNvGrpSpPr>
          <p:nvPr/>
        </p:nvGrpSpPr>
        <p:grpSpPr bwMode="auto">
          <a:xfrm>
            <a:off x="103943150" y="108488163"/>
            <a:ext cx="9224963" cy="2009775"/>
            <a:chOff x="105636975" y="112824150"/>
            <a:chExt cx="9225374" cy="2010030"/>
          </a:xfrm>
        </p:grpSpPr>
        <p:sp>
          <p:nvSpPr>
            <p:cNvPr id="77828" name="Rectangle 4"/>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77829" name="Picture 5"/>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77830" name="Text Box 6"/>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77831" name="Group 7"/>
          <p:cNvGrpSpPr>
            <a:grpSpLocks/>
          </p:cNvGrpSpPr>
          <p:nvPr/>
        </p:nvGrpSpPr>
        <p:grpSpPr bwMode="auto">
          <a:xfrm>
            <a:off x="105637013" y="112823625"/>
            <a:ext cx="9224962" cy="2009775"/>
            <a:chOff x="105636975" y="112824150"/>
            <a:chExt cx="9225374" cy="2010030"/>
          </a:xfrm>
        </p:grpSpPr>
        <p:sp>
          <p:nvSpPr>
            <p:cNvPr id="77832" name="Rectangle 8"/>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77833" name="Picture 9"/>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77834" name="Text Box 10"/>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77835" name="Group 11"/>
          <p:cNvGrpSpPr>
            <a:grpSpLocks/>
          </p:cNvGrpSpPr>
          <p:nvPr/>
        </p:nvGrpSpPr>
        <p:grpSpPr bwMode="auto">
          <a:xfrm>
            <a:off x="108132563" y="109799438"/>
            <a:ext cx="9224962" cy="2011362"/>
            <a:chOff x="105636975" y="112824150"/>
            <a:chExt cx="9225374" cy="2010030"/>
          </a:xfrm>
        </p:grpSpPr>
        <p:sp>
          <p:nvSpPr>
            <p:cNvPr id="77836" name="Rectangle 12"/>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77837" name="Picture 13"/>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77838" name="Text Box 14"/>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77839" name="Group 15"/>
          <p:cNvGrpSpPr>
            <a:grpSpLocks/>
          </p:cNvGrpSpPr>
          <p:nvPr/>
        </p:nvGrpSpPr>
        <p:grpSpPr bwMode="auto">
          <a:xfrm>
            <a:off x="108348463" y="110015338"/>
            <a:ext cx="9224962" cy="2011362"/>
            <a:chOff x="105636975" y="112824150"/>
            <a:chExt cx="9225374" cy="2010030"/>
          </a:xfrm>
        </p:grpSpPr>
        <p:sp>
          <p:nvSpPr>
            <p:cNvPr id="77840" name="Rectangle 16"/>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77841" name="Picture 17"/>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77842" name="Text Box 18"/>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sp>
        <p:nvSpPr>
          <p:cNvPr id="77843" name="Text Box 19"/>
          <p:cNvSpPr txBox="1">
            <a:spLocks noChangeArrowheads="1"/>
          </p:cNvSpPr>
          <p:nvPr/>
        </p:nvSpPr>
        <p:spPr bwMode="auto">
          <a:xfrm>
            <a:off x="1908175" y="2636838"/>
            <a:ext cx="1655763" cy="366712"/>
          </a:xfrm>
          <a:prstGeom prst="rect">
            <a:avLst/>
          </a:prstGeom>
          <a:noFill/>
          <a:ln w="9525">
            <a:noFill/>
            <a:miter lim="800000"/>
            <a:headEnd/>
            <a:tailEnd/>
          </a:ln>
        </p:spPr>
        <p:txBody>
          <a:bodyPr>
            <a:spAutoFit/>
          </a:bodyPr>
          <a:lstStyle/>
          <a:p>
            <a:pPr>
              <a:spcBef>
                <a:spcPct val="50000"/>
              </a:spcBef>
            </a:pPr>
            <a:endParaRPr lang="fr-FR" sz="1800"/>
          </a:p>
        </p:txBody>
      </p:sp>
      <p:grpSp>
        <p:nvGrpSpPr>
          <p:cNvPr id="77844" name="Group 20"/>
          <p:cNvGrpSpPr>
            <a:grpSpLocks/>
          </p:cNvGrpSpPr>
          <p:nvPr/>
        </p:nvGrpSpPr>
        <p:grpSpPr bwMode="auto">
          <a:xfrm>
            <a:off x="108564363" y="110231238"/>
            <a:ext cx="9224962" cy="2011362"/>
            <a:chOff x="105636975" y="112824150"/>
            <a:chExt cx="9225374" cy="2010030"/>
          </a:xfrm>
        </p:grpSpPr>
        <p:sp>
          <p:nvSpPr>
            <p:cNvPr id="77845" name="Rectangle 21"/>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77846" name="Picture 22"/>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77847" name="Text Box 23"/>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77848" name="Group 24"/>
          <p:cNvGrpSpPr>
            <a:grpSpLocks/>
          </p:cNvGrpSpPr>
          <p:nvPr/>
        </p:nvGrpSpPr>
        <p:grpSpPr bwMode="auto">
          <a:xfrm>
            <a:off x="108780263" y="110447138"/>
            <a:ext cx="9224962" cy="2011362"/>
            <a:chOff x="105636975" y="112824150"/>
            <a:chExt cx="9225374" cy="2010030"/>
          </a:xfrm>
        </p:grpSpPr>
        <p:sp>
          <p:nvSpPr>
            <p:cNvPr id="77849" name="Rectangle 25"/>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77850" name="Picture 26"/>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77851" name="Text Box 27"/>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pic>
        <p:nvPicPr>
          <p:cNvPr id="77852" name="Picture 28" descr="lampeµ"/>
          <p:cNvPicPr>
            <a:picLocks noChangeAspect="1" noChangeArrowheads="1"/>
          </p:cNvPicPr>
          <p:nvPr/>
        </p:nvPicPr>
        <p:blipFill>
          <a:blip r:embed="rId4" cstate="print"/>
          <a:srcRect/>
          <a:stretch>
            <a:fillRect/>
          </a:stretch>
        </p:blipFill>
        <p:spPr bwMode="auto">
          <a:xfrm>
            <a:off x="0" y="5945188"/>
            <a:ext cx="1042988" cy="912812"/>
          </a:xfrm>
          <a:prstGeom prst="rect">
            <a:avLst/>
          </a:prstGeom>
          <a:noFill/>
          <a:ln w="9525">
            <a:noFill/>
            <a:miter lim="800000"/>
            <a:headEnd/>
            <a:tailEnd/>
          </a:ln>
        </p:spPr>
      </p:pic>
      <p:sp>
        <p:nvSpPr>
          <p:cNvPr id="77853" name="Rectangle 29"/>
          <p:cNvSpPr>
            <a:spLocks noGrp="1" noChangeArrowheads="1"/>
          </p:cNvSpPr>
          <p:nvPr>
            <p:ph type="body" idx="4294967295"/>
          </p:nvPr>
        </p:nvSpPr>
        <p:spPr>
          <a:xfrm>
            <a:off x="457200" y="476250"/>
            <a:ext cx="8229600" cy="5649913"/>
          </a:xfrm>
        </p:spPr>
        <p:txBody>
          <a:bodyPr/>
          <a:lstStyle/>
          <a:p>
            <a:pPr lvl="0" algn="ctr">
              <a:buNone/>
            </a:pPr>
            <a:r>
              <a:rPr lang="en-GB" sz="2800" dirty="0">
                <a:solidFill>
                  <a:srgbClr val="000000"/>
                </a:solidFill>
              </a:rPr>
              <a:t>Border </a:t>
            </a:r>
            <a:r>
              <a:rPr lang="en-GB" sz="2800" dirty="0" smtClean="0">
                <a:solidFill>
                  <a:srgbClr val="000000"/>
                </a:solidFill>
              </a:rPr>
              <a:t>measures</a:t>
            </a:r>
          </a:p>
          <a:p>
            <a:pPr lvl="0">
              <a:buNone/>
            </a:pPr>
            <a:endParaRPr lang="en-GB" sz="2800" dirty="0">
              <a:solidFill>
                <a:srgbClr val="000000"/>
              </a:solidFill>
            </a:endParaRPr>
          </a:p>
          <a:p>
            <a:pPr>
              <a:buFont typeface="Wingdings" pitchFamily="2" charset="2"/>
              <a:buChar char="Ø"/>
            </a:pPr>
            <a:r>
              <a:rPr lang="en-GB" sz="2000" b="1" dirty="0" smtClean="0"/>
              <a:t>Penalties</a:t>
            </a:r>
          </a:p>
          <a:p>
            <a:pPr marL="365125" indent="0">
              <a:buNone/>
            </a:pPr>
            <a:r>
              <a:rPr lang="en-GB" sz="2000" dirty="0" smtClean="0"/>
              <a:t>Civil </a:t>
            </a:r>
            <a:r>
              <a:rPr lang="en-GB" sz="2000" dirty="0"/>
              <a:t>and criminal penalties (cf. CJEU case C-60/2002 </a:t>
            </a:r>
            <a:r>
              <a:rPr lang="en-GB" sz="2000" i="1" dirty="0"/>
              <a:t>Rolex</a:t>
            </a:r>
            <a:r>
              <a:rPr lang="en-GB" sz="2000" dirty="0"/>
              <a:t>) </a:t>
            </a:r>
            <a:endParaRPr lang="en-GB" sz="2000" dirty="0" smtClean="0"/>
          </a:p>
          <a:p>
            <a:pPr marL="365125" indent="0">
              <a:buNone/>
            </a:pPr>
            <a:endParaRPr lang="en-GB" sz="2000" dirty="0" smtClean="0"/>
          </a:p>
          <a:p>
            <a:pPr marL="365125" indent="0">
              <a:buNone/>
            </a:pPr>
            <a:endParaRPr lang="en-GB" sz="2000" dirty="0"/>
          </a:p>
          <a:p>
            <a:pPr marL="365125" indent="0">
              <a:buNone/>
            </a:pPr>
            <a:endParaRPr lang="en-GB" sz="2000" dirty="0" smtClean="0"/>
          </a:p>
          <a:p>
            <a:pPr marL="365125" indent="0">
              <a:buNone/>
            </a:pPr>
            <a:endParaRPr lang="en-GB" sz="2000" dirty="0" smtClean="0"/>
          </a:p>
          <a:p>
            <a:pPr marL="365125" indent="0">
              <a:buNone/>
            </a:pPr>
            <a:endParaRPr lang="en-GB" sz="2000" dirty="0" smtClean="0"/>
          </a:p>
          <a:p>
            <a:pPr marL="365125" indent="0">
              <a:buNone/>
            </a:pPr>
            <a:endParaRPr lang="en-GB" sz="2000" dirty="0"/>
          </a:p>
          <a:p>
            <a:pPr marL="365125" indent="0">
              <a:buNone/>
            </a:pPr>
            <a:endParaRPr lang="en-GB" sz="2000" dirty="0" smtClean="0"/>
          </a:p>
          <a:p>
            <a:pPr marL="365125" indent="-365125">
              <a:buFont typeface="Wingdings" pitchFamily="2" charset="2"/>
              <a:buChar char="Ø"/>
            </a:pPr>
            <a:r>
              <a:rPr lang="en-GB" sz="2000" b="1" dirty="0"/>
              <a:t>Liability of customs authorities and right-holders</a:t>
            </a:r>
          </a:p>
          <a:p>
            <a:pPr marL="365125" indent="0">
              <a:buNone/>
            </a:pPr>
            <a:endParaRPr lang="en-GB" sz="2000" dirty="0" smtClean="0"/>
          </a:p>
          <a:p>
            <a:pPr marL="365125" indent="0">
              <a:buNone/>
            </a:pPr>
            <a:endParaRPr lang="en-GB" sz="2000" dirty="0"/>
          </a:p>
          <a:p>
            <a:pPr>
              <a:buFont typeface="Wingdings" pitchFamily="2" charset="2"/>
              <a:buChar char="Ø"/>
            </a:pPr>
            <a:endParaRPr lang="en-GB" sz="2000" b="1" dirty="0"/>
          </a:p>
          <a:p>
            <a:pPr>
              <a:buFontTx/>
              <a:buNone/>
            </a:pPr>
            <a:endParaRPr lang="en-US" sz="2000" dirty="0" smtClean="0"/>
          </a:p>
        </p:txBody>
      </p:sp>
      <p:pic>
        <p:nvPicPr>
          <p:cNvPr id="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2420888"/>
            <a:ext cx="1584126" cy="216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272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9" name="Group 3"/>
          <p:cNvGrpSpPr>
            <a:grpSpLocks/>
          </p:cNvGrpSpPr>
          <p:nvPr/>
        </p:nvGrpSpPr>
        <p:grpSpPr bwMode="auto">
          <a:xfrm>
            <a:off x="103943150" y="108488163"/>
            <a:ext cx="9224963" cy="2009775"/>
            <a:chOff x="105636975" y="112824150"/>
            <a:chExt cx="9225374" cy="2010030"/>
          </a:xfrm>
        </p:grpSpPr>
        <p:sp>
          <p:nvSpPr>
            <p:cNvPr id="75780" name="Rectangle 4"/>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75781" name="Picture 5"/>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75782" name="Text Box 6"/>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75783" name="Group 7"/>
          <p:cNvGrpSpPr>
            <a:grpSpLocks/>
          </p:cNvGrpSpPr>
          <p:nvPr/>
        </p:nvGrpSpPr>
        <p:grpSpPr bwMode="auto">
          <a:xfrm>
            <a:off x="105637013" y="112823625"/>
            <a:ext cx="9224962" cy="2009775"/>
            <a:chOff x="105636975" y="112824150"/>
            <a:chExt cx="9225374" cy="2010030"/>
          </a:xfrm>
        </p:grpSpPr>
        <p:sp>
          <p:nvSpPr>
            <p:cNvPr id="75784" name="Rectangle 8"/>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75785" name="Picture 9"/>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75786" name="Text Box 10"/>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75787" name="Group 11"/>
          <p:cNvGrpSpPr>
            <a:grpSpLocks/>
          </p:cNvGrpSpPr>
          <p:nvPr/>
        </p:nvGrpSpPr>
        <p:grpSpPr bwMode="auto">
          <a:xfrm>
            <a:off x="108132563" y="109799438"/>
            <a:ext cx="9224962" cy="2011362"/>
            <a:chOff x="105636975" y="112824150"/>
            <a:chExt cx="9225374" cy="2010030"/>
          </a:xfrm>
        </p:grpSpPr>
        <p:sp>
          <p:nvSpPr>
            <p:cNvPr id="75788" name="Rectangle 12"/>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75789" name="Picture 13"/>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75790" name="Text Box 14"/>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75791" name="Group 15"/>
          <p:cNvGrpSpPr>
            <a:grpSpLocks/>
          </p:cNvGrpSpPr>
          <p:nvPr/>
        </p:nvGrpSpPr>
        <p:grpSpPr bwMode="auto">
          <a:xfrm>
            <a:off x="108348463" y="110015338"/>
            <a:ext cx="9224962" cy="2011362"/>
            <a:chOff x="105636975" y="112824150"/>
            <a:chExt cx="9225374" cy="2010030"/>
          </a:xfrm>
        </p:grpSpPr>
        <p:sp>
          <p:nvSpPr>
            <p:cNvPr id="75792" name="Rectangle 16"/>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75793" name="Picture 17"/>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75794" name="Text Box 18"/>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sp>
        <p:nvSpPr>
          <p:cNvPr id="75795" name="Text Box 19"/>
          <p:cNvSpPr txBox="1">
            <a:spLocks noChangeArrowheads="1"/>
          </p:cNvSpPr>
          <p:nvPr/>
        </p:nvSpPr>
        <p:spPr bwMode="auto">
          <a:xfrm>
            <a:off x="1908175" y="2636838"/>
            <a:ext cx="1655763" cy="366712"/>
          </a:xfrm>
          <a:prstGeom prst="rect">
            <a:avLst/>
          </a:prstGeom>
          <a:noFill/>
          <a:ln w="9525">
            <a:noFill/>
            <a:miter lim="800000"/>
            <a:headEnd/>
            <a:tailEnd/>
          </a:ln>
        </p:spPr>
        <p:txBody>
          <a:bodyPr>
            <a:spAutoFit/>
          </a:bodyPr>
          <a:lstStyle/>
          <a:p>
            <a:pPr>
              <a:spcBef>
                <a:spcPct val="50000"/>
              </a:spcBef>
            </a:pPr>
            <a:endParaRPr lang="fr-FR" sz="1800"/>
          </a:p>
        </p:txBody>
      </p:sp>
      <p:grpSp>
        <p:nvGrpSpPr>
          <p:cNvPr id="75796" name="Group 20"/>
          <p:cNvGrpSpPr>
            <a:grpSpLocks/>
          </p:cNvGrpSpPr>
          <p:nvPr/>
        </p:nvGrpSpPr>
        <p:grpSpPr bwMode="auto">
          <a:xfrm>
            <a:off x="108564363" y="110231238"/>
            <a:ext cx="9224962" cy="2011362"/>
            <a:chOff x="105636975" y="112824150"/>
            <a:chExt cx="9225374" cy="2010030"/>
          </a:xfrm>
        </p:grpSpPr>
        <p:sp>
          <p:nvSpPr>
            <p:cNvPr id="75797" name="Rectangle 21"/>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75798" name="Picture 22"/>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75799" name="Text Box 23"/>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75800" name="Group 24"/>
          <p:cNvGrpSpPr>
            <a:grpSpLocks/>
          </p:cNvGrpSpPr>
          <p:nvPr/>
        </p:nvGrpSpPr>
        <p:grpSpPr bwMode="auto">
          <a:xfrm>
            <a:off x="108780263" y="110447138"/>
            <a:ext cx="9224962" cy="2011362"/>
            <a:chOff x="105636975" y="112824150"/>
            <a:chExt cx="9225374" cy="2010030"/>
          </a:xfrm>
        </p:grpSpPr>
        <p:sp>
          <p:nvSpPr>
            <p:cNvPr id="75801" name="Rectangle 25"/>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75802" name="Picture 26"/>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75803" name="Text Box 27"/>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pic>
        <p:nvPicPr>
          <p:cNvPr id="75804" name="Picture 28" descr="lampeµ"/>
          <p:cNvPicPr>
            <a:picLocks noChangeAspect="1" noChangeArrowheads="1"/>
          </p:cNvPicPr>
          <p:nvPr/>
        </p:nvPicPr>
        <p:blipFill>
          <a:blip r:embed="rId4" cstate="print"/>
          <a:srcRect/>
          <a:stretch>
            <a:fillRect/>
          </a:stretch>
        </p:blipFill>
        <p:spPr bwMode="auto">
          <a:xfrm>
            <a:off x="0" y="5945188"/>
            <a:ext cx="1042988" cy="912812"/>
          </a:xfrm>
          <a:prstGeom prst="rect">
            <a:avLst/>
          </a:prstGeom>
          <a:noFill/>
          <a:ln w="9525">
            <a:noFill/>
            <a:miter lim="800000"/>
            <a:headEnd/>
            <a:tailEnd/>
          </a:ln>
        </p:spPr>
      </p:pic>
      <p:sp>
        <p:nvSpPr>
          <p:cNvPr id="75805" name="Rectangle 29"/>
          <p:cNvSpPr>
            <a:spLocks noGrp="1" noChangeArrowheads="1"/>
          </p:cNvSpPr>
          <p:nvPr>
            <p:ph type="body" idx="4294967295"/>
          </p:nvPr>
        </p:nvSpPr>
        <p:spPr>
          <a:xfrm>
            <a:off x="468313" y="476250"/>
            <a:ext cx="8229600" cy="5649913"/>
          </a:xfrm>
        </p:spPr>
        <p:txBody>
          <a:bodyPr>
            <a:normAutofit/>
          </a:bodyPr>
          <a:lstStyle/>
          <a:p>
            <a:pPr algn="ctr">
              <a:buFontTx/>
              <a:buNone/>
            </a:pPr>
            <a:r>
              <a:rPr lang="en-GB" sz="2800" dirty="0">
                <a:solidFill>
                  <a:srgbClr val="000000"/>
                </a:solidFill>
              </a:rPr>
              <a:t>Border measures</a:t>
            </a:r>
            <a:r>
              <a:rPr lang="en-GB" sz="2800" b="1" dirty="0" smtClean="0"/>
              <a:t/>
            </a:r>
            <a:br>
              <a:rPr lang="en-GB" sz="2800" b="1" dirty="0" smtClean="0"/>
            </a:br>
            <a:r>
              <a:rPr lang="en-GB" sz="2800" b="1" dirty="0" smtClean="0"/>
              <a:t/>
            </a:r>
            <a:br>
              <a:rPr lang="en-GB" sz="2800" b="1" dirty="0" smtClean="0"/>
            </a:br>
            <a:endParaRPr lang="en-GB" sz="2800" b="1" dirty="0" smtClean="0"/>
          </a:p>
          <a:p>
            <a:pPr>
              <a:buFont typeface="Wingdings" pitchFamily="2" charset="2"/>
              <a:buChar char="Ø"/>
            </a:pPr>
            <a:r>
              <a:rPr lang="en-GB" sz="2000" b="1" dirty="0" smtClean="0"/>
              <a:t>also </a:t>
            </a:r>
            <a:r>
              <a:rPr lang="en-GB" sz="2000" b="1" dirty="0" smtClean="0"/>
              <a:t>see : </a:t>
            </a:r>
            <a:r>
              <a:rPr lang="en-GB" sz="2000" b="1" dirty="0" smtClean="0">
                <a:hlinkClick r:id="rId5"/>
              </a:rPr>
              <a:t>www.BorderMeasures.com</a:t>
            </a:r>
            <a:endParaRPr lang="en-GB" sz="2000" b="1" dirty="0" smtClean="0"/>
          </a:p>
          <a:p>
            <a:pPr>
              <a:buFontTx/>
              <a:buNone/>
            </a:pPr>
            <a:endParaRPr lang="en-GB" sz="2000" b="1" dirty="0" smtClean="0"/>
          </a:p>
          <a:p>
            <a:pPr>
              <a:buFontTx/>
              <a:buNone/>
            </a:pPr>
            <a:endParaRPr lang="en-GB" sz="2000" b="1" dirty="0"/>
          </a:p>
          <a:p>
            <a:pPr>
              <a:buFontTx/>
              <a:buNone/>
            </a:pPr>
            <a:endParaRPr lang="en-GB" sz="2000" b="1" dirty="0" smtClean="0"/>
          </a:p>
          <a:p>
            <a:pPr>
              <a:buFontTx/>
              <a:buNone/>
            </a:pPr>
            <a:endParaRPr lang="en-GB" sz="2000" b="1" dirty="0" smtClean="0"/>
          </a:p>
          <a:p>
            <a:pPr>
              <a:buFontTx/>
              <a:buNone/>
            </a:pPr>
            <a:endParaRPr lang="en-GB" sz="2000" b="1" dirty="0" smtClean="0"/>
          </a:p>
          <a:p>
            <a:pPr>
              <a:buFontTx/>
              <a:buNone/>
            </a:pPr>
            <a:endParaRPr lang="fr-FR" sz="2400" dirty="0" smtClean="0"/>
          </a:p>
          <a:p>
            <a:pPr>
              <a:buFontTx/>
              <a:buNone/>
            </a:pPr>
            <a:r>
              <a:rPr lang="fr-FR" sz="2400" dirty="0" smtClean="0"/>
              <a:t> =&gt; The Border </a:t>
            </a:r>
            <a:r>
              <a:rPr lang="fr-FR" sz="2400" dirty="0" err="1" smtClean="0"/>
              <a:t>Measures</a:t>
            </a:r>
            <a:r>
              <a:rPr lang="fr-FR" sz="2400" dirty="0" smtClean="0"/>
              <a:t> </a:t>
            </a:r>
            <a:r>
              <a:rPr lang="fr-FR" sz="2400" dirty="0" err="1" smtClean="0"/>
              <a:t>Regulation</a:t>
            </a:r>
            <a:r>
              <a:rPr lang="fr-FR" sz="2400" dirty="0" smtClean="0"/>
              <a:t> </a:t>
            </a:r>
            <a:r>
              <a:rPr lang="fr-FR" sz="2400" dirty="0" err="1" smtClean="0"/>
              <a:t>is</a:t>
            </a:r>
            <a:r>
              <a:rPr lang="fr-FR" sz="2400" dirty="0" smtClean="0"/>
              <a:t> </a:t>
            </a:r>
            <a:r>
              <a:rPr lang="fr-FR" sz="2400" dirty="0" err="1" smtClean="0"/>
              <a:t>under</a:t>
            </a:r>
            <a:r>
              <a:rPr lang="fr-FR" sz="2400" dirty="0" smtClean="0"/>
              <a:t> </a:t>
            </a:r>
            <a:r>
              <a:rPr lang="fr-FR" sz="2400" dirty="0" err="1" smtClean="0"/>
              <a:t>review</a:t>
            </a:r>
            <a:r>
              <a:rPr lang="fr-FR" sz="2400" dirty="0" smtClean="0"/>
              <a:t> !</a:t>
            </a:r>
          </a:p>
          <a:p>
            <a:pPr marL="4763" indent="-4763">
              <a:buFontTx/>
              <a:buNone/>
            </a:pPr>
            <a:r>
              <a:rPr lang="fr-FR" sz="1600" dirty="0" smtClean="0">
                <a:solidFill>
                  <a:schemeClr val="tx2">
                    <a:lumMod val="75000"/>
                  </a:schemeClr>
                </a:solidFill>
              </a:rPr>
              <a:t/>
            </a:r>
            <a:br>
              <a:rPr lang="fr-FR" sz="1600" dirty="0" smtClean="0">
                <a:solidFill>
                  <a:schemeClr val="tx2">
                    <a:lumMod val="75000"/>
                  </a:schemeClr>
                </a:solidFill>
              </a:rPr>
            </a:br>
            <a:r>
              <a:rPr lang="fr-FR" sz="1600" dirty="0" smtClean="0">
                <a:solidFill>
                  <a:schemeClr val="tx2">
                    <a:lumMod val="75000"/>
                  </a:schemeClr>
                </a:solidFill>
              </a:rPr>
              <a:t>http://ec.europa.eu/taxation_customs/resources/documents/customs/customs_controls/counterfeit_piracy/legislation/com285_en.pdf</a:t>
            </a:r>
          </a:p>
          <a:p>
            <a:pPr>
              <a:buFontTx/>
              <a:buNone/>
            </a:pPr>
            <a:endParaRPr lang="fr-FR" dirty="0" smtClean="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1305616"/>
            <a:ext cx="2113478" cy="306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953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5" name="Group 3"/>
          <p:cNvGrpSpPr>
            <a:grpSpLocks/>
          </p:cNvGrpSpPr>
          <p:nvPr/>
        </p:nvGrpSpPr>
        <p:grpSpPr bwMode="auto">
          <a:xfrm>
            <a:off x="103943150" y="108488163"/>
            <a:ext cx="9224963" cy="2009775"/>
            <a:chOff x="105636975" y="112824150"/>
            <a:chExt cx="9225374" cy="2010030"/>
          </a:xfrm>
        </p:grpSpPr>
        <p:sp>
          <p:nvSpPr>
            <p:cNvPr id="13341" name="Rectangle 4"/>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13342" name="Picture 5"/>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13343" name="Text Box 6"/>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13316" name="Group 7"/>
          <p:cNvGrpSpPr>
            <a:grpSpLocks/>
          </p:cNvGrpSpPr>
          <p:nvPr/>
        </p:nvGrpSpPr>
        <p:grpSpPr bwMode="auto">
          <a:xfrm>
            <a:off x="105637013" y="112823625"/>
            <a:ext cx="9224962" cy="2009775"/>
            <a:chOff x="105636975" y="112824150"/>
            <a:chExt cx="9225374" cy="2010030"/>
          </a:xfrm>
        </p:grpSpPr>
        <p:sp>
          <p:nvSpPr>
            <p:cNvPr id="13338" name="Rectangle 8"/>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13339" name="Picture 9"/>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13340" name="Text Box 10"/>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13317" name="Group 11"/>
          <p:cNvGrpSpPr>
            <a:grpSpLocks/>
          </p:cNvGrpSpPr>
          <p:nvPr/>
        </p:nvGrpSpPr>
        <p:grpSpPr bwMode="auto">
          <a:xfrm>
            <a:off x="108132563" y="109799438"/>
            <a:ext cx="9224962" cy="2011362"/>
            <a:chOff x="105636975" y="112824150"/>
            <a:chExt cx="9225374" cy="2010030"/>
          </a:xfrm>
        </p:grpSpPr>
        <p:sp>
          <p:nvSpPr>
            <p:cNvPr id="13335" name="Rectangle 12"/>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13336" name="Picture 13"/>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13337" name="Text Box 14"/>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13318" name="Group 15"/>
          <p:cNvGrpSpPr>
            <a:grpSpLocks/>
          </p:cNvGrpSpPr>
          <p:nvPr/>
        </p:nvGrpSpPr>
        <p:grpSpPr bwMode="auto">
          <a:xfrm>
            <a:off x="108348463" y="110015338"/>
            <a:ext cx="9224962" cy="2011362"/>
            <a:chOff x="105636975" y="112824150"/>
            <a:chExt cx="9225374" cy="2010030"/>
          </a:xfrm>
        </p:grpSpPr>
        <p:sp>
          <p:nvSpPr>
            <p:cNvPr id="13332" name="Rectangle 16"/>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13333" name="Picture 17"/>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13334" name="Text Box 18"/>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sp>
        <p:nvSpPr>
          <p:cNvPr id="13319" name="Text Box 19"/>
          <p:cNvSpPr txBox="1">
            <a:spLocks noChangeArrowheads="1"/>
          </p:cNvSpPr>
          <p:nvPr/>
        </p:nvSpPr>
        <p:spPr bwMode="auto">
          <a:xfrm>
            <a:off x="1908175" y="2636838"/>
            <a:ext cx="1655763" cy="366712"/>
          </a:xfrm>
          <a:prstGeom prst="rect">
            <a:avLst/>
          </a:prstGeom>
          <a:noFill/>
          <a:ln w="9525">
            <a:noFill/>
            <a:miter lim="800000"/>
            <a:headEnd/>
            <a:tailEnd/>
          </a:ln>
        </p:spPr>
        <p:txBody>
          <a:bodyPr>
            <a:spAutoFit/>
          </a:bodyPr>
          <a:lstStyle/>
          <a:p>
            <a:pPr>
              <a:spcBef>
                <a:spcPct val="50000"/>
              </a:spcBef>
            </a:pPr>
            <a:endParaRPr lang="fr-FR" sz="1800"/>
          </a:p>
        </p:txBody>
      </p:sp>
      <p:grpSp>
        <p:nvGrpSpPr>
          <p:cNvPr id="13320" name="Group 20"/>
          <p:cNvGrpSpPr>
            <a:grpSpLocks/>
          </p:cNvGrpSpPr>
          <p:nvPr/>
        </p:nvGrpSpPr>
        <p:grpSpPr bwMode="auto">
          <a:xfrm>
            <a:off x="108564363" y="110231238"/>
            <a:ext cx="9224962" cy="2011362"/>
            <a:chOff x="105636975" y="112824150"/>
            <a:chExt cx="9225374" cy="2010030"/>
          </a:xfrm>
        </p:grpSpPr>
        <p:sp>
          <p:nvSpPr>
            <p:cNvPr id="13329" name="Rectangle 21"/>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13330" name="Picture 22"/>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13331" name="Text Box 23"/>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13321" name="Group 24"/>
          <p:cNvGrpSpPr>
            <a:grpSpLocks/>
          </p:cNvGrpSpPr>
          <p:nvPr/>
        </p:nvGrpSpPr>
        <p:grpSpPr bwMode="auto">
          <a:xfrm>
            <a:off x="108780263" y="110447138"/>
            <a:ext cx="9224962" cy="2011362"/>
            <a:chOff x="105636975" y="112824150"/>
            <a:chExt cx="9225374" cy="2010030"/>
          </a:xfrm>
        </p:grpSpPr>
        <p:sp>
          <p:nvSpPr>
            <p:cNvPr id="13326" name="Rectangle 25"/>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13327" name="Picture 26"/>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13328" name="Text Box 27"/>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pic>
        <p:nvPicPr>
          <p:cNvPr id="13322" name="Picture 28" descr="lampeµ"/>
          <p:cNvPicPr>
            <a:picLocks noChangeAspect="1" noChangeArrowheads="1"/>
          </p:cNvPicPr>
          <p:nvPr/>
        </p:nvPicPr>
        <p:blipFill>
          <a:blip r:embed="rId4" cstate="print"/>
          <a:srcRect/>
          <a:stretch>
            <a:fillRect/>
          </a:stretch>
        </p:blipFill>
        <p:spPr bwMode="auto">
          <a:xfrm>
            <a:off x="0" y="5945188"/>
            <a:ext cx="1042988" cy="912812"/>
          </a:xfrm>
          <a:prstGeom prst="rect">
            <a:avLst/>
          </a:prstGeom>
          <a:noFill/>
          <a:ln w="9525">
            <a:noFill/>
            <a:miter lim="800000"/>
            <a:headEnd/>
            <a:tailEnd/>
          </a:ln>
        </p:spPr>
      </p:pic>
      <p:sp>
        <p:nvSpPr>
          <p:cNvPr id="13323" name="Rectangle 35"/>
          <p:cNvSpPr>
            <a:spLocks noChangeArrowheads="1"/>
          </p:cNvSpPr>
          <p:nvPr/>
        </p:nvSpPr>
        <p:spPr bwMode="auto">
          <a:xfrm>
            <a:off x="5352073" y="1647752"/>
            <a:ext cx="2349500" cy="1616075"/>
          </a:xfrm>
          <a:prstGeom prst="rect">
            <a:avLst/>
          </a:prstGeom>
          <a:noFill/>
          <a:ln w="9525">
            <a:noFill/>
            <a:miter lim="800000"/>
            <a:headEnd/>
            <a:tailEnd/>
          </a:ln>
        </p:spPr>
        <p:txBody>
          <a:bodyPr wrap="none" anchor="ctr">
            <a:spAutoFit/>
          </a:bodyPr>
          <a:lstStyle/>
          <a:p>
            <a:r>
              <a:rPr lang="fr-BE" sz="2000" dirty="0">
                <a:solidFill>
                  <a:srgbClr val="000000"/>
                </a:solidFill>
                <a:latin typeface="Arial Rounded MT Bold" pitchFamily="34" charset="0"/>
                <a:cs typeface="Times New Roman" pitchFamily="18" charset="0"/>
              </a:rPr>
              <a:t>Marius Schneider</a:t>
            </a:r>
          </a:p>
          <a:p>
            <a:r>
              <a:rPr lang="fr-BE" sz="2000" dirty="0">
                <a:solidFill>
                  <a:srgbClr val="000000"/>
                </a:solidFill>
                <a:latin typeface="Arial Rounded MT Bold" pitchFamily="34" charset="0"/>
                <a:cs typeface="Times New Roman" pitchFamily="18" charset="0"/>
              </a:rPr>
              <a:t>attorney-</a:t>
            </a:r>
            <a:r>
              <a:rPr lang="fr-BE" sz="2000" dirty="0" err="1">
                <a:solidFill>
                  <a:srgbClr val="000000"/>
                </a:solidFill>
                <a:latin typeface="Arial Rounded MT Bold" pitchFamily="34" charset="0"/>
                <a:cs typeface="Times New Roman" pitchFamily="18" charset="0"/>
              </a:rPr>
              <a:t>at</a:t>
            </a:r>
            <a:r>
              <a:rPr lang="fr-BE" sz="2000" dirty="0">
                <a:solidFill>
                  <a:srgbClr val="000000"/>
                </a:solidFill>
                <a:latin typeface="Arial Rounded MT Bold" pitchFamily="34" charset="0"/>
                <a:cs typeface="Times New Roman" pitchFamily="18" charset="0"/>
              </a:rPr>
              <a:t>-</a:t>
            </a:r>
            <a:r>
              <a:rPr lang="fr-BE" sz="2000" dirty="0" err="1">
                <a:solidFill>
                  <a:srgbClr val="000000"/>
                </a:solidFill>
                <a:latin typeface="Arial Rounded MT Bold" pitchFamily="34" charset="0"/>
                <a:cs typeface="Times New Roman" pitchFamily="18" charset="0"/>
              </a:rPr>
              <a:t>law</a:t>
            </a:r>
            <a:r>
              <a:rPr lang="fr-BE" sz="2000" dirty="0">
                <a:solidFill>
                  <a:srgbClr val="000000"/>
                </a:solidFill>
                <a:latin typeface="Arial Rounded MT Bold" pitchFamily="34" charset="0"/>
                <a:cs typeface="Times New Roman" pitchFamily="18" charset="0"/>
              </a:rPr>
              <a:t> </a:t>
            </a:r>
            <a:r>
              <a:rPr lang="fr-BE" sz="2000" dirty="0">
                <a:latin typeface="Arial Rounded MT Bold" pitchFamily="34" charset="0"/>
                <a:cs typeface="Times New Roman" pitchFamily="18" charset="0"/>
              </a:rPr>
              <a:t/>
            </a:r>
            <a:br>
              <a:rPr lang="fr-BE" sz="2000" dirty="0">
                <a:latin typeface="Arial Rounded MT Bold" pitchFamily="34" charset="0"/>
                <a:cs typeface="Times New Roman" pitchFamily="18" charset="0"/>
              </a:rPr>
            </a:br>
            <a:r>
              <a:rPr lang="fr-BE" sz="2000" dirty="0">
                <a:latin typeface="Arial Rounded MT Bold" pitchFamily="34" charset="0"/>
                <a:cs typeface="Times New Roman" pitchFamily="18" charset="0"/>
              </a:rPr>
              <a:t>ms@edr.be</a:t>
            </a:r>
            <a:br>
              <a:rPr lang="fr-BE" sz="2000" dirty="0">
                <a:latin typeface="Arial Rounded MT Bold" pitchFamily="34" charset="0"/>
                <a:cs typeface="Times New Roman" pitchFamily="18" charset="0"/>
              </a:rPr>
            </a:br>
            <a:r>
              <a:rPr lang="fr-FR" sz="2000" dirty="0">
                <a:latin typeface="Arial Rounded MT Bold" pitchFamily="34" charset="0"/>
                <a:cs typeface="Times New Roman" pitchFamily="18" charset="0"/>
              </a:rPr>
              <a:t> </a:t>
            </a:r>
            <a:endParaRPr lang="fr-FR" sz="2000" dirty="0">
              <a:latin typeface="Arial Rounded MT Bold" pitchFamily="34" charset="0"/>
            </a:endParaRPr>
          </a:p>
          <a:p>
            <a:pPr eaLnBrk="0" hangingPunct="0"/>
            <a:endParaRPr lang="fr-FR" sz="2000" dirty="0">
              <a:latin typeface="Arial Rounded MT Bold" pitchFamily="34" charset="0"/>
            </a:endParaRPr>
          </a:p>
        </p:txBody>
      </p:sp>
      <p:pic>
        <p:nvPicPr>
          <p:cNvPr id="13324" name="Picture 34" descr="eeman-raisonfr-sanslignes"/>
          <p:cNvPicPr>
            <a:picLocks noChangeAspect="1" noChangeArrowheads="1"/>
          </p:cNvPicPr>
          <p:nvPr/>
        </p:nvPicPr>
        <p:blipFill>
          <a:blip r:embed="rId5" cstate="print"/>
          <a:srcRect/>
          <a:stretch>
            <a:fillRect/>
          </a:stretch>
        </p:blipFill>
        <p:spPr bwMode="auto">
          <a:xfrm>
            <a:off x="5449769" y="3404627"/>
            <a:ext cx="2028825" cy="266700"/>
          </a:xfrm>
          <a:prstGeom prst="rect">
            <a:avLst/>
          </a:prstGeom>
          <a:noFill/>
          <a:ln w="9525">
            <a:noFill/>
            <a:miter lim="800000"/>
            <a:headEnd/>
            <a:tailEnd/>
          </a:ln>
        </p:spPr>
      </p:pic>
      <p:sp>
        <p:nvSpPr>
          <p:cNvPr id="13325" name="Rectangle 36"/>
          <p:cNvSpPr>
            <a:spLocks noChangeArrowheads="1"/>
          </p:cNvSpPr>
          <p:nvPr/>
        </p:nvSpPr>
        <p:spPr bwMode="auto">
          <a:xfrm>
            <a:off x="5334486" y="3804677"/>
            <a:ext cx="3118033" cy="1938992"/>
          </a:xfrm>
          <a:prstGeom prst="rect">
            <a:avLst/>
          </a:prstGeom>
          <a:noFill/>
          <a:ln w="9525">
            <a:noFill/>
            <a:miter lim="800000"/>
            <a:headEnd/>
            <a:tailEnd/>
          </a:ln>
        </p:spPr>
        <p:txBody>
          <a:bodyPr wrap="none" anchor="ctr">
            <a:spAutoFit/>
          </a:bodyPr>
          <a:lstStyle/>
          <a:p>
            <a:r>
              <a:rPr lang="fr-BE" sz="1200" dirty="0">
                <a:solidFill>
                  <a:srgbClr val="000000"/>
                </a:solidFill>
                <a:latin typeface="Calibri" pitchFamily="34" charset="0"/>
                <a:cs typeface="Times New Roman" pitchFamily="18" charset="0"/>
              </a:rPr>
              <a:t> </a:t>
            </a:r>
            <a:endParaRPr lang="fr-FR" sz="800" dirty="0"/>
          </a:p>
          <a:p>
            <a:pPr eaLnBrk="0" hangingPunct="0"/>
            <a:r>
              <a:rPr lang="fr-BE" sz="1800" dirty="0" err="1">
                <a:solidFill>
                  <a:srgbClr val="000000"/>
                </a:solidFill>
                <a:latin typeface="Arial Rounded MT Bold" pitchFamily="34" charset="0"/>
                <a:cs typeface="Times New Roman" pitchFamily="18" charset="0"/>
              </a:rPr>
              <a:t>Bld</a:t>
            </a:r>
            <a:r>
              <a:rPr lang="fr-BE" sz="1800" dirty="0">
                <a:solidFill>
                  <a:srgbClr val="000000"/>
                </a:solidFill>
                <a:latin typeface="Arial Rounded MT Bold" pitchFamily="34" charset="0"/>
                <a:cs typeface="Times New Roman" pitchFamily="18" charset="0"/>
              </a:rPr>
              <a:t> de la Cambre, 33 bte 8</a:t>
            </a:r>
            <a:endParaRPr lang="fr-FR" sz="1800" dirty="0">
              <a:latin typeface="Arial Rounded MT Bold" pitchFamily="34" charset="0"/>
            </a:endParaRPr>
          </a:p>
          <a:p>
            <a:pPr eaLnBrk="0" hangingPunct="0"/>
            <a:r>
              <a:rPr lang="en-GB" sz="1800" dirty="0">
                <a:solidFill>
                  <a:srgbClr val="000000"/>
                </a:solidFill>
                <a:latin typeface="Arial Rounded MT Bold" pitchFamily="34" charset="0"/>
                <a:cs typeface="Times New Roman" pitchFamily="18" charset="0"/>
              </a:rPr>
              <a:t>1000 </a:t>
            </a:r>
            <a:r>
              <a:rPr lang="en-GB" sz="1800" dirty="0" err="1">
                <a:solidFill>
                  <a:srgbClr val="000000"/>
                </a:solidFill>
                <a:latin typeface="Arial Rounded MT Bold" pitchFamily="34" charset="0"/>
                <a:cs typeface="Times New Roman" pitchFamily="18" charset="0"/>
              </a:rPr>
              <a:t>Bruxelles</a:t>
            </a:r>
            <a:r>
              <a:rPr lang="en-GB" sz="1800" dirty="0">
                <a:solidFill>
                  <a:srgbClr val="000000"/>
                </a:solidFill>
                <a:latin typeface="Arial Rounded MT Bold" pitchFamily="34" charset="0"/>
                <a:cs typeface="Times New Roman" pitchFamily="18" charset="0"/>
              </a:rPr>
              <a:t/>
            </a:r>
            <a:br>
              <a:rPr lang="en-GB" sz="1800" dirty="0">
                <a:solidFill>
                  <a:srgbClr val="000000"/>
                </a:solidFill>
                <a:latin typeface="Arial Rounded MT Bold" pitchFamily="34" charset="0"/>
                <a:cs typeface="Times New Roman" pitchFamily="18" charset="0"/>
              </a:rPr>
            </a:br>
            <a:r>
              <a:rPr lang="en-GB" sz="1800" dirty="0">
                <a:solidFill>
                  <a:srgbClr val="000000"/>
                </a:solidFill>
                <a:latin typeface="Arial Rounded MT Bold" pitchFamily="34" charset="0"/>
                <a:cs typeface="Times New Roman" pitchFamily="18" charset="0"/>
              </a:rPr>
              <a:t>Tel. : +32 </a:t>
            </a:r>
            <a:r>
              <a:rPr lang="en-GB" sz="1800" dirty="0" smtClean="0">
                <a:solidFill>
                  <a:srgbClr val="000000"/>
                </a:solidFill>
                <a:latin typeface="Arial Rounded MT Bold" pitchFamily="34" charset="0"/>
                <a:cs typeface="Times New Roman" pitchFamily="18" charset="0"/>
              </a:rPr>
              <a:t> 2  647 04 14</a:t>
            </a:r>
            <a:r>
              <a:rPr lang="en-GB" sz="1800" dirty="0">
                <a:solidFill>
                  <a:srgbClr val="000000"/>
                </a:solidFill>
                <a:latin typeface="Arial Rounded MT Bold" pitchFamily="34" charset="0"/>
                <a:cs typeface="Times New Roman" pitchFamily="18" charset="0"/>
              </a:rPr>
              <a:t/>
            </a:r>
            <a:br>
              <a:rPr lang="en-GB" sz="1800" dirty="0">
                <a:solidFill>
                  <a:srgbClr val="000000"/>
                </a:solidFill>
                <a:latin typeface="Arial Rounded MT Bold" pitchFamily="34" charset="0"/>
                <a:cs typeface="Times New Roman" pitchFamily="18" charset="0"/>
              </a:rPr>
            </a:br>
            <a:r>
              <a:rPr lang="en-GB" sz="1800" dirty="0">
                <a:solidFill>
                  <a:srgbClr val="000000"/>
                </a:solidFill>
                <a:latin typeface="Arial Rounded MT Bold" pitchFamily="34" charset="0"/>
                <a:cs typeface="Times New Roman" pitchFamily="18" charset="0"/>
              </a:rPr>
              <a:t>Fax : +32 </a:t>
            </a:r>
            <a:r>
              <a:rPr lang="en-GB" sz="1800" dirty="0" smtClean="0">
                <a:solidFill>
                  <a:srgbClr val="000000"/>
                </a:solidFill>
                <a:latin typeface="Arial Rounded MT Bold" pitchFamily="34" charset="0"/>
                <a:cs typeface="Times New Roman" pitchFamily="18" charset="0"/>
              </a:rPr>
              <a:t> 2  647 04 13</a:t>
            </a:r>
          </a:p>
          <a:p>
            <a:pPr eaLnBrk="0" hangingPunct="0"/>
            <a:r>
              <a:rPr lang="en-GB" dirty="0" smtClean="0">
                <a:solidFill>
                  <a:srgbClr val="000000"/>
                </a:solidFill>
                <a:latin typeface="Arial Rounded MT Bold" pitchFamily="34" charset="0"/>
                <a:cs typeface="Times New Roman" pitchFamily="18" charset="0"/>
              </a:rPr>
              <a:t>Mob: +32 476 96 38 73</a:t>
            </a:r>
            <a:endParaRPr lang="en-US" sz="1800" dirty="0">
              <a:solidFill>
                <a:srgbClr val="000080"/>
              </a:solidFill>
              <a:latin typeface="Arial Rounded MT Bold" pitchFamily="34" charset="0"/>
              <a:cs typeface="Times New Roman" pitchFamily="18" charset="0"/>
            </a:endParaRPr>
          </a:p>
          <a:p>
            <a:pPr eaLnBrk="0" hangingPunct="0"/>
            <a:r>
              <a:rPr lang="en-US" sz="1800" dirty="0">
                <a:solidFill>
                  <a:srgbClr val="000080"/>
                </a:solidFill>
                <a:latin typeface="Arial Rounded MT Bold" pitchFamily="34" charset="0"/>
                <a:cs typeface="Times New Roman" pitchFamily="18" charset="0"/>
              </a:rPr>
              <a:t>www.EemanPartners.com</a:t>
            </a:r>
            <a:endParaRPr lang="fr-FR" dirty="0"/>
          </a:p>
        </p:txBody>
      </p:sp>
      <p:sp>
        <p:nvSpPr>
          <p:cNvPr id="32" name="ZoneTexte 31"/>
          <p:cNvSpPr txBox="1"/>
          <p:nvPr/>
        </p:nvSpPr>
        <p:spPr>
          <a:xfrm>
            <a:off x="714348" y="679060"/>
            <a:ext cx="6000792" cy="1323439"/>
          </a:xfrm>
          <a:prstGeom prst="rect">
            <a:avLst/>
          </a:prstGeom>
          <a:noFill/>
        </p:spPr>
        <p:txBody>
          <a:bodyPr wrap="square" rtlCol="0">
            <a:spAutoFit/>
          </a:bodyPr>
          <a:lstStyle/>
          <a:p>
            <a:r>
              <a:rPr lang="fr-BE" sz="2800" b="1" dirty="0" smtClean="0"/>
              <a:t>Conclusion </a:t>
            </a:r>
          </a:p>
          <a:p>
            <a:r>
              <a:rPr lang="fr-BE" sz="2800" b="1" dirty="0" smtClean="0"/>
              <a:t>…and Questions ?</a:t>
            </a:r>
            <a:r>
              <a:rPr lang="fr-BE" b="1" dirty="0" smtClean="0"/>
              <a:t> </a:t>
            </a:r>
          </a:p>
          <a:p>
            <a:endParaRPr lang="fr-BE" dirty="0"/>
          </a:p>
        </p:txBody>
      </p:sp>
      <p:sp>
        <p:nvSpPr>
          <p:cNvPr id="2" name="Titre 1"/>
          <p:cNvSpPr>
            <a:spLocks noGrp="1"/>
          </p:cNvSpPr>
          <p:nvPr>
            <p:ph type="title"/>
          </p:nvPr>
        </p:nvSpPr>
        <p:spPr/>
        <p:txBody>
          <a:bodyPr/>
          <a:lstStyle/>
          <a:p>
            <a:endParaRPr lang="fr-FR" dirty="0"/>
          </a:p>
        </p:txBody>
      </p:sp>
      <p:pic>
        <p:nvPicPr>
          <p:cNvPr id="3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14861" t="36587" r="66651" b="55816"/>
          <a:stretch/>
        </p:blipFill>
        <p:spPr bwMode="auto">
          <a:xfrm>
            <a:off x="5295998" y="2820194"/>
            <a:ext cx="2405575" cy="55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2302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3" name="Group 3"/>
          <p:cNvGrpSpPr>
            <a:grpSpLocks/>
          </p:cNvGrpSpPr>
          <p:nvPr/>
        </p:nvGrpSpPr>
        <p:grpSpPr bwMode="auto">
          <a:xfrm>
            <a:off x="103943150" y="108488163"/>
            <a:ext cx="9224963" cy="2009775"/>
            <a:chOff x="105636975" y="112824150"/>
            <a:chExt cx="9225374" cy="2010030"/>
          </a:xfrm>
        </p:grpSpPr>
        <p:sp>
          <p:nvSpPr>
            <p:cNvPr id="51204" name="Rectangle 4"/>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205" name="Picture 5"/>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206" name="Text Box 6"/>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51207" name="Group 7"/>
          <p:cNvGrpSpPr>
            <a:grpSpLocks/>
          </p:cNvGrpSpPr>
          <p:nvPr/>
        </p:nvGrpSpPr>
        <p:grpSpPr bwMode="auto">
          <a:xfrm>
            <a:off x="105637013" y="112823625"/>
            <a:ext cx="9224962" cy="2009775"/>
            <a:chOff x="105636975" y="112824150"/>
            <a:chExt cx="9225374" cy="2010030"/>
          </a:xfrm>
        </p:grpSpPr>
        <p:sp>
          <p:nvSpPr>
            <p:cNvPr id="51208" name="Rectangle 8"/>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209" name="Picture 9"/>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210" name="Text Box 10"/>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51211" name="Group 11"/>
          <p:cNvGrpSpPr>
            <a:grpSpLocks/>
          </p:cNvGrpSpPr>
          <p:nvPr/>
        </p:nvGrpSpPr>
        <p:grpSpPr bwMode="auto">
          <a:xfrm>
            <a:off x="108132563" y="109799438"/>
            <a:ext cx="9224962" cy="2011362"/>
            <a:chOff x="105636975" y="112824150"/>
            <a:chExt cx="9225374" cy="2010030"/>
          </a:xfrm>
        </p:grpSpPr>
        <p:sp>
          <p:nvSpPr>
            <p:cNvPr id="51212" name="Rectangle 12"/>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213" name="Picture 13"/>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214" name="Text Box 14"/>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51215" name="Group 15"/>
          <p:cNvGrpSpPr>
            <a:grpSpLocks/>
          </p:cNvGrpSpPr>
          <p:nvPr/>
        </p:nvGrpSpPr>
        <p:grpSpPr bwMode="auto">
          <a:xfrm>
            <a:off x="108348463" y="110015338"/>
            <a:ext cx="9224962" cy="2011362"/>
            <a:chOff x="105636975" y="112824150"/>
            <a:chExt cx="9225374" cy="2010030"/>
          </a:xfrm>
        </p:grpSpPr>
        <p:sp>
          <p:nvSpPr>
            <p:cNvPr id="51216" name="Rectangle 16"/>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217" name="Picture 17"/>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218" name="Text Box 18"/>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sp>
        <p:nvSpPr>
          <p:cNvPr id="51219" name="Text Box 19"/>
          <p:cNvSpPr txBox="1">
            <a:spLocks noChangeArrowheads="1"/>
          </p:cNvSpPr>
          <p:nvPr/>
        </p:nvSpPr>
        <p:spPr bwMode="auto">
          <a:xfrm>
            <a:off x="1908175" y="2636838"/>
            <a:ext cx="1655763" cy="366712"/>
          </a:xfrm>
          <a:prstGeom prst="rect">
            <a:avLst/>
          </a:prstGeom>
          <a:noFill/>
          <a:ln w="9525">
            <a:noFill/>
            <a:miter lim="800000"/>
            <a:headEnd/>
            <a:tailEnd/>
          </a:ln>
        </p:spPr>
        <p:txBody>
          <a:bodyPr>
            <a:spAutoFit/>
          </a:bodyPr>
          <a:lstStyle/>
          <a:p>
            <a:pPr>
              <a:spcBef>
                <a:spcPct val="50000"/>
              </a:spcBef>
            </a:pPr>
            <a:endParaRPr lang="fr-FR" sz="1800"/>
          </a:p>
        </p:txBody>
      </p:sp>
      <p:grpSp>
        <p:nvGrpSpPr>
          <p:cNvPr id="51220" name="Group 20"/>
          <p:cNvGrpSpPr>
            <a:grpSpLocks/>
          </p:cNvGrpSpPr>
          <p:nvPr/>
        </p:nvGrpSpPr>
        <p:grpSpPr bwMode="auto">
          <a:xfrm>
            <a:off x="108564363" y="110231238"/>
            <a:ext cx="9224962" cy="2011362"/>
            <a:chOff x="105636975" y="112824150"/>
            <a:chExt cx="9225374" cy="2010030"/>
          </a:xfrm>
        </p:grpSpPr>
        <p:sp>
          <p:nvSpPr>
            <p:cNvPr id="51221" name="Rectangle 21"/>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222" name="Picture 22"/>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223" name="Text Box 23"/>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51224" name="Group 24"/>
          <p:cNvGrpSpPr>
            <a:grpSpLocks/>
          </p:cNvGrpSpPr>
          <p:nvPr/>
        </p:nvGrpSpPr>
        <p:grpSpPr bwMode="auto">
          <a:xfrm>
            <a:off x="108780263" y="110447138"/>
            <a:ext cx="9224962" cy="2011362"/>
            <a:chOff x="105636975" y="112824150"/>
            <a:chExt cx="9225374" cy="2010030"/>
          </a:xfrm>
        </p:grpSpPr>
        <p:sp>
          <p:nvSpPr>
            <p:cNvPr id="51225" name="Rectangle 25"/>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226" name="Picture 26"/>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227" name="Text Box 27"/>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pic>
        <p:nvPicPr>
          <p:cNvPr id="51228" name="Picture 28" descr="lampeµ"/>
          <p:cNvPicPr>
            <a:picLocks noChangeAspect="1" noChangeArrowheads="1"/>
          </p:cNvPicPr>
          <p:nvPr/>
        </p:nvPicPr>
        <p:blipFill>
          <a:blip r:embed="rId4" cstate="print"/>
          <a:srcRect/>
          <a:stretch>
            <a:fillRect/>
          </a:stretch>
        </p:blipFill>
        <p:spPr bwMode="auto">
          <a:xfrm>
            <a:off x="0" y="5945188"/>
            <a:ext cx="1042988" cy="912812"/>
          </a:xfrm>
          <a:prstGeom prst="rect">
            <a:avLst/>
          </a:prstGeom>
          <a:noFill/>
          <a:ln w="9525">
            <a:noFill/>
            <a:miter lim="800000"/>
            <a:headEnd/>
            <a:tailEnd/>
          </a:ln>
        </p:spPr>
      </p:pic>
      <p:sp>
        <p:nvSpPr>
          <p:cNvPr id="51229" name="Rectangle 29"/>
          <p:cNvSpPr>
            <a:spLocks noGrp="1" noChangeArrowheads="1"/>
          </p:cNvSpPr>
          <p:nvPr>
            <p:ph type="body" idx="4294967295"/>
          </p:nvPr>
        </p:nvSpPr>
        <p:spPr>
          <a:xfrm>
            <a:off x="457200" y="476250"/>
            <a:ext cx="8147050" cy="5257800"/>
          </a:xfrm>
        </p:spPr>
        <p:txBody>
          <a:bodyPr>
            <a:normAutofit fontScale="92500" lnSpcReduction="20000"/>
          </a:bodyPr>
          <a:lstStyle/>
          <a:p>
            <a:pPr marL="457200" indent="-457200" eaLnBrk="1" hangingPunct="1">
              <a:buFontTx/>
              <a:buNone/>
            </a:pPr>
            <a:r>
              <a:rPr lang="en-US" sz="2800" b="1" dirty="0" smtClean="0"/>
              <a:t>OUTLINE</a:t>
            </a:r>
          </a:p>
          <a:p>
            <a:pPr marL="457200" indent="-457200">
              <a:buNone/>
            </a:pPr>
            <a:endParaRPr lang="en-US" sz="2400" dirty="0" smtClean="0"/>
          </a:p>
          <a:p>
            <a:pPr marL="457200" indent="-457200">
              <a:buFontTx/>
              <a:buAutoNum type="arabicPeriod"/>
            </a:pPr>
            <a:r>
              <a:rPr lang="en-US" sz="2000" dirty="0" smtClean="0"/>
              <a:t>Introduction</a:t>
            </a:r>
          </a:p>
          <a:p>
            <a:pPr marL="457200" indent="-457200">
              <a:buFontTx/>
              <a:buAutoNum type="arabicPeriod"/>
            </a:pPr>
            <a:endParaRPr lang="en-US" sz="2000" dirty="0" smtClean="0"/>
          </a:p>
          <a:p>
            <a:pPr marL="457200" indent="-457200">
              <a:buFontTx/>
              <a:buAutoNum type="arabicPeriod"/>
            </a:pPr>
            <a:r>
              <a:rPr lang="en-US" sz="2000" dirty="0" smtClean="0"/>
              <a:t>Subject matter and scope</a:t>
            </a:r>
          </a:p>
          <a:p>
            <a:pPr marL="457200" indent="-457200">
              <a:buFontTx/>
              <a:buAutoNum type="arabicPeriod"/>
            </a:pPr>
            <a:endParaRPr lang="en-US" sz="2000" dirty="0" smtClean="0"/>
          </a:p>
          <a:p>
            <a:pPr marL="457200" indent="-457200">
              <a:buFontTx/>
              <a:buAutoNum type="arabicPeriod"/>
            </a:pPr>
            <a:r>
              <a:rPr lang="en-US" sz="2000" dirty="0" smtClean="0"/>
              <a:t>Customs action</a:t>
            </a:r>
          </a:p>
          <a:p>
            <a:pPr marL="457200" indent="-457200">
              <a:buFontTx/>
              <a:buAutoNum type="arabicPeriod"/>
            </a:pPr>
            <a:endParaRPr lang="en-US" sz="2000" dirty="0" smtClean="0"/>
          </a:p>
          <a:p>
            <a:pPr marL="457200" indent="-457200">
              <a:buFontTx/>
              <a:buAutoNum type="arabicPeriod"/>
            </a:pPr>
            <a:r>
              <a:rPr lang="en-US" sz="2000" dirty="0" smtClean="0"/>
              <a:t>Right to information</a:t>
            </a:r>
          </a:p>
          <a:p>
            <a:pPr marL="457200" indent="-457200">
              <a:buFontTx/>
              <a:buAutoNum type="arabicPeriod"/>
            </a:pPr>
            <a:endParaRPr lang="en-US" sz="2000" dirty="0" smtClean="0"/>
          </a:p>
          <a:p>
            <a:pPr marL="457200" indent="-457200">
              <a:buFontTx/>
              <a:buAutoNum type="arabicPeriod"/>
            </a:pPr>
            <a:r>
              <a:rPr lang="en-US" sz="2000" dirty="0" smtClean="0"/>
              <a:t>Proceedings </a:t>
            </a:r>
          </a:p>
          <a:p>
            <a:pPr marL="457200" indent="-457200">
              <a:buFontTx/>
              <a:buAutoNum type="arabicPeriod"/>
            </a:pPr>
            <a:endParaRPr lang="en-US" sz="2000" dirty="0" smtClean="0"/>
          </a:p>
          <a:p>
            <a:pPr marL="457200" indent="-457200">
              <a:buFontTx/>
              <a:buAutoNum type="arabicPeriod"/>
            </a:pPr>
            <a:r>
              <a:rPr lang="en-US" sz="2000" dirty="0" smtClean="0"/>
              <a:t>Provisions applicable to infringing goods</a:t>
            </a:r>
          </a:p>
          <a:p>
            <a:pPr marL="457200" indent="-457200">
              <a:buFontTx/>
              <a:buAutoNum type="arabicPeriod"/>
            </a:pPr>
            <a:endParaRPr lang="en-US" sz="2000" dirty="0"/>
          </a:p>
          <a:p>
            <a:pPr marL="457200" indent="-457200">
              <a:buFontTx/>
              <a:buAutoNum type="arabicPeriod"/>
            </a:pPr>
            <a:r>
              <a:rPr lang="fr-FR" sz="2000" dirty="0" smtClean="0"/>
              <a:t>Penalties</a:t>
            </a:r>
            <a:endParaRPr lang="en-US" sz="2000" dirty="0" smtClean="0"/>
          </a:p>
          <a:p>
            <a:pPr marL="457200" indent="-457200">
              <a:buFontTx/>
              <a:buAutoNum type="arabicPeriod"/>
            </a:pPr>
            <a:endParaRPr lang="en-US" sz="2000" dirty="0" smtClean="0"/>
          </a:p>
          <a:p>
            <a:pPr marL="457200" indent="-457200">
              <a:buFontTx/>
              <a:buAutoNum type="arabicPeriod"/>
            </a:pPr>
            <a:r>
              <a:rPr lang="en-US" sz="2000" dirty="0" smtClean="0"/>
              <a:t>Conclusion</a:t>
            </a:r>
          </a:p>
          <a:p>
            <a:pPr marL="838200" lvl="1" indent="-381000" eaLnBrk="1" hangingPunct="1">
              <a:buFontTx/>
              <a:buNone/>
            </a:pPr>
            <a:endParaRPr lang="en-US" sz="3200" b="1" dirty="0" smtClean="0">
              <a:latin typeface="Arial Rounded MT Bold" pitchFamily="34" charset="0"/>
            </a:endParaRPr>
          </a:p>
          <a:p>
            <a:pPr marL="838200" lvl="1" indent="-381000" eaLnBrk="1" hangingPunct="1">
              <a:buFontTx/>
              <a:buNone/>
            </a:pPr>
            <a:endParaRPr lang="fr-FR" dirty="0" smtClean="0">
              <a:latin typeface="Arial Rounded MT Bold" pitchFamily="34" charset="0"/>
            </a:endParaRPr>
          </a:p>
        </p:txBody>
      </p:sp>
      <p:pic>
        <p:nvPicPr>
          <p:cNvPr id="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595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gcaptain.com/maritime/blog/wp-content/uploads/2007/09/emma-maersk-underway.jpeg"/>
          <p:cNvPicPr>
            <a:picLocks noChangeAspect="1" noChangeArrowheads="1"/>
          </p:cNvPicPr>
          <p:nvPr/>
        </p:nvPicPr>
        <p:blipFill>
          <a:blip r:embed="rId3" cstate="print"/>
          <a:srcRect/>
          <a:stretch>
            <a:fillRect/>
          </a:stretch>
        </p:blipFill>
        <p:spPr bwMode="auto">
          <a:xfrm>
            <a:off x="0" y="-136525"/>
            <a:ext cx="9144000" cy="7137425"/>
          </a:xfrm>
          <a:prstGeom prst="rect">
            <a:avLst/>
          </a:prstGeom>
          <a:noFill/>
        </p:spPr>
      </p:pic>
    </p:spTree>
    <p:extLst>
      <p:ext uri="{BB962C8B-B14F-4D97-AF65-F5344CB8AC3E}">
        <p14:creationId xmlns:p14="http://schemas.microsoft.com/office/powerpoint/2010/main" val="2858435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1" name="Group 3"/>
          <p:cNvGrpSpPr>
            <a:grpSpLocks/>
          </p:cNvGrpSpPr>
          <p:nvPr/>
        </p:nvGrpSpPr>
        <p:grpSpPr bwMode="auto">
          <a:xfrm>
            <a:off x="103943150" y="108488163"/>
            <a:ext cx="9224963" cy="2009775"/>
            <a:chOff x="105636975" y="112824150"/>
            <a:chExt cx="9225374" cy="2010030"/>
          </a:xfrm>
        </p:grpSpPr>
        <p:sp>
          <p:nvSpPr>
            <p:cNvPr id="58372" name="Rectangle 4"/>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8373" name="Picture 5"/>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8374" name="Text Box 6"/>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58375" name="Group 7"/>
          <p:cNvGrpSpPr>
            <a:grpSpLocks/>
          </p:cNvGrpSpPr>
          <p:nvPr/>
        </p:nvGrpSpPr>
        <p:grpSpPr bwMode="auto">
          <a:xfrm>
            <a:off x="105637013" y="112823625"/>
            <a:ext cx="9224962" cy="2009775"/>
            <a:chOff x="105636975" y="112824150"/>
            <a:chExt cx="9225374" cy="2010030"/>
          </a:xfrm>
        </p:grpSpPr>
        <p:sp>
          <p:nvSpPr>
            <p:cNvPr id="58376" name="Rectangle 8"/>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8377" name="Picture 9"/>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8378" name="Text Box 10"/>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58379" name="Group 11"/>
          <p:cNvGrpSpPr>
            <a:grpSpLocks/>
          </p:cNvGrpSpPr>
          <p:nvPr/>
        </p:nvGrpSpPr>
        <p:grpSpPr bwMode="auto">
          <a:xfrm>
            <a:off x="108132563" y="109799438"/>
            <a:ext cx="9224962" cy="2011362"/>
            <a:chOff x="105636975" y="112824150"/>
            <a:chExt cx="9225374" cy="2010030"/>
          </a:xfrm>
        </p:grpSpPr>
        <p:sp>
          <p:nvSpPr>
            <p:cNvPr id="58380" name="Rectangle 12"/>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8381" name="Picture 13"/>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8382" name="Text Box 14"/>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58383" name="Group 15"/>
          <p:cNvGrpSpPr>
            <a:grpSpLocks/>
          </p:cNvGrpSpPr>
          <p:nvPr/>
        </p:nvGrpSpPr>
        <p:grpSpPr bwMode="auto">
          <a:xfrm>
            <a:off x="108348463" y="110015338"/>
            <a:ext cx="9224962" cy="2011362"/>
            <a:chOff x="105636975" y="112824150"/>
            <a:chExt cx="9225374" cy="2010030"/>
          </a:xfrm>
        </p:grpSpPr>
        <p:sp>
          <p:nvSpPr>
            <p:cNvPr id="58384" name="Rectangle 16"/>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8385" name="Picture 17"/>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8386" name="Text Box 18"/>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sp>
        <p:nvSpPr>
          <p:cNvPr id="58387" name="Text Box 19"/>
          <p:cNvSpPr txBox="1">
            <a:spLocks noChangeArrowheads="1"/>
          </p:cNvSpPr>
          <p:nvPr/>
        </p:nvSpPr>
        <p:spPr bwMode="auto">
          <a:xfrm>
            <a:off x="1908175" y="2636838"/>
            <a:ext cx="1655763" cy="366712"/>
          </a:xfrm>
          <a:prstGeom prst="rect">
            <a:avLst/>
          </a:prstGeom>
          <a:noFill/>
          <a:ln w="9525">
            <a:noFill/>
            <a:miter lim="800000"/>
            <a:headEnd/>
            <a:tailEnd/>
          </a:ln>
        </p:spPr>
        <p:txBody>
          <a:bodyPr>
            <a:spAutoFit/>
          </a:bodyPr>
          <a:lstStyle/>
          <a:p>
            <a:pPr>
              <a:spcBef>
                <a:spcPct val="50000"/>
              </a:spcBef>
            </a:pPr>
            <a:endParaRPr lang="fr-FR" sz="1800"/>
          </a:p>
        </p:txBody>
      </p:sp>
      <p:grpSp>
        <p:nvGrpSpPr>
          <p:cNvPr id="58388" name="Group 20"/>
          <p:cNvGrpSpPr>
            <a:grpSpLocks/>
          </p:cNvGrpSpPr>
          <p:nvPr/>
        </p:nvGrpSpPr>
        <p:grpSpPr bwMode="auto">
          <a:xfrm>
            <a:off x="108564363" y="110231238"/>
            <a:ext cx="9224962" cy="2011362"/>
            <a:chOff x="105636975" y="112824150"/>
            <a:chExt cx="9225374" cy="2010030"/>
          </a:xfrm>
        </p:grpSpPr>
        <p:sp>
          <p:nvSpPr>
            <p:cNvPr id="58389" name="Rectangle 21"/>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8390" name="Picture 22"/>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8391" name="Text Box 23"/>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58392" name="Group 24"/>
          <p:cNvGrpSpPr>
            <a:grpSpLocks/>
          </p:cNvGrpSpPr>
          <p:nvPr/>
        </p:nvGrpSpPr>
        <p:grpSpPr bwMode="auto">
          <a:xfrm>
            <a:off x="108780263" y="110447138"/>
            <a:ext cx="9224962" cy="2011362"/>
            <a:chOff x="105636975" y="112824150"/>
            <a:chExt cx="9225374" cy="2010030"/>
          </a:xfrm>
        </p:grpSpPr>
        <p:sp>
          <p:nvSpPr>
            <p:cNvPr id="58393" name="Rectangle 25"/>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8394" name="Picture 26"/>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8395" name="Text Box 27"/>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pic>
        <p:nvPicPr>
          <p:cNvPr id="58396" name="Picture 28" descr="lampeµ"/>
          <p:cNvPicPr>
            <a:picLocks noChangeAspect="1" noChangeArrowheads="1"/>
          </p:cNvPicPr>
          <p:nvPr/>
        </p:nvPicPr>
        <p:blipFill>
          <a:blip r:embed="rId4" cstate="print"/>
          <a:srcRect/>
          <a:stretch>
            <a:fillRect/>
          </a:stretch>
        </p:blipFill>
        <p:spPr bwMode="auto">
          <a:xfrm>
            <a:off x="0" y="5945188"/>
            <a:ext cx="1042988" cy="912812"/>
          </a:xfrm>
          <a:prstGeom prst="rect">
            <a:avLst/>
          </a:prstGeom>
          <a:noFill/>
          <a:ln w="9525">
            <a:noFill/>
            <a:miter lim="800000"/>
            <a:headEnd/>
            <a:tailEnd/>
          </a:ln>
        </p:spPr>
      </p:pic>
      <p:sp>
        <p:nvSpPr>
          <p:cNvPr id="58397" name="Rectangle 29"/>
          <p:cNvSpPr>
            <a:spLocks noGrp="1" noChangeArrowheads="1"/>
          </p:cNvSpPr>
          <p:nvPr>
            <p:ph type="body" idx="4294967295"/>
          </p:nvPr>
        </p:nvSpPr>
        <p:spPr>
          <a:xfrm>
            <a:off x="457200" y="476250"/>
            <a:ext cx="8229600" cy="5649913"/>
          </a:xfrm>
        </p:spPr>
        <p:txBody>
          <a:bodyPr>
            <a:normAutofit lnSpcReduction="10000"/>
          </a:bodyPr>
          <a:lstStyle/>
          <a:p>
            <a:pPr lvl="0" algn="ctr" eaLnBrk="1" hangingPunct="1">
              <a:buNone/>
            </a:pPr>
            <a:r>
              <a:rPr lang="en-GB" sz="2800" dirty="0" smtClean="0">
                <a:solidFill>
                  <a:srgbClr val="000000"/>
                </a:solidFill>
              </a:rPr>
              <a:t>Border measures</a:t>
            </a:r>
          </a:p>
          <a:p>
            <a:pPr>
              <a:buFontTx/>
              <a:buNone/>
            </a:pPr>
            <a:endParaRPr lang="en-GB" sz="2000" dirty="0" smtClean="0"/>
          </a:p>
          <a:p>
            <a:pPr>
              <a:buFont typeface="Wingdings" pitchFamily="2" charset="2"/>
              <a:buChar char="Ø"/>
            </a:pPr>
            <a:r>
              <a:rPr lang="en-GB" sz="2000" dirty="0" smtClean="0"/>
              <a:t>Customs authorities can detain goods suspected of infringing an intellectual property right either on their own initiative or at the request of an intellectual property right-holder, in order to allow the right-holder to initiate proceedings aiming to determine whether an intellectual property right has been infringed or to settle the matter under a ‘simplified procedure’. The infringing goods will be destroyed. </a:t>
            </a:r>
          </a:p>
          <a:p>
            <a:pPr>
              <a:buFontTx/>
              <a:buNone/>
            </a:pPr>
            <a:endParaRPr lang="en-GB" sz="2000" dirty="0" smtClean="0"/>
          </a:p>
          <a:p>
            <a:pPr>
              <a:buFont typeface="Wingdings" pitchFamily="2" charset="2"/>
              <a:buChar char="Ø"/>
            </a:pPr>
            <a:r>
              <a:rPr lang="en-GB" sz="2000" b="1" dirty="0" smtClean="0"/>
              <a:t>Legal basis: </a:t>
            </a:r>
            <a:r>
              <a:rPr lang="en-GB" sz="2000" dirty="0" smtClean="0"/>
              <a:t>Regulation (EC) n° 1383/2003 of 22 July 2003 concerning customs action against good suspected of infringing certain intellectual property rights and the measures to be taken against goods found to have infringed such rights</a:t>
            </a:r>
          </a:p>
          <a:p>
            <a:pPr>
              <a:buFont typeface="Wingdings" pitchFamily="2" charset="2"/>
              <a:buChar char="Ø"/>
            </a:pPr>
            <a:r>
              <a:rPr lang="en-GB" sz="2000" dirty="0"/>
              <a:t>See also: 	</a:t>
            </a:r>
          </a:p>
          <a:p>
            <a:pPr marL="806450">
              <a:buFont typeface="Wingdings" pitchFamily="2" charset="2"/>
              <a:buChar char="ü"/>
            </a:pPr>
            <a:r>
              <a:rPr lang="en-GB" sz="2000" dirty="0"/>
              <a:t>‘Implementing’ Commission Regulations </a:t>
            </a:r>
          </a:p>
          <a:p>
            <a:pPr marL="806450">
              <a:buFont typeface="Wingdings" pitchFamily="2" charset="2"/>
              <a:buChar char="ü"/>
            </a:pPr>
            <a:r>
              <a:rPr lang="en-GB" sz="2000" dirty="0"/>
              <a:t>National measures ‘implementing’ the Regulation </a:t>
            </a:r>
          </a:p>
          <a:p>
            <a:pPr marL="806450">
              <a:buFont typeface="Wingdings" pitchFamily="2" charset="2"/>
              <a:buChar char="ü"/>
            </a:pPr>
            <a:r>
              <a:rPr lang="en-GB" sz="2000" dirty="0"/>
              <a:t>Manual for right-holders – New trend and red alert forms</a:t>
            </a:r>
            <a:endParaRPr lang="en-US" sz="2000" dirty="0"/>
          </a:p>
          <a:p>
            <a:pPr>
              <a:buFont typeface="Wingdings" pitchFamily="2" charset="2"/>
              <a:buChar char="Ø"/>
            </a:pPr>
            <a:endParaRPr lang="en-GB" sz="2000" dirty="0" smtClean="0"/>
          </a:p>
          <a:p>
            <a:pPr marL="0" indent="0">
              <a:buNone/>
            </a:pPr>
            <a:endParaRPr lang="en-US" sz="2800" dirty="0" smtClean="0"/>
          </a:p>
          <a:p>
            <a:pPr lvl="1" eaLnBrk="1" hangingPunct="1">
              <a:buFontTx/>
              <a:buNone/>
            </a:pPr>
            <a:endParaRPr lang="en-US" b="1" dirty="0" smtClean="0">
              <a:latin typeface="Arial Rounded MT Bold" pitchFamily="34" charset="0"/>
            </a:endParaRPr>
          </a:p>
          <a:p>
            <a:pPr lvl="1" eaLnBrk="1" hangingPunct="1">
              <a:buFontTx/>
              <a:buNone/>
            </a:pPr>
            <a:endParaRPr lang="fr-FR" dirty="0" smtClean="0">
              <a:latin typeface="Arial Rounded MT Bold" pitchFamily="34" charset="0"/>
            </a:endParaRPr>
          </a:p>
        </p:txBody>
      </p:sp>
      <p:pic>
        <p:nvPicPr>
          <p:cNvPr id="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7897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76672"/>
            <a:ext cx="8229600" cy="940966"/>
          </a:xfrm>
        </p:spPr>
        <p:txBody>
          <a:bodyPr>
            <a:normAutofit fontScale="90000"/>
          </a:bodyPr>
          <a:lstStyle/>
          <a:p>
            <a:pPr lvl="0"/>
            <a:r>
              <a:rPr lang="en-GB" sz="3600" dirty="0" smtClean="0">
                <a:solidFill>
                  <a:srgbClr val="000000"/>
                </a:solidFill>
              </a:rPr>
              <a:t>Border </a:t>
            </a:r>
            <a:r>
              <a:rPr lang="en-GB" sz="3600" dirty="0">
                <a:solidFill>
                  <a:srgbClr val="000000"/>
                </a:solidFill>
              </a:rPr>
              <a:t>measures</a:t>
            </a:r>
            <a:r>
              <a:rPr lang="en-GB" dirty="0">
                <a:solidFill>
                  <a:srgbClr val="000000"/>
                </a:solidFill>
              </a:rPr>
              <a:t/>
            </a:r>
            <a:br>
              <a:rPr lang="en-GB" dirty="0">
                <a:solidFill>
                  <a:srgbClr val="000000"/>
                </a:solidFill>
              </a:rPr>
            </a:br>
            <a:endParaRPr lang="fr-FR" dirty="0"/>
          </a:p>
        </p:txBody>
      </p:sp>
      <p:sp>
        <p:nvSpPr>
          <p:cNvPr id="3" name="Espace réservé du contenu 2"/>
          <p:cNvSpPr>
            <a:spLocks noGrp="1"/>
          </p:cNvSpPr>
          <p:nvPr>
            <p:ph idx="1"/>
          </p:nvPr>
        </p:nvSpPr>
        <p:spPr>
          <a:xfrm>
            <a:off x="457200" y="1340769"/>
            <a:ext cx="8229600" cy="4608512"/>
          </a:xfrm>
        </p:spPr>
        <p:txBody>
          <a:bodyPr>
            <a:normAutofit/>
          </a:bodyPr>
          <a:lstStyle/>
          <a:p>
            <a:pPr marL="609600" indent="-609600">
              <a:buFontTx/>
              <a:buNone/>
            </a:pPr>
            <a:r>
              <a:rPr lang="en-GB" sz="2000" b="1" dirty="0"/>
              <a:t>Subject matter and scope</a:t>
            </a:r>
          </a:p>
          <a:p>
            <a:pPr marL="609600" indent="-609600">
              <a:buFontTx/>
              <a:buNone/>
            </a:pPr>
            <a:r>
              <a:rPr lang="en-GB" sz="2000" dirty="0"/>
              <a:t>	Customs situations in which the authorities may intervene:</a:t>
            </a:r>
          </a:p>
          <a:p>
            <a:pPr marL="1409700" lvl="2" indent="-609600">
              <a:buFont typeface="Wingdings" pitchFamily="2" charset="2"/>
              <a:buChar char="ü"/>
            </a:pPr>
            <a:r>
              <a:rPr lang="en-GB" sz="1600" dirty="0"/>
              <a:t>release for free circulation, export, re-export, free zone or free warehouse</a:t>
            </a:r>
          </a:p>
          <a:p>
            <a:pPr marL="1409700" lvl="2" indent="-609600">
              <a:buFont typeface="Wingdings" pitchFamily="2" charset="2"/>
              <a:buChar char="ü"/>
            </a:pPr>
            <a:r>
              <a:rPr lang="en-GB" sz="1600" dirty="0"/>
              <a:t>problem with </a:t>
            </a:r>
            <a:r>
              <a:rPr lang="en-GB" sz="1600" dirty="0" err="1"/>
              <a:t>suspensive</a:t>
            </a:r>
            <a:r>
              <a:rPr lang="en-GB" sz="1600" dirty="0"/>
              <a:t> procedures (</a:t>
            </a:r>
            <a:r>
              <a:rPr lang="en-GB" sz="1600" dirty="0" err="1"/>
              <a:t>eg</a:t>
            </a:r>
            <a:r>
              <a:rPr lang="en-GB" sz="1600" dirty="0"/>
              <a:t> external transit or customs warehousing cf. CJEU joined cases </a:t>
            </a:r>
            <a:r>
              <a:rPr lang="en-US" sz="1600" dirty="0"/>
              <a:t>C-446/09 (Philips) and C-495/09 (Nokia)</a:t>
            </a:r>
            <a:r>
              <a:rPr lang="en-GB" sz="1600" i="1" dirty="0"/>
              <a:t> // see also </a:t>
            </a:r>
            <a:r>
              <a:rPr lang="en-GB" sz="1600" dirty="0"/>
              <a:t>C-405/03 </a:t>
            </a:r>
            <a:r>
              <a:rPr lang="en-GB" sz="1600" i="1" dirty="0"/>
              <a:t>Class International</a:t>
            </a:r>
            <a:r>
              <a:rPr lang="en-GB" sz="1600" dirty="0"/>
              <a:t> and C-281/05 </a:t>
            </a:r>
            <a:r>
              <a:rPr lang="en-GB" sz="1600" i="1" dirty="0" err="1"/>
              <a:t>Montex</a:t>
            </a:r>
            <a:r>
              <a:rPr lang="en-GB" sz="1600" i="1" dirty="0"/>
              <a:t>)</a:t>
            </a:r>
          </a:p>
          <a:p>
            <a:pPr marL="1409700" lvl="2" indent="-609600">
              <a:buFont typeface="Wingdings" pitchFamily="2" charset="2"/>
              <a:buChar char="ü"/>
            </a:pPr>
            <a:r>
              <a:rPr lang="en-GB" sz="1600" dirty="0"/>
              <a:t>not internal transit (cf. CJEU case C-23/99 </a:t>
            </a:r>
            <a:r>
              <a:rPr lang="en-GB" sz="1600" i="1" dirty="0"/>
              <a:t>Commission v. France</a:t>
            </a:r>
            <a:r>
              <a:rPr lang="en-GB" sz="1600" dirty="0"/>
              <a:t>)</a:t>
            </a:r>
            <a:endParaRPr lang="en-US" sz="1600" dirty="0"/>
          </a:p>
          <a:p>
            <a:pPr marL="609600" indent="-609600">
              <a:buFontTx/>
              <a:buNone/>
            </a:pPr>
            <a:r>
              <a:rPr lang="en-US" sz="2000" dirty="0"/>
              <a:t>	</a:t>
            </a:r>
            <a:r>
              <a:rPr lang="en-GB" sz="2000" dirty="0"/>
              <a:t>Intellectual Property Rights concerned: 	</a:t>
            </a:r>
          </a:p>
          <a:p>
            <a:pPr marL="1409700" lvl="2" indent="-609600">
              <a:buFont typeface="Wingdings" pitchFamily="2" charset="2"/>
              <a:buChar char="ü"/>
            </a:pPr>
            <a:r>
              <a:rPr lang="en-GB" sz="1600" dirty="0"/>
              <a:t>“counterfeited goods”: certain trade mark infringements</a:t>
            </a:r>
          </a:p>
          <a:p>
            <a:pPr marL="1409700" lvl="2" indent="-609600">
              <a:buFont typeface="Wingdings" pitchFamily="2" charset="2"/>
              <a:buChar char="ü"/>
            </a:pPr>
            <a:r>
              <a:rPr lang="en-GB" sz="1600" dirty="0"/>
              <a:t>“pirated goods”: certain copyright and design infringements</a:t>
            </a:r>
          </a:p>
          <a:p>
            <a:pPr marL="1409700" lvl="2" indent="-609600">
              <a:buFont typeface="Wingdings" pitchFamily="2" charset="2"/>
              <a:buChar char="ü"/>
            </a:pPr>
            <a:r>
              <a:rPr lang="en-GB" sz="1600" dirty="0"/>
              <a:t>goods infringing other intellectual property rights: patent, SPC, plant variety right, GI</a:t>
            </a:r>
            <a:endParaRPr lang="en-GB" sz="1200" dirty="0"/>
          </a:p>
          <a:p>
            <a:pPr marL="609600" indent="-609600">
              <a:buFontTx/>
              <a:buNone/>
            </a:pPr>
            <a:r>
              <a:rPr lang="en-GB" sz="2000" dirty="0"/>
              <a:t>	Exceptions:</a:t>
            </a:r>
          </a:p>
          <a:p>
            <a:pPr marL="1409700" lvl="2" indent="-609600">
              <a:buFont typeface="Wingdings" pitchFamily="2" charset="2"/>
              <a:buChar char="ü"/>
            </a:pPr>
            <a:r>
              <a:rPr lang="en-GB" sz="1600" dirty="0"/>
              <a:t>Parallel imported goods and other infringements of a licence</a:t>
            </a:r>
          </a:p>
          <a:p>
            <a:pPr marL="1409700" lvl="2" indent="-609600">
              <a:buFont typeface="Wingdings" pitchFamily="2" charset="2"/>
              <a:buChar char="ü"/>
            </a:pPr>
            <a:r>
              <a:rPr lang="en-GB" sz="1600" dirty="0"/>
              <a:t>Non-commercial items contained in travellers personal baggage</a:t>
            </a:r>
          </a:p>
          <a:p>
            <a:endParaRPr lang="fr-FR" dirty="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657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s\AppData\Local\Microsoft\Windows\Temporary Internet Files\Content.Outlook\F7ZAE49K\IMGP0590 JPG_002728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324146" y="1864063"/>
            <a:ext cx="4287090" cy="32153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620688"/>
            <a:ext cx="211034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219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3943150" y="108488163"/>
            <a:ext cx="9224963" cy="2009775"/>
            <a:chOff x="105636975" y="112824150"/>
            <a:chExt cx="9225374" cy="2010030"/>
          </a:xfrm>
        </p:grpSpPr>
        <p:sp>
          <p:nvSpPr>
            <p:cNvPr id="60420" name="Rectangle 4"/>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60421" name="Picture 5"/>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60422" name="Text Box 6"/>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3" name="Group 7"/>
          <p:cNvGrpSpPr>
            <a:grpSpLocks/>
          </p:cNvGrpSpPr>
          <p:nvPr/>
        </p:nvGrpSpPr>
        <p:grpSpPr bwMode="auto">
          <a:xfrm>
            <a:off x="105637013" y="112823625"/>
            <a:ext cx="9224962" cy="2009775"/>
            <a:chOff x="105636975" y="112824150"/>
            <a:chExt cx="9225374" cy="2010030"/>
          </a:xfrm>
        </p:grpSpPr>
        <p:sp>
          <p:nvSpPr>
            <p:cNvPr id="60424" name="Rectangle 8"/>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60425" name="Picture 9"/>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60426" name="Text Box 10"/>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4" name="Group 11"/>
          <p:cNvGrpSpPr>
            <a:grpSpLocks/>
          </p:cNvGrpSpPr>
          <p:nvPr/>
        </p:nvGrpSpPr>
        <p:grpSpPr bwMode="auto">
          <a:xfrm>
            <a:off x="108132563" y="109799438"/>
            <a:ext cx="9224962" cy="2011362"/>
            <a:chOff x="105636975" y="112824150"/>
            <a:chExt cx="9225374" cy="2010030"/>
          </a:xfrm>
        </p:grpSpPr>
        <p:sp>
          <p:nvSpPr>
            <p:cNvPr id="60428" name="Rectangle 12"/>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60429" name="Picture 13"/>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60430" name="Text Box 14"/>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5" name="Group 15"/>
          <p:cNvGrpSpPr>
            <a:grpSpLocks/>
          </p:cNvGrpSpPr>
          <p:nvPr/>
        </p:nvGrpSpPr>
        <p:grpSpPr bwMode="auto">
          <a:xfrm>
            <a:off x="108348463" y="110015338"/>
            <a:ext cx="9224962" cy="2011362"/>
            <a:chOff x="105636975" y="112824150"/>
            <a:chExt cx="9225374" cy="2010030"/>
          </a:xfrm>
        </p:grpSpPr>
        <p:sp>
          <p:nvSpPr>
            <p:cNvPr id="60432" name="Rectangle 16"/>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60433" name="Picture 17"/>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60434" name="Text Box 18"/>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sp>
        <p:nvSpPr>
          <p:cNvPr id="60435" name="Text Box 19"/>
          <p:cNvSpPr txBox="1">
            <a:spLocks noChangeArrowheads="1"/>
          </p:cNvSpPr>
          <p:nvPr/>
        </p:nvSpPr>
        <p:spPr bwMode="auto">
          <a:xfrm>
            <a:off x="1908175" y="2636838"/>
            <a:ext cx="1655763" cy="366712"/>
          </a:xfrm>
          <a:prstGeom prst="rect">
            <a:avLst/>
          </a:prstGeom>
          <a:noFill/>
          <a:ln w="9525">
            <a:noFill/>
            <a:miter lim="800000"/>
            <a:headEnd/>
            <a:tailEnd/>
          </a:ln>
        </p:spPr>
        <p:txBody>
          <a:bodyPr>
            <a:spAutoFit/>
          </a:bodyPr>
          <a:lstStyle/>
          <a:p>
            <a:pPr>
              <a:spcBef>
                <a:spcPct val="50000"/>
              </a:spcBef>
            </a:pPr>
            <a:endParaRPr lang="fr-FR" sz="1800"/>
          </a:p>
        </p:txBody>
      </p:sp>
      <p:grpSp>
        <p:nvGrpSpPr>
          <p:cNvPr id="6" name="Group 20"/>
          <p:cNvGrpSpPr>
            <a:grpSpLocks/>
          </p:cNvGrpSpPr>
          <p:nvPr/>
        </p:nvGrpSpPr>
        <p:grpSpPr bwMode="auto">
          <a:xfrm>
            <a:off x="108564363" y="110231238"/>
            <a:ext cx="9224962" cy="2011362"/>
            <a:chOff x="105636975" y="112824150"/>
            <a:chExt cx="9225374" cy="2010030"/>
          </a:xfrm>
        </p:grpSpPr>
        <p:sp>
          <p:nvSpPr>
            <p:cNvPr id="60437" name="Rectangle 21"/>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60438" name="Picture 22"/>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60439" name="Text Box 23"/>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7" name="Group 24"/>
          <p:cNvGrpSpPr>
            <a:grpSpLocks/>
          </p:cNvGrpSpPr>
          <p:nvPr/>
        </p:nvGrpSpPr>
        <p:grpSpPr bwMode="auto">
          <a:xfrm>
            <a:off x="108780263" y="110447138"/>
            <a:ext cx="9224962" cy="2011362"/>
            <a:chOff x="105636975" y="112824150"/>
            <a:chExt cx="9225374" cy="2010030"/>
          </a:xfrm>
        </p:grpSpPr>
        <p:sp>
          <p:nvSpPr>
            <p:cNvPr id="60441" name="Rectangle 25"/>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60442" name="Picture 26"/>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60443" name="Text Box 27"/>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pic>
        <p:nvPicPr>
          <p:cNvPr id="60444" name="Picture 28" descr="lampeµ"/>
          <p:cNvPicPr>
            <a:picLocks noChangeAspect="1" noChangeArrowheads="1"/>
          </p:cNvPicPr>
          <p:nvPr/>
        </p:nvPicPr>
        <p:blipFill>
          <a:blip r:embed="rId4" cstate="print"/>
          <a:srcRect/>
          <a:stretch>
            <a:fillRect/>
          </a:stretch>
        </p:blipFill>
        <p:spPr bwMode="auto">
          <a:xfrm>
            <a:off x="0" y="5945188"/>
            <a:ext cx="1042988" cy="912812"/>
          </a:xfrm>
          <a:prstGeom prst="rect">
            <a:avLst/>
          </a:prstGeom>
          <a:noFill/>
          <a:ln w="9525">
            <a:noFill/>
            <a:miter lim="800000"/>
            <a:headEnd/>
            <a:tailEnd/>
          </a:ln>
        </p:spPr>
      </p:pic>
      <p:sp>
        <p:nvSpPr>
          <p:cNvPr id="60445" name="Rectangle 29"/>
          <p:cNvSpPr>
            <a:spLocks noGrp="1" noChangeArrowheads="1"/>
          </p:cNvSpPr>
          <p:nvPr>
            <p:ph type="body" idx="4294967295"/>
          </p:nvPr>
        </p:nvSpPr>
        <p:spPr>
          <a:xfrm>
            <a:off x="457200" y="620688"/>
            <a:ext cx="8543956" cy="5505475"/>
          </a:xfrm>
        </p:spPr>
        <p:txBody>
          <a:bodyPr>
            <a:normAutofit fontScale="25000" lnSpcReduction="20000"/>
          </a:bodyPr>
          <a:lstStyle/>
          <a:p>
            <a:pPr marL="0" indent="0" algn="ctr">
              <a:buNone/>
            </a:pPr>
            <a:r>
              <a:rPr lang="en-GB" sz="12800" dirty="0">
                <a:solidFill>
                  <a:srgbClr val="000000"/>
                </a:solidFill>
                <a:ea typeface="+mj-ea"/>
                <a:cs typeface="+mj-cs"/>
              </a:rPr>
              <a:t>Border measures</a:t>
            </a:r>
            <a:endParaRPr lang="en-GB" sz="2800" b="1" dirty="0" smtClean="0"/>
          </a:p>
          <a:p>
            <a:pPr marL="0" indent="0">
              <a:buNone/>
            </a:pPr>
            <a:endParaRPr lang="en-GB" sz="2800" b="1" dirty="0" smtClean="0"/>
          </a:p>
          <a:p>
            <a:pPr>
              <a:spcBef>
                <a:spcPct val="50000"/>
              </a:spcBef>
              <a:buNone/>
            </a:pPr>
            <a:endParaRPr lang="fr-BE" sz="2000" b="1" dirty="0" smtClean="0"/>
          </a:p>
          <a:p>
            <a:pPr marL="984250" indent="-619125">
              <a:spcBef>
                <a:spcPct val="50000"/>
              </a:spcBef>
              <a:buFont typeface="Wingdings" pitchFamily="2" charset="2"/>
              <a:buChar char="Ø"/>
            </a:pPr>
            <a:r>
              <a:rPr lang="fr-BE" sz="7200" b="1" dirty="0" smtClean="0"/>
              <a:t>The  </a:t>
            </a:r>
            <a:r>
              <a:rPr lang="fr-BE" sz="7200" b="1" dirty="0" err="1" smtClean="0"/>
              <a:t>lodging</a:t>
            </a:r>
            <a:r>
              <a:rPr lang="fr-BE" sz="7200" b="1" dirty="0" smtClean="0"/>
              <a:t> and </a:t>
            </a:r>
            <a:r>
              <a:rPr lang="fr-BE" sz="7200" b="1" dirty="0" err="1" smtClean="0"/>
              <a:t>processing</a:t>
            </a:r>
            <a:r>
              <a:rPr lang="fr-BE" sz="7200" b="1" dirty="0" smtClean="0"/>
              <a:t> of applications for customs action</a:t>
            </a:r>
          </a:p>
          <a:p>
            <a:pPr marL="365125" indent="0">
              <a:spcBef>
                <a:spcPct val="50000"/>
              </a:spcBef>
              <a:buNone/>
            </a:pPr>
            <a:r>
              <a:rPr lang="en-US" sz="7200" dirty="0" smtClean="0"/>
              <a:t>One </a:t>
            </a:r>
            <a:r>
              <a:rPr lang="en-US" sz="7200" dirty="0"/>
              <a:t>customs department per Member State competent to receive and grant applications for action (list available in the « Implementing » Regulation and on the website of DG </a:t>
            </a:r>
            <a:r>
              <a:rPr lang="en-US" sz="7200" dirty="0" err="1"/>
              <a:t>Taxud</a:t>
            </a:r>
            <a:r>
              <a:rPr lang="en-US" sz="7200" dirty="0"/>
              <a:t>)</a:t>
            </a:r>
          </a:p>
          <a:p>
            <a:pPr marL="981075" lvl="1" indent="-615950">
              <a:spcBef>
                <a:spcPct val="50000"/>
              </a:spcBef>
              <a:buFont typeface="Wingdings" pitchFamily="2" charset="2"/>
              <a:buChar char="Ø"/>
            </a:pPr>
            <a:r>
              <a:rPr lang="fr-BE" sz="7200" b="1" dirty="0" err="1" smtClean="0"/>
              <a:t>Form</a:t>
            </a:r>
            <a:r>
              <a:rPr lang="fr-BE" sz="7200" b="1" dirty="0" smtClean="0"/>
              <a:t>: </a:t>
            </a:r>
            <a:br>
              <a:rPr lang="fr-BE" sz="7200" b="1" dirty="0" smtClean="0"/>
            </a:br>
            <a:endParaRPr lang="fr-BE" sz="7200" b="1" dirty="0" smtClean="0"/>
          </a:p>
          <a:p>
            <a:pPr marL="984250" lvl="1" indent="-266700">
              <a:buFont typeface="Wingdings" pitchFamily="2" charset="2"/>
              <a:buChar char="§"/>
            </a:pPr>
            <a:r>
              <a:rPr lang="fr-BE" sz="7200" dirty="0" smtClean="0"/>
              <a:t>National application for customs action v. </a:t>
            </a:r>
            <a:r>
              <a:rPr lang="fr-BE" sz="7200" dirty="0" err="1" smtClean="0"/>
              <a:t>Community</a:t>
            </a:r>
            <a:r>
              <a:rPr lang="fr-BE" sz="7200" dirty="0" smtClean="0"/>
              <a:t> application for customs action</a:t>
            </a:r>
          </a:p>
          <a:p>
            <a:pPr marL="984250" lvl="1" indent="-266700">
              <a:buFont typeface="Wingdings" pitchFamily="2" charset="2"/>
              <a:buChar char="§"/>
            </a:pPr>
            <a:r>
              <a:rPr lang="en-GB" sz="7200" dirty="0" smtClean="0"/>
              <a:t>Mandatory information </a:t>
            </a:r>
            <a:r>
              <a:rPr lang="en-US" sz="7200" dirty="0"/>
              <a:t>(description of the goods, type or pattern of fraud, name and address of administrative and technical contact person, declaration accepting liability, proof of IP right) v. additional information (the more the better cf. </a:t>
            </a:r>
            <a:r>
              <a:rPr lang="en-US" sz="7200" dirty="0" smtClean="0"/>
              <a:t>manual)</a:t>
            </a:r>
          </a:p>
          <a:p>
            <a:pPr marL="984250" lvl="1" indent="-266700">
              <a:buFont typeface="Wingdings" pitchFamily="2" charset="2"/>
              <a:buChar char="§"/>
            </a:pPr>
            <a:r>
              <a:rPr lang="en-GB" sz="7200" dirty="0" smtClean="0"/>
              <a:t>Decision within 30 working days: once accepted the information is spread out to all customs departments</a:t>
            </a:r>
          </a:p>
          <a:p>
            <a:pPr marL="984250" lvl="1" indent="-266700">
              <a:buFont typeface="Wingdings" pitchFamily="2" charset="2"/>
              <a:buChar char="§"/>
            </a:pPr>
            <a:r>
              <a:rPr lang="en-GB" sz="7200" dirty="0" smtClean="0"/>
              <a:t>Validity: one year, renewable</a:t>
            </a:r>
          </a:p>
          <a:p>
            <a:pPr>
              <a:spcBef>
                <a:spcPct val="50000"/>
              </a:spcBef>
              <a:buNone/>
            </a:pPr>
            <a:endParaRPr lang="fr-FR" sz="2200" dirty="0" smtClean="0"/>
          </a:p>
          <a:p>
            <a:pPr marL="609600" indent="-609600">
              <a:buNone/>
            </a:pPr>
            <a:endParaRPr lang="en-GB" sz="2800" b="1" dirty="0" smtClean="0"/>
          </a:p>
          <a:p>
            <a:pPr marL="609600" indent="-609600">
              <a:buFontTx/>
              <a:buNone/>
            </a:pPr>
            <a:r>
              <a:rPr lang="en-GB" sz="2800" dirty="0" smtClean="0"/>
              <a:t>	</a:t>
            </a:r>
            <a:endParaRPr lang="en-GB" sz="1600" dirty="0" smtClean="0"/>
          </a:p>
          <a:p>
            <a:pPr>
              <a:buFontTx/>
              <a:buNone/>
            </a:pPr>
            <a:r>
              <a:rPr lang="en-GB" sz="2800" dirty="0" smtClean="0"/>
              <a:t>	</a:t>
            </a:r>
            <a:endParaRPr lang="en-US" sz="3600" dirty="0" smtClean="0">
              <a:latin typeface="Arial Rounded MT Bold" pitchFamily="34" charset="0"/>
            </a:endParaRPr>
          </a:p>
          <a:p>
            <a:pPr marL="1009650" lvl="1" indent="-609600">
              <a:buFontTx/>
              <a:buNone/>
            </a:pPr>
            <a:endParaRPr lang="en-GB" sz="1600" dirty="0" smtClean="0"/>
          </a:p>
          <a:p>
            <a:pPr marL="609600" indent="-609600">
              <a:buFontTx/>
              <a:buNone/>
            </a:pPr>
            <a:r>
              <a:rPr lang="en-GB" sz="2800" dirty="0" smtClean="0"/>
              <a:t>	</a:t>
            </a:r>
            <a:endParaRPr lang="en-US" sz="2800" dirty="0" smtClean="0">
              <a:latin typeface="Arial Rounded MT Bold" pitchFamily="34" charset="0"/>
            </a:endParaRPr>
          </a:p>
          <a:p>
            <a:pPr marL="990600" lvl="1" indent="-533400" eaLnBrk="1" hangingPunct="1">
              <a:buFontTx/>
              <a:buNone/>
            </a:pPr>
            <a:endParaRPr lang="fr-FR" dirty="0" smtClean="0">
              <a:latin typeface="Arial Rounded MT Bold" pitchFamily="34" charset="0"/>
            </a:endParaRPr>
          </a:p>
        </p:txBody>
      </p:sp>
      <p:sp>
        <p:nvSpPr>
          <p:cNvPr id="8" name="ZoneTexte 7"/>
          <p:cNvSpPr txBox="1"/>
          <p:nvPr/>
        </p:nvSpPr>
        <p:spPr>
          <a:xfrm>
            <a:off x="1042988" y="620688"/>
            <a:ext cx="7561460" cy="369332"/>
          </a:xfrm>
          <a:prstGeom prst="rect">
            <a:avLst/>
          </a:prstGeom>
          <a:noFill/>
        </p:spPr>
        <p:txBody>
          <a:bodyPr wrap="square" rtlCol="0">
            <a:spAutoFit/>
          </a:bodyPr>
          <a:lstStyle/>
          <a:p>
            <a:endParaRPr lang="fr-FR" dirty="0"/>
          </a:p>
        </p:txBody>
      </p:sp>
      <p:pic>
        <p:nvPicPr>
          <p:cNvPr id="3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305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5" name="Group 3"/>
          <p:cNvGrpSpPr>
            <a:grpSpLocks/>
          </p:cNvGrpSpPr>
          <p:nvPr/>
        </p:nvGrpSpPr>
        <p:grpSpPr bwMode="auto">
          <a:xfrm>
            <a:off x="103943150" y="108488163"/>
            <a:ext cx="9224963" cy="2009775"/>
            <a:chOff x="105636975" y="112824150"/>
            <a:chExt cx="9225374" cy="2010030"/>
          </a:xfrm>
        </p:grpSpPr>
        <p:sp>
          <p:nvSpPr>
            <p:cNvPr id="64516" name="Rectangle 4"/>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64517" name="Picture 5"/>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64518" name="Text Box 6"/>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64519" name="Group 7"/>
          <p:cNvGrpSpPr>
            <a:grpSpLocks/>
          </p:cNvGrpSpPr>
          <p:nvPr/>
        </p:nvGrpSpPr>
        <p:grpSpPr bwMode="auto">
          <a:xfrm>
            <a:off x="105637013" y="112823625"/>
            <a:ext cx="9224962" cy="2009775"/>
            <a:chOff x="105636975" y="112824150"/>
            <a:chExt cx="9225374" cy="2010030"/>
          </a:xfrm>
        </p:grpSpPr>
        <p:sp>
          <p:nvSpPr>
            <p:cNvPr id="64520" name="Rectangle 8"/>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64521" name="Picture 9"/>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64522" name="Text Box 10"/>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64523" name="Group 11"/>
          <p:cNvGrpSpPr>
            <a:grpSpLocks/>
          </p:cNvGrpSpPr>
          <p:nvPr/>
        </p:nvGrpSpPr>
        <p:grpSpPr bwMode="auto">
          <a:xfrm>
            <a:off x="108132563" y="109799438"/>
            <a:ext cx="9224962" cy="2011362"/>
            <a:chOff x="105636975" y="112824150"/>
            <a:chExt cx="9225374" cy="2010030"/>
          </a:xfrm>
        </p:grpSpPr>
        <p:sp>
          <p:nvSpPr>
            <p:cNvPr id="64524" name="Rectangle 12"/>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64525" name="Picture 13"/>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64526" name="Text Box 14"/>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64527" name="Group 15"/>
          <p:cNvGrpSpPr>
            <a:grpSpLocks/>
          </p:cNvGrpSpPr>
          <p:nvPr/>
        </p:nvGrpSpPr>
        <p:grpSpPr bwMode="auto">
          <a:xfrm>
            <a:off x="108348463" y="110015338"/>
            <a:ext cx="9224962" cy="2011362"/>
            <a:chOff x="105636975" y="112824150"/>
            <a:chExt cx="9225374" cy="2010030"/>
          </a:xfrm>
        </p:grpSpPr>
        <p:sp>
          <p:nvSpPr>
            <p:cNvPr id="64528" name="Rectangle 16"/>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64529" name="Picture 17"/>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64530" name="Text Box 18"/>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sp>
        <p:nvSpPr>
          <p:cNvPr id="64531" name="Text Box 19"/>
          <p:cNvSpPr txBox="1">
            <a:spLocks noChangeArrowheads="1"/>
          </p:cNvSpPr>
          <p:nvPr/>
        </p:nvSpPr>
        <p:spPr bwMode="auto">
          <a:xfrm>
            <a:off x="1908175" y="2636838"/>
            <a:ext cx="1655763" cy="366712"/>
          </a:xfrm>
          <a:prstGeom prst="rect">
            <a:avLst/>
          </a:prstGeom>
          <a:noFill/>
          <a:ln w="9525">
            <a:noFill/>
            <a:miter lim="800000"/>
            <a:headEnd/>
            <a:tailEnd/>
          </a:ln>
        </p:spPr>
        <p:txBody>
          <a:bodyPr>
            <a:spAutoFit/>
          </a:bodyPr>
          <a:lstStyle/>
          <a:p>
            <a:pPr>
              <a:spcBef>
                <a:spcPct val="50000"/>
              </a:spcBef>
            </a:pPr>
            <a:endParaRPr lang="fr-FR" sz="1800"/>
          </a:p>
        </p:txBody>
      </p:sp>
      <p:grpSp>
        <p:nvGrpSpPr>
          <p:cNvPr id="64532" name="Group 20"/>
          <p:cNvGrpSpPr>
            <a:grpSpLocks/>
          </p:cNvGrpSpPr>
          <p:nvPr/>
        </p:nvGrpSpPr>
        <p:grpSpPr bwMode="auto">
          <a:xfrm>
            <a:off x="108564363" y="110231238"/>
            <a:ext cx="9224962" cy="2011362"/>
            <a:chOff x="105636975" y="112824150"/>
            <a:chExt cx="9225374" cy="2010030"/>
          </a:xfrm>
        </p:grpSpPr>
        <p:sp>
          <p:nvSpPr>
            <p:cNvPr id="64533" name="Rectangle 21"/>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64534" name="Picture 22"/>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64535" name="Text Box 23"/>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64536" name="Group 24"/>
          <p:cNvGrpSpPr>
            <a:grpSpLocks/>
          </p:cNvGrpSpPr>
          <p:nvPr/>
        </p:nvGrpSpPr>
        <p:grpSpPr bwMode="auto">
          <a:xfrm>
            <a:off x="108780263" y="110447138"/>
            <a:ext cx="9224962" cy="2011362"/>
            <a:chOff x="105636975" y="112824150"/>
            <a:chExt cx="9225374" cy="2010030"/>
          </a:xfrm>
        </p:grpSpPr>
        <p:sp>
          <p:nvSpPr>
            <p:cNvPr id="64537" name="Rectangle 25"/>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64538" name="Picture 26"/>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64539" name="Text Box 27"/>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pic>
        <p:nvPicPr>
          <p:cNvPr id="64540" name="Picture 28" descr="lampeµ"/>
          <p:cNvPicPr>
            <a:picLocks noChangeAspect="1" noChangeArrowheads="1"/>
          </p:cNvPicPr>
          <p:nvPr/>
        </p:nvPicPr>
        <p:blipFill>
          <a:blip r:embed="rId4" cstate="print"/>
          <a:srcRect/>
          <a:stretch>
            <a:fillRect/>
          </a:stretch>
        </p:blipFill>
        <p:spPr bwMode="auto">
          <a:xfrm>
            <a:off x="0" y="5945188"/>
            <a:ext cx="1042988" cy="912812"/>
          </a:xfrm>
          <a:prstGeom prst="rect">
            <a:avLst/>
          </a:prstGeom>
          <a:noFill/>
          <a:ln w="9525">
            <a:noFill/>
            <a:miter lim="800000"/>
            <a:headEnd/>
            <a:tailEnd/>
          </a:ln>
        </p:spPr>
      </p:pic>
      <p:sp>
        <p:nvSpPr>
          <p:cNvPr id="64541" name="Rectangle 29"/>
          <p:cNvSpPr>
            <a:spLocks noGrp="1" noChangeArrowheads="1"/>
          </p:cNvSpPr>
          <p:nvPr>
            <p:ph type="body" idx="4294967295"/>
          </p:nvPr>
        </p:nvSpPr>
        <p:spPr>
          <a:xfrm>
            <a:off x="457200" y="476250"/>
            <a:ext cx="8229600" cy="5649913"/>
          </a:xfrm>
        </p:spPr>
        <p:txBody>
          <a:bodyPr/>
          <a:lstStyle/>
          <a:p>
            <a:pPr marL="0" indent="0" algn="ctr">
              <a:lnSpc>
                <a:spcPct val="80000"/>
              </a:lnSpc>
              <a:buNone/>
            </a:pPr>
            <a:r>
              <a:rPr lang="en-GB" sz="2800" dirty="0">
                <a:solidFill>
                  <a:srgbClr val="000000"/>
                </a:solidFill>
              </a:rPr>
              <a:t>Border </a:t>
            </a:r>
            <a:r>
              <a:rPr lang="en-GB" sz="2800" dirty="0" smtClean="0">
                <a:solidFill>
                  <a:srgbClr val="000000"/>
                </a:solidFill>
              </a:rPr>
              <a:t>measures</a:t>
            </a:r>
          </a:p>
          <a:p>
            <a:pPr marL="0" indent="0">
              <a:lnSpc>
                <a:spcPct val="80000"/>
              </a:lnSpc>
              <a:buNone/>
            </a:pPr>
            <a:endParaRPr lang="en-GB" sz="2800" b="1" dirty="0" smtClean="0"/>
          </a:p>
          <a:p>
            <a:pPr>
              <a:lnSpc>
                <a:spcPct val="80000"/>
              </a:lnSpc>
              <a:buFont typeface="Wingdings" pitchFamily="2" charset="2"/>
              <a:buChar char="Ø"/>
            </a:pPr>
            <a:r>
              <a:rPr lang="en-GB" sz="2000" b="1" dirty="0" smtClean="0"/>
              <a:t>Preventive application for action v. ex officio measures</a:t>
            </a:r>
          </a:p>
          <a:p>
            <a:pPr marL="381000" indent="-381000">
              <a:lnSpc>
                <a:spcPct val="80000"/>
              </a:lnSpc>
              <a:buFontTx/>
              <a:buNone/>
            </a:pPr>
            <a:endParaRPr lang="en-GB" sz="400" dirty="0" smtClean="0"/>
          </a:p>
          <a:p>
            <a:pPr marL="381000" indent="-381000">
              <a:lnSpc>
                <a:spcPct val="80000"/>
              </a:lnSpc>
              <a:buFontTx/>
              <a:buNone/>
            </a:pPr>
            <a:endParaRPr lang="en-GB" sz="2000" dirty="0" smtClean="0"/>
          </a:p>
          <a:p>
            <a:pPr marL="800100" lvl="1" indent="-342900" eaLnBrk="1" hangingPunct="1">
              <a:lnSpc>
                <a:spcPct val="80000"/>
              </a:lnSpc>
              <a:buFontTx/>
              <a:buNone/>
            </a:pPr>
            <a:endParaRPr lang="fr-FR" sz="3200" dirty="0" smtClean="0"/>
          </a:p>
        </p:txBody>
      </p:sp>
      <p:graphicFrame>
        <p:nvGraphicFramePr>
          <p:cNvPr id="2" name="Tableau 1"/>
          <p:cNvGraphicFramePr>
            <a:graphicFrameLocks noGrp="1"/>
          </p:cNvGraphicFramePr>
          <p:nvPr>
            <p:extLst>
              <p:ext uri="{D42A27DB-BD31-4B8C-83A1-F6EECF244321}">
                <p14:modId xmlns:p14="http://schemas.microsoft.com/office/powerpoint/2010/main" val="421093670"/>
              </p:ext>
            </p:extLst>
          </p:nvPr>
        </p:nvGraphicFramePr>
        <p:xfrm>
          <a:off x="359024" y="1772816"/>
          <a:ext cx="8784976" cy="3744415"/>
        </p:xfrm>
        <a:graphic>
          <a:graphicData uri="http://schemas.openxmlformats.org/drawingml/2006/table">
            <a:tbl>
              <a:tblPr firstRow="1" bandRow="1">
                <a:tableStyleId>{2D5ABB26-0587-4C30-8999-92F81FD0307C}</a:tableStyleId>
              </a:tblPr>
              <a:tblGrid>
                <a:gridCol w="4392488"/>
                <a:gridCol w="4392488"/>
              </a:tblGrid>
              <a:tr h="716323">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2000" u="sng" dirty="0" smtClean="0"/>
                        <a:t>Ex officio procedure:</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2000" u="sng" dirty="0" smtClean="0"/>
                        <a:t>Normal procedure:</a:t>
                      </a:r>
                    </a:p>
                    <a:p>
                      <a:endParaRPr lang="fr-FR" dirty="0"/>
                    </a:p>
                  </a:txBody>
                  <a:tcPr/>
                </a:tc>
              </a:tr>
              <a:tr h="3028092">
                <a:tc>
                  <a:txBody>
                    <a:bodyPr/>
                    <a:lstStyle/>
                    <a:p>
                      <a:pPr marL="285750" marR="0" lvl="2" indent="-285750"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GB" sz="1800" b="1" dirty="0" smtClean="0"/>
                        <a:t>In the absence of an application for action customs </a:t>
                      </a:r>
                      <a:r>
                        <a:rPr lang="en-GB" sz="1800" dirty="0" smtClean="0"/>
                        <a:t>has sufficient ground of suspecting that goods infringe certain intellectual property rights;</a:t>
                      </a:r>
                    </a:p>
                    <a:p>
                      <a:pPr marL="285750" marR="0" lvl="2" indent="-285750" algn="just" defTabSz="914400" rtl="0" eaLnBrk="1" fontAlgn="auto" latinLnBrk="0" hangingPunct="1">
                        <a:lnSpc>
                          <a:spcPct val="100000"/>
                        </a:lnSpc>
                        <a:spcBef>
                          <a:spcPts val="0"/>
                        </a:spcBef>
                        <a:spcAft>
                          <a:spcPts val="0"/>
                        </a:spcAft>
                        <a:buClrTx/>
                        <a:buSzTx/>
                        <a:buFont typeface="Wingdings" pitchFamily="2" charset="2"/>
                        <a:buChar char="§"/>
                        <a:tabLst/>
                        <a:defRPr/>
                      </a:pPr>
                      <a:endParaRPr lang="en-GB" sz="1800" dirty="0" smtClean="0"/>
                    </a:p>
                    <a:p>
                      <a:pPr marL="285750" marR="0" lvl="2" indent="-285750"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GB" sz="1800" dirty="0" smtClean="0"/>
                        <a:t>They suspend the release and allow the right-holder </a:t>
                      </a:r>
                      <a:r>
                        <a:rPr lang="en-GB" sz="1800" b="1" dirty="0" smtClean="0"/>
                        <a:t>3 working days</a:t>
                      </a:r>
                      <a:r>
                        <a:rPr lang="en-GB" sz="1800" dirty="0" smtClean="0"/>
                        <a:t> to file an application for action: then normal procedure</a:t>
                      </a:r>
                    </a:p>
                    <a:p>
                      <a:endParaRPr lang="fr-FR" dirty="0"/>
                    </a:p>
                  </a:txBody>
                  <a:tcPr/>
                </a:tc>
                <a:tc>
                  <a:txBody>
                    <a:bodyPr/>
                    <a:lstStyle/>
                    <a:p>
                      <a:pPr marL="285750" marR="0" lvl="2" indent="-285750"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GB" sz="1800" dirty="0" smtClean="0"/>
                        <a:t>Suspension of release </a:t>
                      </a:r>
                      <a:r>
                        <a:rPr lang="en-GB" sz="1800" b="1" dirty="0" smtClean="0"/>
                        <a:t>of 10 working days </a:t>
                      </a:r>
                      <a:r>
                        <a:rPr lang="en-GB" sz="1800" dirty="0" smtClean="0"/>
                        <a:t>(can be extended once) to allow the right-holder to initiate proceedings to determine whether an intellectual property right has been infringed or to settle the matter under the simplified procedure</a:t>
                      </a:r>
                      <a:endParaRPr lang="en-US" sz="1800" dirty="0" smtClean="0"/>
                    </a:p>
                    <a:p>
                      <a:endParaRPr lang="fr-FR" dirty="0"/>
                    </a:p>
                  </a:txBody>
                  <a:tcPr/>
                </a:tc>
              </a:tr>
            </a:tbl>
          </a:graphicData>
        </a:graphic>
      </p:graphicFrame>
      <p:pic>
        <p:nvPicPr>
          <p:cNvPr id="3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612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9" name="Group 3"/>
          <p:cNvGrpSpPr>
            <a:grpSpLocks/>
          </p:cNvGrpSpPr>
          <p:nvPr/>
        </p:nvGrpSpPr>
        <p:grpSpPr bwMode="auto">
          <a:xfrm>
            <a:off x="103943150" y="108488163"/>
            <a:ext cx="9224963" cy="2009775"/>
            <a:chOff x="105636975" y="112824150"/>
            <a:chExt cx="9225374" cy="2010030"/>
          </a:xfrm>
        </p:grpSpPr>
        <p:sp>
          <p:nvSpPr>
            <p:cNvPr id="65540" name="Rectangle 4"/>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65541" name="Picture 5"/>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65542" name="Text Box 6"/>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65543" name="Group 7"/>
          <p:cNvGrpSpPr>
            <a:grpSpLocks/>
          </p:cNvGrpSpPr>
          <p:nvPr/>
        </p:nvGrpSpPr>
        <p:grpSpPr bwMode="auto">
          <a:xfrm>
            <a:off x="105637013" y="112823625"/>
            <a:ext cx="9224962" cy="2009775"/>
            <a:chOff x="105636975" y="112824150"/>
            <a:chExt cx="9225374" cy="2010030"/>
          </a:xfrm>
        </p:grpSpPr>
        <p:sp>
          <p:nvSpPr>
            <p:cNvPr id="65544" name="Rectangle 8"/>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65545" name="Picture 9"/>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65546" name="Text Box 10"/>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65547" name="Group 11"/>
          <p:cNvGrpSpPr>
            <a:grpSpLocks/>
          </p:cNvGrpSpPr>
          <p:nvPr/>
        </p:nvGrpSpPr>
        <p:grpSpPr bwMode="auto">
          <a:xfrm>
            <a:off x="108132563" y="109799438"/>
            <a:ext cx="9224962" cy="2011362"/>
            <a:chOff x="105636975" y="112824150"/>
            <a:chExt cx="9225374" cy="2010030"/>
          </a:xfrm>
        </p:grpSpPr>
        <p:sp>
          <p:nvSpPr>
            <p:cNvPr id="65548" name="Rectangle 12"/>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65549" name="Picture 13"/>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65550" name="Text Box 14"/>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65551" name="Group 15"/>
          <p:cNvGrpSpPr>
            <a:grpSpLocks/>
          </p:cNvGrpSpPr>
          <p:nvPr/>
        </p:nvGrpSpPr>
        <p:grpSpPr bwMode="auto">
          <a:xfrm>
            <a:off x="108348463" y="110015338"/>
            <a:ext cx="9224962" cy="2011362"/>
            <a:chOff x="105636975" y="112824150"/>
            <a:chExt cx="9225374" cy="2010030"/>
          </a:xfrm>
        </p:grpSpPr>
        <p:sp>
          <p:nvSpPr>
            <p:cNvPr id="65552" name="Rectangle 16"/>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65553" name="Picture 17"/>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65554" name="Text Box 18"/>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sp>
        <p:nvSpPr>
          <p:cNvPr id="65555" name="Text Box 19"/>
          <p:cNvSpPr txBox="1">
            <a:spLocks noChangeArrowheads="1"/>
          </p:cNvSpPr>
          <p:nvPr/>
        </p:nvSpPr>
        <p:spPr bwMode="auto">
          <a:xfrm>
            <a:off x="1908175" y="2636838"/>
            <a:ext cx="1655763" cy="366712"/>
          </a:xfrm>
          <a:prstGeom prst="rect">
            <a:avLst/>
          </a:prstGeom>
          <a:noFill/>
          <a:ln w="9525">
            <a:noFill/>
            <a:miter lim="800000"/>
            <a:headEnd/>
            <a:tailEnd/>
          </a:ln>
        </p:spPr>
        <p:txBody>
          <a:bodyPr>
            <a:spAutoFit/>
          </a:bodyPr>
          <a:lstStyle/>
          <a:p>
            <a:pPr>
              <a:spcBef>
                <a:spcPct val="50000"/>
              </a:spcBef>
            </a:pPr>
            <a:endParaRPr lang="fr-FR" sz="1800"/>
          </a:p>
        </p:txBody>
      </p:sp>
      <p:grpSp>
        <p:nvGrpSpPr>
          <p:cNvPr id="65556" name="Group 20"/>
          <p:cNvGrpSpPr>
            <a:grpSpLocks/>
          </p:cNvGrpSpPr>
          <p:nvPr/>
        </p:nvGrpSpPr>
        <p:grpSpPr bwMode="auto">
          <a:xfrm>
            <a:off x="108564363" y="110231238"/>
            <a:ext cx="9224962" cy="2011362"/>
            <a:chOff x="105636975" y="112824150"/>
            <a:chExt cx="9225374" cy="2010030"/>
          </a:xfrm>
        </p:grpSpPr>
        <p:sp>
          <p:nvSpPr>
            <p:cNvPr id="65557" name="Rectangle 21"/>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65558" name="Picture 22"/>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65559" name="Text Box 23"/>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65560" name="Group 24"/>
          <p:cNvGrpSpPr>
            <a:grpSpLocks/>
          </p:cNvGrpSpPr>
          <p:nvPr/>
        </p:nvGrpSpPr>
        <p:grpSpPr bwMode="auto">
          <a:xfrm>
            <a:off x="108780263" y="110447138"/>
            <a:ext cx="9224962" cy="2011362"/>
            <a:chOff x="105636975" y="112824150"/>
            <a:chExt cx="9225374" cy="2010030"/>
          </a:xfrm>
        </p:grpSpPr>
        <p:sp>
          <p:nvSpPr>
            <p:cNvPr id="65561" name="Rectangle 25"/>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65562" name="Picture 26"/>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65563" name="Text Box 27"/>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pic>
        <p:nvPicPr>
          <p:cNvPr id="65564" name="Picture 28" descr="lampeµ"/>
          <p:cNvPicPr>
            <a:picLocks noChangeAspect="1" noChangeArrowheads="1"/>
          </p:cNvPicPr>
          <p:nvPr/>
        </p:nvPicPr>
        <p:blipFill>
          <a:blip r:embed="rId4" cstate="print"/>
          <a:srcRect/>
          <a:stretch>
            <a:fillRect/>
          </a:stretch>
        </p:blipFill>
        <p:spPr bwMode="auto">
          <a:xfrm>
            <a:off x="0" y="5945188"/>
            <a:ext cx="1042988" cy="912812"/>
          </a:xfrm>
          <a:prstGeom prst="rect">
            <a:avLst/>
          </a:prstGeom>
          <a:noFill/>
          <a:ln w="9525">
            <a:noFill/>
            <a:miter lim="800000"/>
            <a:headEnd/>
            <a:tailEnd/>
          </a:ln>
        </p:spPr>
      </p:pic>
      <p:sp>
        <p:nvSpPr>
          <p:cNvPr id="65565" name="Rectangle 29"/>
          <p:cNvSpPr>
            <a:spLocks noGrp="1" noChangeArrowheads="1"/>
          </p:cNvSpPr>
          <p:nvPr>
            <p:ph type="body" idx="4294967295"/>
          </p:nvPr>
        </p:nvSpPr>
        <p:spPr>
          <a:xfrm>
            <a:off x="457200" y="476250"/>
            <a:ext cx="8229600" cy="5649913"/>
          </a:xfrm>
        </p:spPr>
        <p:txBody>
          <a:bodyPr/>
          <a:lstStyle/>
          <a:p>
            <a:pPr lvl="0" algn="ctr">
              <a:buNone/>
            </a:pPr>
            <a:r>
              <a:rPr lang="en-GB" sz="2800" dirty="0" smtClean="0">
                <a:solidFill>
                  <a:srgbClr val="000000"/>
                </a:solidFill>
              </a:rPr>
              <a:t>Border </a:t>
            </a:r>
            <a:r>
              <a:rPr lang="en-GB" sz="2800" dirty="0">
                <a:solidFill>
                  <a:srgbClr val="000000"/>
                </a:solidFill>
              </a:rPr>
              <a:t>measures</a:t>
            </a:r>
          </a:p>
          <a:p>
            <a:pPr>
              <a:buFontTx/>
              <a:buNone/>
            </a:pPr>
            <a:endParaRPr lang="en-GB" sz="2000" b="1" dirty="0" smtClean="0"/>
          </a:p>
          <a:p>
            <a:pPr>
              <a:buFont typeface="Wingdings" pitchFamily="2" charset="2"/>
              <a:buChar char="Ø"/>
            </a:pPr>
            <a:r>
              <a:rPr lang="en-GB" sz="2000" b="1" dirty="0" smtClean="0"/>
              <a:t>Right to information</a:t>
            </a:r>
          </a:p>
          <a:p>
            <a:pPr>
              <a:buFontTx/>
              <a:buNone/>
            </a:pPr>
            <a:endParaRPr lang="en-GB" sz="2000" b="1" dirty="0" smtClean="0"/>
          </a:p>
          <a:p>
            <a:pPr lvl="2">
              <a:buFontTx/>
              <a:buNone/>
            </a:pPr>
            <a:endParaRPr lang="en-US" sz="1600" dirty="0" smtClean="0"/>
          </a:p>
          <a:p>
            <a:pPr lvl="1" eaLnBrk="1" hangingPunct="1">
              <a:buFontTx/>
              <a:buNone/>
            </a:pPr>
            <a:endParaRPr lang="fr-FR" sz="2000" dirty="0" smtClean="0"/>
          </a:p>
        </p:txBody>
      </p:sp>
      <p:graphicFrame>
        <p:nvGraphicFramePr>
          <p:cNvPr id="30" name="Tableau 29"/>
          <p:cNvGraphicFramePr>
            <a:graphicFrameLocks noGrp="1"/>
          </p:cNvGraphicFramePr>
          <p:nvPr>
            <p:extLst>
              <p:ext uri="{D42A27DB-BD31-4B8C-83A1-F6EECF244321}">
                <p14:modId xmlns:p14="http://schemas.microsoft.com/office/powerpoint/2010/main" val="2866104728"/>
              </p:ext>
            </p:extLst>
          </p:nvPr>
        </p:nvGraphicFramePr>
        <p:xfrm>
          <a:off x="251520" y="1827830"/>
          <a:ext cx="8640960" cy="4088889"/>
        </p:xfrm>
        <a:graphic>
          <a:graphicData uri="http://schemas.openxmlformats.org/drawingml/2006/table">
            <a:tbl>
              <a:tblPr firstRow="1" bandRow="1">
                <a:tableStyleId>{2D5ABB26-0587-4C30-8999-92F81FD0307C}</a:tableStyleId>
              </a:tblPr>
              <a:tblGrid>
                <a:gridCol w="3960440"/>
                <a:gridCol w="4680520"/>
              </a:tblGrid>
              <a:tr h="653566">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2000" u="sng" dirty="0" smtClean="0"/>
                        <a:t>Ex officio procedure:</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2000" u="sng" dirty="0" smtClean="0"/>
                        <a:t>Normal procedure:</a:t>
                      </a:r>
                    </a:p>
                    <a:p>
                      <a:endParaRPr lang="fr-FR" dirty="0"/>
                    </a:p>
                  </a:txBody>
                  <a:tcPr/>
                </a:tc>
              </a:tr>
              <a:tr h="3418329">
                <a:tc>
                  <a:txBody>
                    <a:bodyPr/>
                    <a:lstStyle/>
                    <a:p>
                      <a:pPr marL="285750" marR="0" lvl="2"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GB" sz="1600" dirty="0" smtClean="0"/>
                        <a:t>Actual or supposed number of items and their nature</a:t>
                      </a:r>
                    </a:p>
                    <a:p>
                      <a:endParaRPr lang="fr-FR" dirty="0"/>
                    </a:p>
                  </a:txBody>
                  <a:tcPr/>
                </a:tc>
                <a:tc>
                  <a:txBody>
                    <a:bodyPr/>
                    <a:lstStyle/>
                    <a:p>
                      <a:pPr marL="285750" lvl="2" indent="-285750" algn="just">
                        <a:buFont typeface="Wingdings" pitchFamily="2" charset="2"/>
                        <a:buChar char="§"/>
                      </a:pPr>
                      <a:r>
                        <a:rPr lang="en-US" sz="1600" b="1" dirty="0" smtClean="0"/>
                        <a:t>Actual or estimated quantities and nature of the goods</a:t>
                      </a:r>
                      <a:r>
                        <a:rPr lang="en-US" sz="1600" dirty="0" smtClean="0"/>
                        <a:t>: without being bound to notify the authority who has to take a substantive decision.</a:t>
                      </a:r>
                    </a:p>
                    <a:p>
                      <a:pPr marL="285750" lvl="2" indent="-285750" algn="just">
                        <a:buFont typeface="Wingdings" pitchFamily="2" charset="2"/>
                        <a:buChar char="§"/>
                      </a:pPr>
                      <a:r>
                        <a:rPr lang="en-GB" sz="1600" dirty="0" smtClean="0"/>
                        <a:t>In accordance with provisions on the protection of personal date, commercial and industrial secrecy and administrative confidentiality : </a:t>
                      </a:r>
                      <a:r>
                        <a:rPr lang="en-GB" sz="1600" b="1" dirty="0" smtClean="0"/>
                        <a:t>name and address of the consignee, consignor, declarant or holder of the goods and the origin and provenance</a:t>
                      </a:r>
                      <a:r>
                        <a:rPr lang="en-GB" sz="1600" dirty="0" smtClean="0"/>
                        <a:t>: in view of establishing whether an intellectual property right has been infringed</a:t>
                      </a:r>
                    </a:p>
                    <a:p>
                      <a:pPr marL="285750" lvl="2" indent="-285750" algn="just">
                        <a:buFont typeface="Wingdings" pitchFamily="2" charset="2"/>
                        <a:buChar char="§"/>
                      </a:pPr>
                      <a:r>
                        <a:rPr lang="en-GB" sz="1600" dirty="0" smtClean="0"/>
                        <a:t>Inspection of the goods, taking of samples, sending of digital pictures cf. CJEU cases </a:t>
                      </a:r>
                      <a:r>
                        <a:rPr lang="fr-BE" sz="1600" dirty="0" smtClean="0"/>
                        <a:t>C-408/01</a:t>
                      </a:r>
                      <a:r>
                        <a:rPr lang="en-GB" sz="1600" dirty="0" smtClean="0"/>
                        <a:t> </a:t>
                      </a:r>
                      <a:r>
                        <a:rPr lang="en-GB" sz="1600" i="1" dirty="0" smtClean="0"/>
                        <a:t>Adidas</a:t>
                      </a:r>
                      <a:endParaRPr lang="en-US" sz="1600" dirty="0" smtClean="0"/>
                    </a:p>
                    <a:p>
                      <a:endParaRPr lang="fr-FR" dirty="0"/>
                    </a:p>
                  </a:txBody>
                  <a:tcPr/>
                </a:tc>
              </a:tr>
            </a:tbl>
          </a:graphicData>
        </a:graphic>
      </p:graphicFrame>
      <p:pic>
        <p:nvPicPr>
          <p:cNvPr id="3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864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2878</TotalTime>
  <Words>751</Words>
  <Application>Microsoft Office PowerPoint</Application>
  <PresentationFormat>Affichage à l'écran (4:3)</PresentationFormat>
  <Paragraphs>420</Paragraphs>
  <Slides>14</Slides>
  <Notes>14</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Présentation PowerPoint</vt:lpstr>
      <vt:lpstr>Présentation PowerPoint</vt:lpstr>
      <vt:lpstr>Présentation PowerPoint</vt:lpstr>
      <vt:lpstr>Présentation PowerPoint</vt:lpstr>
      <vt:lpstr>Border measures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www.EemanPartners.com</dc:title>
  <dc:creator>Louis Godart</dc:creator>
  <cp:lastModifiedBy>Louis Godart</cp:lastModifiedBy>
  <cp:revision>35</cp:revision>
  <dcterms:created xsi:type="dcterms:W3CDTF">2012-11-09T14:52:36Z</dcterms:created>
  <dcterms:modified xsi:type="dcterms:W3CDTF">2012-11-20T18:00:18Z</dcterms:modified>
</cp:coreProperties>
</file>