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2" r:id="rId10"/>
    <p:sldId id="270" r:id="rId11"/>
    <p:sldId id="260" r:id="rId12"/>
    <p:sldId id="271" r:id="rId13"/>
    <p:sldId id="273" r:id="rId14"/>
    <p:sldId id="258" r:id="rId15"/>
    <p:sldId id="274" r:id="rId16"/>
    <p:sldId id="275" r:id="rId17"/>
    <p:sldId id="278" r:id="rId18"/>
    <p:sldId id="279" r:id="rId19"/>
    <p:sldId id="280" r:id="rId20"/>
    <p:sldId id="259" r:id="rId21"/>
    <p:sldId id="261" r:id="rId22"/>
    <p:sldId id="276" r:id="rId23"/>
    <p:sldId id="277" r:id="rId24"/>
    <p:sldId id="281" r:id="rId25"/>
    <p:sldId id="282" r:id="rId26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7" autoAdjust="0"/>
    <p:restoredTop sz="86377" autoAdjust="0"/>
  </p:normalViewPr>
  <p:slideViewPr>
    <p:cSldViewPr>
      <p:cViewPr varScale="1">
        <p:scale>
          <a:sx n="78" d="100"/>
          <a:sy n="78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AC4C2E-3224-4FA7-A164-900DE74844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FC8FCA-2AC5-4801-B38E-0ABDAC43E6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39F52-099A-4EFC-8CE6-B5EE524FD7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87EBD-1E6E-42E8-92B0-105EDD2D76B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1D69E6-777E-402B-91E3-8F058F8F9F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14D250-3E61-4EBA-B8D0-218471F723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6D5768-81D7-4357-AF37-C0AB03568A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3BFE56-C016-4B79-9275-97F876D26F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77013-B88F-474A-B834-6C407FD66F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7D6831-62EB-408F-99F4-E6A104BF65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7AA5A4F-5FC7-4E62-BF6B-83873DAFFC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789363"/>
            <a:ext cx="4937125" cy="1333500"/>
          </a:xfrm>
          <a:ln/>
        </p:spPr>
        <p:txBody>
          <a:bodyPr/>
          <a:lstStyle/>
          <a:p>
            <a:r>
              <a:rPr lang="en-US" sz="2600" dirty="0" smtClean="0">
                <a:solidFill>
                  <a:schemeClr val="accent2"/>
                </a:solidFill>
                <a:ea typeface="ヒラギノ角ゴ Pro W3" pitchFamily="1" charset="-128"/>
              </a:rPr>
              <a:t>International and Regional Patent Systems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00113" y="3933825"/>
            <a:ext cx="381000" cy="381000"/>
          </a:xfrm>
          <a:prstGeom prst="rect">
            <a:avLst/>
          </a:prstGeom>
          <a:solidFill>
            <a:srgbClr val="00008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331913" y="5373688"/>
            <a:ext cx="69342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800" dirty="0">
              <a:solidFill>
                <a:schemeClr val="accent2"/>
              </a:solidFill>
              <a:ea typeface="ヒラギノ角ゴ Pro W3" pitchFamily="1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WIPO-UKRAINE SUMMER SCHOOL ON INTELLECTUAL PROPERTY: JULY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pPr lvl="0"/>
            <a:r>
              <a:rPr lang="en-GB" dirty="0" smtClean="0"/>
              <a:t>The Patent Cooperation Treaty; International Search and Preliminary Examination Authorities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1"/>
            <a:ext cx="8229600" cy="3240360"/>
          </a:xfrm>
        </p:spPr>
        <p:txBody>
          <a:bodyPr/>
          <a:lstStyle/>
          <a:p>
            <a:r>
              <a:rPr lang="en-GB" dirty="0" smtClean="0"/>
              <a:t>Australia, Austria, Brazil, Canada, China, Egypt, Finland, India, Israel, Japan, the Republic of Korea, the Russian Federation, Spain, Sweden, the United States of America, the European Patent Office, and the Nordic Patent Institute.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The Patent Cooperation </a:t>
            </a:r>
            <a:r>
              <a:rPr lang="en-US" sz="2800" dirty="0" smtClean="0">
                <a:solidFill>
                  <a:schemeClr val="accent2"/>
                </a:solidFill>
              </a:rPr>
              <a:t>Treaty – How it works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Eurasian Patent Organisation;</a:t>
            </a:r>
            <a:r>
              <a:rPr lang="en-GB" baseline="0" dirty="0" smtClean="0"/>
              <a:t> 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Kyrgyz Republic</a:t>
            </a:r>
          </a:p>
          <a:p>
            <a:r>
              <a:rPr lang="en-GB" dirty="0" smtClean="0"/>
              <a:t>Republic</a:t>
            </a:r>
            <a:r>
              <a:rPr lang="en-GB" baseline="0" dirty="0" smtClean="0"/>
              <a:t> of Armenia</a:t>
            </a:r>
          </a:p>
          <a:p>
            <a:r>
              <a:rPr lang="en-GB" baseline="0" dirty="0" smtClean="0"/>
              <a:t>Republic of Azerbaijan</a:t>
            </a:r>
          </a:p>
          <a:p>
            <a:r>
              <a:rPr lang="en-GB" baseline="0" dirty="0" smtClean="0"/>
              <a:t>Republic of Belarus</a:t>
            </a:r>
          </a:p>
          <a:p>
            <a:r>
              <a:rPr lang="en-GB" baseline="0" dirty="0" smtClean="0"/>
              <a:t>Republic of Kazakhstan</a:t>
            </a:r>
          </a:p>
          <a:p>
            <a:r>
              <a:rPr lang="en-GB" baseline="0" dirty="0" smtClean="0"/>
              <a:t>Republic of Moldova</a:t>
            </a:r>
          </a:p>
          <a:p>
            <a:r>
              <a:rPr lang="en-GB" baseline="0" dirty="0" smtClean="0"/>
              <a:t>Republic of Tajikistan</a:t>
            </a:r>
          </a:p>
          <a:p>
            <a:r>
              <a:rPr lang="en-GB" baseline="0" dirty="0" smtClean="0"/>
              <a:t>Russian Federation</a:t>
            </a:r>
          </a:p>
          <a:p>
            <a:r>
              <a:rPr lang="en-GB" baseline="0" dirty="0" smtClean="0"/>
              <a:t>Turkmenistan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Eurasian Patent Organisation; how it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</a:p>
          <a:p>
            <a:pPr lvl="1"/>
            <a:r>
              <a:rPr lang="en-GB" dirty="0" smtClean="0"/>
              <a:t>Administrative Council</a:t>
            </a:r>
          </a:p>
          <a:p>
            <a:pPr lvl="1"/>
            <a:r>
              <a:rPr lang="en-GB" dirty="0" smtClean="0"/>
              <a:t>Eurasian Patent Office</a:t>
            </a:r>
          </a:p>
          <a:p>
            <a:r>
              <a:rPr lang="en-GB" dirty="0" smtClean="0"/>
              <a:t>Filing of Single application with Eurasian Patent Office</a:t>
            </a:r>
          </a:p>
          <a:p>
            <a:r>
              <a:rPr lang="en-GB" dirty="0" smtClean="0"/>
              <a:t>Initial search by Eurasian Patent Office </a:t>
            </a:r>
          </a:p>
          <a:p>
            <a:r>
              <a:rPr lang="en-GB" dirty="0" smtClean="0"/>
              <a:t>Substantive examination – requested 6 months after publication of search report</a:t>
            </a:r>
          </a:p>
          <a:p>
            <a:r>
              <a:rPr lang="en-GB" dirty="0" smtClean="0"/>
              <a:t>Grant</a:t>
            </a:r>
          </a:p>
          <a:p>
            <a:r>
              <a:rPr lang="en-GB" dirty="0" smtClean="0"/>
              <a:t>Designation of states in which patent is to be effective</a:t>
            </a:r>
          </a:p>
          <a:p>
            <a:r>
              <a:rPr lang="en-GB" dirty="0" smtClean="0"/>
              <a:t>Maintenance in members states individually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The European Patent Organisation; Member </a:t>
            </a:r>
            <a:r>
              <a:rPr lang="en-US" b="1" dirty="0" smtClean="0">
                <a:solidFill>
                  <a:schemeClr val="accent2"/>
                </a:solidFill>
              </a:rPr>
              <a:t>States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352925"/>
          </a:xfrm>
        </p:spPr>
        <p:txBody>
          <a:bodyPr/>
          <a:lstStyle/>
          <a:p>
            <a:pPr>
              <a:buFontTx/>
              <a:buChar char="-"/>
            </a:pP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251520" y="1397000"/>
          <a:ext cx="8424936" cy="5128344"/>
        </p:xfrm>
        <a:graphic>
          <a:graphicData uri="http://schemas.openxmlformats.org/presentationml/2006/ole">
            <p:oleObj spid="_x0000_s1026" name="Acrobat Document" r:id="rId3" imgW="0" imgH="0" progId="AcroExch.Document.7">
              <p:embed/>
            </p:oleObj>
          </a:graphicData>
        </a:graphic>
      </p:graphicFrame>
      <p:pic>
        <p:nvPicPr>
          <p:cNvPr id="1028" name="Picture 4" descr="http://documents.epo.org/projects/babylon/eponet.nsf/0/E65E85FAF2F200F4C125744A00294866/$File/epo_member_states_10_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673424"/>
            <a:ext cx="460851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European Patent Organisation; how it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</a:p>
          <a:p>
            <a:pPr lvl="1"/>
            <a:r>
              <a:rPr lang="en-GB" dirty="0" smtClean="0"/>
              <a:t>Administrative Council</a:t>
            </a:r>
          </a:p>
          <a:p>
            <a:pPr lvl="2"/>
            <a:r>
              <a:rPr lang="en-GB" dirty="0" smtClean="0"/>
              <a:t>Budget and Finance Committee</a:t>
            </a:r>
          </a:p>
          <a:p>
            <a:pPr lvl="2"/>
            <a:r>
              <a:rPr lang="en-GB" dirty="0" smtClean="0"/>
              <a:t>Patent Law Committee</a:t>
            </a:r>
          </a:p>
          <a:p>
            <a:pPr lvl="2"/>
            <a:r>
              <a:rPr lang="en-GB" dirty="0" smtClean="0"/>
              <a:t>Technical and operational support committee</a:t>
            </a:r>
          </a:p>
          <a:p>
            <a:pPr lvl="1"/>
            <a:r>
              <a:rPr lang="en-GB" dirty="0" smtClean="0"/>
              <a:t>The European Patent Office</a:t>
            </a:r>
          </a:p>
          <a:p>
            <a:pPr lvl="2"/>
            <a:r>
              <a:rPr lang="en-GB" dirty="0" smtClean="0"/>
              <a:t>Hague</a:t>
            </a:r>
          </a:p>
          <a:p>
            <a:pPr lvl="2"/>
            <a:r>
              <a:rPr lang="en-GB" dirty="0" smtClean="0"/>
              <a:t>Berlin</a:t>
            </a:r>
          </a:p>
          <a:p>
            <a:pPr lvl="2"/>
            <a:r>
              <a:rPr lang="en-GB" dirty="0" smtClean="0"/>
              <a:t>Vienna</a:t>
            </a:r>
          </a:p>
          <a:p>
            <a:pPr lvl="2"/>
            <a:r>
              <a:rPr lang="en-GB" dirty="0" smtClean="0"/>
              <a:t>Munich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European Patent Organisation; procedures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04856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European Community; member states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512" y="1412776"/>
          <a:ext cx="8784976" cy="5218212"/>
        </p:xfrm>
        <a:graphic>
          <a:graphicData uri="http://schemas.openxmlformats.org/presentationml/2006/ole">
            <p:oleObj spid="_x0000_s22530" name="Acrobat Document" r:id="rId3" imgW="22542857" imgH="15790476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European Union;</a:t>
            </a:r>
            <a:r>
              <a:rPr lang="en-GB" baseline="0" dirty="0" smtClean="0"/>
              <a:t> regional IP systems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baseline="0" dirty="0" smtClean="0"/>
              <a:t>Office for the Harmonisation of the Internal Market</a:t>
            </a:r>
          </a:p>
          <a:p>
            <a:pPr lvl="1"/>
            <a:r>
              <a:rPr lang="en-GB" baseline="0" dirty="0" smtClean="0"/>
              <a:t>Single European trade mark</a:t>
            </a:r>
          </a:p>
          <a:p>
            <a:pPr lvl="1"/>
            <a:r>
              <a:rPr lang="en-GB" baseline="0" dirty="0" smtClean="0"/>
              <a:t>Single European design</a:t>
            </a:r>
          </a:p>
          <a:p>
            <a:pPr lvl="0"/>
            <a:r>
              <a:rPr lang="en-GB" baseline="0" dirty="0" smtClean="0"/>
              <a:t>Community patent</a:t>
            </a:r>
          </a:p>
          <a:p>
            <a:pPr lvl="1"/>
            <a:r>
              <a:rPr lang="en-GB" baseline="0" dirty="0" smtClean="0"/>
              <a:t>Enhanced cooperation – not Italy and Spain</a:t>
            </a:r>
          </a:p>
          <a:p>
            <a:pPr lvl="1"/>
            <a:r>
              <a:rPr lang="en-GB" baseline="0" dirty="0" smtClean="0"/>
              <a:t>Optional – national and European patents continue</a:t>
            </a:r>
          </a:p>
          <a:p>
            <a:pPr lvl="1"/>
            <a:r>
              <a:rPr lang="en-GB" baseline="0" dirty="0" smtClean="0"/>
              <a:t>Single application made at EPO </a:t>
            </a:r>
          </a:p>
          <a:p>
            <a:pPr lvl="2"/>
            <a:r>
              <a:rPr lang="en-GB" baseline="0" dirty="0" smtClean="0"/>
              <a:t>Examined under European patent Convention</a:t>
            </a:r>
          </a:p>
          <a:p>
            <a:pPr lvl="2"/>
            <a:r>
              <a:rPr lang="en-GB" baseline="0" dirty="0" smtClean="0"/>
              <a:t>Made unitary patent at request of applicants</a:t>
            </a:r>
          </a:p>
          <a:p>
            <a:pPr lvl="2"/>
            <a:r>
              <a:rPr lang="en-GB" baseline="0" dirty="0" smtClean="0"/>
              <a:t>EPO collects renewal fees and conducts other maintenance functions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Community Patent;</a:t>
            </a:r>
            <a:r>
              <a:rPr lang="en-GB" baseline="0" dirty="0" smtClean="0"/>
              <a:t> some 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/>
              <a:t>Translations</a:t>
            </a:r>
          </a:p>
          <a:p>
            <a:pPr lvl="1"/>
            <a:r>
              <a:rPr lang="en-GB" dirty="0" smtClean="0"/>
              <a:t>Proceedings in EPO languages (English, French, German)</a:t>
            </a:r>
          </a:p>
          <a:p>
            <a:pPr lvl="1"/>
            <a:r>
              <a:rPr lang="en-GB" dirty="0" smtClean="0"/>
              <a:t>No</a:t>
            </a:r>
            <a:r>
              <a:rPr lang="en-GB" baseline="0" dirty="0" smtClean="0"/>
              <a:t> further translation at grant machine translation when needed</a:t>
            </a:r>
          </a:p>
          <a:p>
            <a:pPr lvl="1"/>
            <a:r>
              <a:rPr lang="en-GB" baseline="0" dirty="0" smtClean="0"/>
              <a:t>Transitional period</a:t>
            </a:r>
          </a:p>
          <a:p>
            <a:pPr lvl="2"/>
            <a:r>
              <a:rPr lang="en-GB" dirty="0" smtClean="0"/>
              <a:t>Translation into English or language of member state filed by applicant but reimbursed</a:t>
            </a:r>
          </a:p>
          <a:p>
            <a:pPr lvl="0"/>
            <a:r>
              <a:rPr lang="en-GB" dirty="0" smtClean="0"/>
              <a:t>Litigation</a:t>
            </a:r>
          </a:p>
          <a:p>
            <a:pPr lvl="1"/>
            <a:r>
              <a:rPr lang="en-GB" dirty="0" smtClean="0"/>
              <a:t>European</a:t>
            </a:r>
            <a:r>
              <a:rPr lang="en-GB" baseline="0" dirty="0" smtClean="0"/>
              <a:t> and EU Patents Court</a:t>
            </a:r>
          </a:p>
          <a:p>
            <a:pPr lvl="1"/>
            <a:r>
              <a:rPr lang="en-GB" baseline="0" dirty="0" smtClean="0"/>
              <a:t>First Instance regional and central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Reasons for international and regional patent systems</a:t>
            </a:r>
          </a:p>
          <a:p>
            <a:r>
              <a:rPr lang="en-GB" dirty="0" smtClean="0"/>
              <a:t>Examples of international and regional systems</a:t>
            </a:r>
          </a:p>
          <a:p>
            <a:r>
              <a:rPr lang="en-GB" dirty="0" smtClean="0"/>
              <a:t>The Patent Cooperation Treaty</a:t>
            </a:r>
          </a:p>
          <a:p>
            <a:r>
              <a:rPr lang="en-GB" dirty="0" smtClean="0"/>
              <a:t>The Eurasian Patent Organisation</a:t>
            </a:r>
          </a:p>
          <a:p>
            <a:r>
              <a:rPr lang="en-GB" dirty="0" smtClean="0"/>
              <a:t>The European Patent Organisation</a:t>
            </a:r>
          </a:p>
          <a:p>
            <a:r>
              <a:rPr lang="en-GB" dirty="0" smtClean="0"/>
              <a:t>European </a:t>
            </a:r>
            <a:r>
              <a:rPr lang="en-GB" dirty="0" smtClean="0"/>
              <a:t>Community</a:t>
            </a:r>
            <a:endParaRPr lang="en-GB" dirty="0" smtClean="0"/>
          </a:p>
          <a:p>
            <a:r>
              <a:rPr lang="en-GB" dirty="0" smtClean="0"/>
              <a:t>African Regional Systems</a:t>
            </a:r>
          </a:p>
          <a:p>
            <a:r>
              <a:rPr lang="en-GB" dirty="0" smtClean="0"/>
              <a:t>The Future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African Regional Intellectual Property Organisation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24000"/>
            <a:ext cx="8229600" cy="43529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	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3530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African</a:t>
            </a:r>
            <a:r>
              <a:rPr lang="en-US" sz="3200" baseline="0" dirty="0" smtClean="0">
                <a:solidFill>
                  <a:schemeClr val="accent2"/>
                </a:solidFill>
              </a:rPr>
              <a:t> Regional Intellectual Property Organisation; member states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1295400" lvl="2" indent="-381000"/>
            <a:r>
              <a:rPr lang="en-US" sz="2800" dirty="0" smtClean="0">
                <a:solidFill>
                  <a:schemeClr val="accent2"/>
                </a:solidFill>
              </a:rPr>
              <a:t>Botswana</a:t>
            </a:r>
          </a:p>
          <a:p>
            <a:pPr marL="1295400" lvl="2" indent="-381000"/>
            <a:r>
              <a:rPr lang="en-US" sz="2800" dirty="0" smtClean="0">
                <a:solidFill>
                  <a:schemeClr val="accent2"/>
                </a:solidFill>
              </a:rPr>
              <a:t>Gambia</a:t>
            </a:r>
          </a:p>
          <a:p>
            <a:pPr marL="1295400" lvl="2" indent="-381000"/>
            <a:r>
              <a:rPr lang="en-US" sz="2800" dirty="0" smtClean="0">
                <a:solidFill>
                  <a:schemeClr val="accent2"/>
                </a:solidFill>
              </a:rPr>
              <a:t>Ghana</a:t>
            </a:r>
          </a:p>
          <a:p>
            <a:pPr marL="1295400" lvl="2" indent="-381000"/>
            <a:r>
              <a:rPr lang="en-US" sz="2800" dirty="0" smtClean="0">
                <a:solidFill>
                  <a:schemeClr val="accent2"/>
                </a:solidFill>
              </a:rPr>
              <a:t>Kenya</a:t>
            </a:r>
          </a:p>
          <a:p>
            <a:pPr marL="1295400" lvl="2" indent="-381000"/>
            <a:r>
              <a:rPr lang="en-US" sz="2800" dirty="0" smtClean="0">
                <a:solidFill>
                  <a:schemeClr val="accent2"/>
                </a:solidFill>
              </a:rPr>
              <a:t>Lesotho</a:t>
            </a:r>
          </a:p>
          <a:p>
            <a:pPr marL="1295400" lvl="2" indent="-381000"/>
            <a:r>
              <a:rPr lang="en-US" sz="2800" dirty="0" smtClean="0">
                <a:solidFill>
                  <a:schemeClr val="accent2"/>
                </a:solidFill>
              </a:rPr>
              <a:t>Liberia</a:t>
            </a:r>
          </a:p>
          <a:p>
            <a:pPr marL="1295400" lvl="2" indent="-381000"/>
            <a:r>
              <a:rPr lang="en-US" sz="2800" dirty="0" smtClean="0">
                <a:solidFill>
                  <a:schemeClr val="accent2"/>
                </a:solidFill>
              </a:rPr>
              <a:t>Malawi</a:t>
            </a:r>
          </a:p>
          <a:p>
            <a:pPr marL="1295400" lvl="2" indent="-381000"/>
            <a:r>
              <a:rPr lang="en-US" sz="2800" dirty="0" smtClean="0">
                <a:solidFill>
                  <a:schemeClr val="accent2"/>
                </a:solidFill>
              </a:rPr>
              <a:t>M</a:t>
            </a:r>
            <a:r>
              <a:rPr lang="en-US" sz="2800" dirty="0" smtClean="0">
                <a:solidFill>
                  <a:schemeClr val="accent2"/>
                </a:solidFill>
              </a:rPr>
              <a:t>ozambique</a:t>
            </a:r>
          </a:p>
          <a:p>
            <a:pPr marL="1295400" lvl="2" indent="-381000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Namibia</a:t>
            </a:r>
          </a:p>
          <a:p>
            <a:r>
              <a:rPr lang="en-GB" dirty="0" smtClean="0"/>
              <a:t>Sierra Leone</a:t>
            </a:r>
          </a:p>
          <a:p>
            <a:r>
              <a:rPr lang="en-GB" dirty="0" smtClean="0"/>
              <a:t>Somalia</a:t>
            </a:r>
          </a:p>
          <a:p>
            <a:r>
              <a:rPr lang="en-GB" dirty="0" smtClean="0"/>
              <a:t>Sudan (changes)</a:t>
            </a:r>
          </a:p>
          <a:p>
            <a:r>
              <a:rPr lang="en-GB" dirty="0" smtClean="0"/>
              <a:t>Swaziland</a:t>
            </a:r>
          </a:p>
          <a:p>
            <a:r>
              <a:rPr lang="en-GB" dirty="0" smtClean="0"/>
              <a:t>Tanzania</a:t>
            </a:r>
          </a:p>
          <a:p>
            <a:r>
              <a:rPr lang="en-GB" dirty="0" smtClean="0"/>
              <a:t>Uganda</a:t>
            </a:r>
          </a:p>
          <a:p>
            <a:r>
              <a:rPr lang="en-GB" dirty="0" smtClean="0"/>
              <a:t>Zambia</a:t>
            </a:r>
          </a:p>
          <a:p>
            <a:r>
              <a:rPr lang="en-GB" dirty="0" smtClean="0"/>
              <a:t>Zimbabwe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African Regional Intellectual Property Organisation; how it works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</a:p>
          <a:p>
            <a:pPr lvl="1"/>
            <a:r>
              <a:rPr lang="en-GB" dirty="0" smtClean="0"/>
              <a:t>Administrative Council</a:t>
            </a:r>
          </a:p>
          <a:p>
            <a:pPr lvl="1"/>
            <a:r>
              <a:rPr lang="en-GB" dirty="0" smtClean="0"/>
              <a:t>ARIPO Office</a:t>
            </a:r>
          </a:p>
          <a:p>
            <a:pPr lvl="1"/>
            <a:r>
              <a:rPr lang="en-GB" dirty="0" smtClean="0"/>
              <a:t>Training Centre</a:t>
            </a:r>
          </a:p>
          <a:p>
            <a:pPr lvl="0"/>
            <a:r>
              <a:rPr lang="en-GB" dirty="0" smtClean="0"/>
              <a:t>Process</a:t>
            </a:r>
          </a:p>
          <a:p>
            <a:pPr lvl="1"/>
            <a:r>
              <a:rPr lang="en-GB" dirty="0" smtClean="0"/>
              <a:t>Trade marks, patents and designs</a:t>
            </a:r>
          </a:p>
          <a:p>
            <a:pPr lvl="1"/>
            <a:r>
              <a:rPr lang="en-GB" dirty="0" smtClean="0"/>
              <a:t>Single application</a:t>
            </a:r>
          </a:p>
          <a:p>
            <a:pPr lvl="1"/>
            <a:r>
              <a:rPr lang="en-GB" dirty="0" smtClean="0"/>
              <a:t>Search and substantive examination</a:t>
            </a:r>
          </a:p>
          <a:p>
            <a:pPr lvl="1"/>
            <a:r>
              <a:rPr lang="en-GB" dirty="0" smtClean="0"/>
              <a:t>Grant</a:t>
            </a:r>
          </a:p>
          <a:p>
            <a:pPr lvl="2"/>
            <a:r>
              <a:rPr lang="en-GB" dirty="0" smtClean="0"/>
              <a:t>National acceptance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Organisation Africaine de la Propriete Intellectuelle; member states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Benin</a:t>
            </a:r>
          </a:p>
          <a:p>
            <a:r>
              <a:rPr lang="en-GB" dirty="0" smtClean="0"/>
              <a:t>Burkino Faso</a:t>
            </a:r>
          </a:p>
          <a:p>
            <a:r>
              <a:rPr lang="en-GB" dirty="0" smtClean="0"/>
              <a:t>Cameroun</a:t>
            </a:r>
          </a:p>
          <a:p>
            <a:r>
              <a:rPr lang="en-GB" dirty="0" smtClean="0"/>
              <a:t>Centrafique</a:t>
            </a:r>
          </a:p>
          <a:p>
            <a:r>
              <a:rPr lang="en-GB" dirty="0" smtClean="0"/>
              <a:t>Congo</a:t>
            </a:r>
          </a:p>
          <a:p>
            <a:r>
              <a:rPr lang="en-GB" dirty="0" smtClean="0"/>
              <a:t>Cote d’Ivoire</a:t>
            </a:r>
          </a:p>
          <a:p>
            <a:r>
              <a:rPr lang="en-GB" dirty="0" smtClean="0"/>
              <a:t>Gabon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Guinee</a:t>
            </a:r>
          </a:p>
          <a:p>
            <a:r>
              <a:rPr lang="en-GB" dirty="0" smtClean="0"/>
              <a:t>Guinee Bissau</a:t>
            </a:r>
          </a:p>
          <a:p>
            <a:r>
              <a:rPr lang="en-GB" dirty="0" smtClean="0"/>
              <a:t>Mali</a:t>
            </a:r>
          </a:p>
          <a:p>
            <a:r>
              <a:rPr lang="en-GB" dirty="0" smtClean="0"/>
              <a:t>Mauritanie</a:t>
            </a:r>
          </a:p>
          <a:p>
            <a:r>
              <a:rPr lang="en-GB" dirty="0" smtClean="0"/>
              <a:t>Niger</a:t>
            </a:r>
          </a:p>
          <a:p>
            <a:r>
              <a:rPr lang="en-GB" dirty="0" smtClean="0"/>
              <a:t>Senegal</a:t>
            </a:r>
          </a:p>
          <a:p>
            <a:r>
              <a:rPr lang="en-GB" dirty="0" smtClean="0"/>
              <a:t>Tchad</a:t>
            </a:r>
          </a:p>
          <a:p>
            <a:r>
              <a:rPr lang="en-GB" dirty="0" smtClean="0"/>
              <a:t>Togo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Organisation Africaine de la Propriete Intellectuelle; how it works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</a:p>
          <a:p>
            <a:pPr lvl="1"/>
            <a:r>
              <a:rPr lang="en-GB" dirty="0" smtClean="0"/>
              <a:t>Administrative council</a:t>
            </a:r>
          </a:p>
          <a:p>
            <a:pPr lvl="1"/>
            <a:r>
              <a:rPr lang="en-GB" dirty="0" smtClean="0"/>
              <a:t>Director general</a:t>
            </a:r>
          </a:p>
          <a:p>
            <a:pPr lvl="1"/>
            <a:r>
              <a:rPr lang="en-GB" dirty="0" smtClean="0"/>
              <a:t>Board of appeals</a:t>
            </a:r>
          </a:p>
          <a:p>
            <a:pPr lvl="0"/>
            <a:r>
              <a:rPr lang="en-GB" dirty="0" smtClean="0"/>
              <a:t>Deals with all IP rights</a:t>
            </a:r>
          </a:p>
          <a:p>
            <a:pPr lvl="0"/>
            <a:r>
              <a:rPr lang="en-GB" dirty="0" smtClean="0"/>
              <a:t>Effective in all states</a:t>
            </a:r>
          </a:p>
          <a:p>
            <a:pPr lvl="0"/>
            <a:r>
              <a:rPr lang="en-GB" dirty="0" smtClean="0"/>
              <a:t>Decisions by court in one state apply to all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Strengthening of existing systems</a:t>
            </a:r>
          </a:p>
          <a:p>
            <a:r>
              <a:rPr lang="en-GB" dirty="0" smtClean="0"/>
              <a:t>Patent Prosecution Highway</a:t>
            </a:r>
          </a:p>
          <a:p>
            <a:pPr lvl="1"/>
            <a:r>
              <a:rPr lang="en-GB" dirty="0" smtClean="0"/>
              <a:t>Work done</a:t>
            </a:r>
            <a:r>
              <a:rPr lang="en-GB" baseline="0" dirty="0" smtClean="0"/>
              <a:t> once is used again</a:t>
            </a:r>
          </a:p>
          <a:p>
            <a:pPr lvl="0"/>
            <a:r>
              <a:rPr lang="en-GB" baseline="0" dirty="0" smtClean="0"/>
              <a:t>Mutual Recognition</a:t>
            </a:r>
          </a:p>
          <a:p>
            <a:pPr lvl="1"/>
            <a:r>
              <a:rPr lang="en-GB" baseline="0" dirty="0" smtClean="0"/>
              <a:t>Grant by one leads to grant by others</a:t>
            </a:r>
          </a:p>
          <a:p>
            <a:pPr lvl="0"/>
            <a:r>
              <a:rPr lang="en-GB" dirty="0" smtClean="0"/>
              <a:t>The big 5</a:t>
            </a:r>
          </a:p>
          <a:p>
            <a:pPr lvl="1"/>
            <a:r>
              <a:rPr lang="en-GB" dirty="0" smtClean="0"/>
              <a:t>State</a:t>
            </a:r>
            <a:r>
              <a:rPr lang="en-GB" baseline="0" dirty="0" smtClean="0"/>
              <a:t> Intellectual Property Office (China), EPO, Korean Intellectual Property Office, Japan Patent Office,  United States Patent and Trade </a:t>
            </a:r>
            <a:r>
              <a:rPr lang="en-GB" dirty="0" smtClean="0"/>
              <a:t>M</a:t>
            </a:r>
            <a:r>
              <a:rPr lang="en-GB" baseline="0" dirty="0" smtClean="0"/>
              <a:t>ark Office</a:t>
            </a:r>
          </a:p>
          <a:p>
            <a:pPr lvl="0"/>
            <a:r>
              <a:rPr lang="en-GB" dirty="0" smtClean="0"/>
              <a:t>An alternative to the PCT?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for international and regional</a:t>
            </a:r>
            <a:r>
              <a:rPr lang="en-GB" baseline="0" dirty="0" smtClean="0"/>
              <a:t> patent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Political</a:t>
            </a:r>
          </a:p>
          <a:p>
            <a:pPr lvl="1"/>
            <a:r>
              <a:rPr lang="en-GB" dirty="0" smtClean="0"/>
              <a:t>Equal treatment</a:t>
            </a:r>
          </a:p>
          <a:p>
            <a:pPr lvl="1"/>
            <a:r>
              <a:rPr lang="en-GB" dirty="0" smtClean="0"/>
              <a:t>Closer cooperation</a:t>
            </a:r>
          </a:p>
          <a:p>
            <a:pPr lvl="0"/>
            <a:r>
              <a:rPr lang="en-GB" dirty="0" smtClean="0"/>
              <a:t>Economic</a:t>
            </a:r>
          </a:p>
          <a:p>
            <a:pPr lvl="1"/>
            <a:r>
              <a:rPr lang="en-GB" dirty="0" smtClean="0"/>
              <a:t>Lower costs</a:t>
            </a:r>
          </a:p>
          <a:p>
            <a:pPr lvl="2"/>
            <a:r>
              <a:rPr lang="en-GB" dirty="0" smtClean="0"/>
              <a:t>For countries</a:t>
            </a:r>
          </a:p>
          <a:p>
            <a:pPr lvl="2"/>
            <a:r>
              <a:rPr lang="en-GB" dirty="0" smtClean="0"/>
              <a:t>For applicants</a:t>
            </a:r>
          </a:p>
          <a:p>
            <a:pPr lvl="0"/>
            <a:r>
              <a:rPr lang="en-GB" dirty="0" smtClean="0"/>
              <a:t>Administrative</a:t>
            </a:r>
          </a:p>
          <a:p>
            <a:pPr lvl="1"/>
            <a:r>
              <a:rPr lang="en-GB" dirty="0" smtClean="0"/>
              <a:t>Reduces backlogs</a:t>
            </a:r>
          </a:p>
          <a:p>
            <a:pPr lvl="1"/>
            <a:r>
              <a:rPr lang="en-GB" dirty="0" smtClean="0"/>
              <a:t>Simplifies procedures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international and regional patent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Patent Cooperation Treaty</a:t>
            </a:r>
          </a:p>
          <a:p>
            <a:r>
              <a:rPr lang="en-GB" dirty="0" smtClean="0"/>
              <a:t>The Eurasian Patent Organisation</a:t>
            </a:r>
          </a:p>
          <a:p>
            <a:r>
              <a:rPr lang="en-GB" dirty="0" smtClean="0"/>
              <a:t>The European Patent Organisation</a:t>
            </a:r>
          </a:p>
          <a:p>
            <a:r>
              <a:rPr lang="en-GB" dirty="0" smtClean="0"/>
              <a:t>European Community Developments</a:t>
            </a:r>
          </a:p>
          <a:p>
            <a:r>
              <a:rPr lang="en-GB" dirty="0" smtClean="0"/>
              <a:t>African Regional Systems</a:t>
            </a:r>
          </a:p>
          <a:p>
            <a:pPr lvl="1"/>
            <a:r>
              <a:rPr lang="en-GB" dirty="0" smtClean="0"/>
              <a:t>African Regional Intellectual Property Organisation</a:t>
            </a:r>
          </a:p>
          <a:p>
            <a:pPr lvl="1"/>
            <a:r>
              <a:rPr lang="en-GB" dirty="0" smtClean="0"/>
              <a:t>Organisation Africaine de la Propriete </a:t>
            </a:r>
            <a:r>
              <a:rPr lang="en-GB" dirty="0" smtClean="0"/>
              <a:t>Intellectuelle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Patent Cooperation </a:t>
            </a:r>
            <a:r>
              <a:rPr lang="en-GB" dirty="0" smtClean="0"/>
              <a:t>Treaty; members - 1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3272" cy="4352925"/>
          </a:xfrm>
        </p:spPr>
        <p:txBody>
          <a:bodyPr/>
          <a:lstStyle/>
          <a:p>
            <a:r>
              <a:rPr lang="en-GB" dirty="0" smtClean="0"/>
              <a:t>Albania, Algeria, Angola, Antigua and Barbuda, Armenia, Australia, Austria, Azerbaijan</a:t>
            </a:r>
          </a:p>
          <a:p>
            <a:r>
              <a:rPr lang="en-GB" dirty="0" smtClean="0"/>
              <a:t>Bahrain, Barbados, Belarus, Belgium, Belize, Benin, Bosnia and Herzegovina , Botswana, Brazil, Bulgaria, Burkina Faso</a:t>
            </a:r>
          </a:p>
          <a:p>
            <a:r>
              <a:rPr lang="en-GB" dirty="0" smtClean="0"/>
              <a:t>Cameroon, Canada, Central </a:t>
            </a:r>
            <a:r>
              <a:rPr lang="en-GB" dirty="0" smtClean="0"/>
              <a:t>African </a:t>
            </a:r>
            <a:r>
              <a:rPr lang="en-GB" dirty="0" smtClean="0"/>
              <a:t>Republic, Chad, Chile, China, Colombia, Comoros, Congo, </a:t>
            </a:r>
            <a:r>
              <a:rPr lang="pt-BR" dirty="0" smtClean="0"/>
              <a:t>Costa Rica, </a:t>
            </a:r>
            <a:r>
              <a:rPr lang="fr-FR" dirty="0" smtClean="0"/>
              <a:t>Côte d'Ivoire, </a:t>
            </a:r>
            <a:r>
              <a:rPr lang="en-GB" dirty="0" smtClean="0"/>
              <a:t>Croatia, Cuba, Cyprus, Czech Republic, </a:t>
            </a:r>
            <a:endParaRPr lang="en-GB" dirty="0" smtClean="0"/>
          </a:p>
          <a:p>
            <a:r>
              <a:rPr lang="en-GB" dirty="0" smtClean="0"/>
              <a:t>Democratic </a:t>
            </a:r>
            <a:r>
              <a:rPr lang="en-GB" dirty="0" smtClean="0"/>
              <a:t>People's Republic </a:t>
            </a:r>
            <a:r>
              <a:rPr lang="en-GB" dirty="0" smtClean="0"/>
              <a:t>of </a:t>
            </a:r>
            <a:r>
              <a:rPr lang="en-GB" dirty="0" smtClean="0"/>
              <a:t>Korea, Denmark, Dominica,  Dominican Republic</a:t>
            </a:r>
            <a:endParaRPr lang="en-GB" dirty="0" smtClean="0"/>
          </a:p>
          <a:p>
            <a:r>
              <a:rPr lang="en-GB" dirty="0" smtClean="0"/>
              <a:t>Ecuador, Egypt, </a:t>
            </a:r>
            <a:r>
              <a:rPr lang="es-ES" dirty="0" smtClean="0"/>
              <a:t>El Salvador, </a:t>
            </a:r>
            <a:r>
              <a:rPr lang="en-GB" dirty="0" smtClean="0"/>
              <a:t>Equatorial Guinea, Estonia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The Patent Cooperation Treaty; members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52925"/>
          </a:xfrm>
        </p:spPr>
        <p:txBody>
          <a:bodyPr/>
          <a:lstStyle/>
          <a:p>
            <a:r>
              <a:rPr lang="en-GB" dirty="0" smtClean="0"/>
              <a:t>Finland, France, </a:t>
            </a:r>
            <a:endParaRPr lang="en-GB" dirty="0" smtClean="0"/>
          </a:p>
          <a:p>
            <a:r>
              <a:rPr lang="en-GB" dirty="0" smtClean="0"/>
              <a:t>Gambia,  Georgia, Germany, Ghana, Greece, Grenada, Guatemala, Guinea, Guinea-Bissau, </a:t>
            </a:r>
          </a:p>
          <a:p>
            <a:r>
              <a:rPr lang="en-GB" dirty="0" smtClean="0"/>
              <a:t>Honduras, Hungary</a:t>
            </a:r>
          </a:p>
          <a:p>
            <a:r>
              <a:rPr lang="en-GB" dirty="0" smtClean="0"/>
              <a:t>Iceland, India, Indonesia, Ireland, Israel, Italy</a:t>
            </a:r>
          </a:p>
          <a:p>
            <a:r>
              <a:rPr lang="en-GB" dirty="0" smtClean="0"/>
              <a:t>Japan</a:t>
            </a:r>
          </a:p>
          <a:p>
            <a:r>
              <a:rPr lang="en-GB" dirty="0" smtClean="0"/>
              <a:t>Kazakhstan,  Kenya, Kyrgyzstan</a:t>
            </a:r>
          </a:p>
          <a:p>
            <a:r>
              <a:rPr lang="en-GB" dirty="0" smtClean="0"/>
              <a:t>Lao People’s Democratic Republic, Latvia, Lesotho, Liberia, Libyan Arab Jamahiriya, Liechtenstein, Lithuania, Luxembourg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The Patent Cooperation Treaty; members - 3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Madagascar, Malawi, M</a:t>
            </a:r>
            <a:r>
              <a:rPr lang="en-GB" dirty="0" smtClean="0"/>
              <a:t>alaysia, Mali, Malta, Mauritania, Mexico, Monaco, Mongolia, Montenegro, Morocco, Mozambique</a:t>
            </a:r>
          </a:p>
          <a:p>
            <a:r>
              <a:rPr lang="en-GB" dirty="0" smtClean="0"/>
              <a:t>Namibia, Netherlands, New Zealand, Nicaragua, Niger, Nigeria, Norway</a:t>
            </a:r>
          </a:p>
          <a:p>
            <a:r>
              <a:rPr lang="en-GB" dirty="0" smtClean="0"/>
              <a:t>Oman</a:t>
            </a:r>
          </a:p>
          <a:p>
            <a:r>
              <a:rPr lang="fi-FI" dirty="0" smtClean="0"/>
              <a:t>Papua New Guinea, Pe</a:t>
            </a:r>
            <a:r>
              <a:rPr lang="en-GB" dirty="0" smtClean="0"/>
              <a:t>ru, Philippines, Poland, Portugal</a:t>
            </a:r>
          </a:p>
          <a:p>
            <a:r>
              <a:rPr lang="en-GB" dirty="0" smtClean="0"/>
              <a:t>Qatar</a:t>
            </a:r>
          </a:p>
          <a:p>
            <a:r>
              <a:rPr lang="en-GB" dirty="0" smtClean="0"/>
              <a:t>Republic of Korea, Republic of Moldova, Romania, Russian Federation, Rwanda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The Patent Cooperation Treaty; members - 4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/>
          <a:lstStyle/>
          <a:p>
            <a:r>
              <a:rPr lang="en-GB" dirty="0" smtClean="0"/>
              <a:t>Saint Kitts and Nevis </a:t>
            </a:r>
            <a:r>
              <a:rPr lang="pt-BR" dirty="0" smtClean="0"/>
              <a:t>Saint Lucia, </a:t>
            </a:r>
            <a:r>
              <a:rPr lang="en-GB" dirty="0" smtClean="0"/>
              <a:t>Saint Vincent and the Grenadines, Sao Tome and Principe, Senegal, Serbia, Seychelles, Sierra Leone, Singapore, Slovakia, Slovenia, South Africa, Spain, Sri Lanka, Sudan, Swaziland, Sweden, Switzerland, Syrian Arab Republic</a:t>
            </a:r>
          </a:p>
          <a:p>
            <a:r>
              <a:rPr lang="en-GB" dirty="0" smtClean="0"/>
              <a:t>Tajikistan,  Thailand, The former Yugoslav Republic of Macedonia, Togo, Trinidad and Tobago, Tunisia, Turkey, Turkmenistan</a:t>
            </a:r>
          </a:p>
          <a:p>
            <a:r>
              <a:rPr lang="en-GB" dirty="0" smtClean="0"/>
              <a:t>Uganda, Ukraine, United Arab Emirates, United Kingdom, United Republic of Tanzania, United States of America, Uzbekistan1</a:t>
            </a:r>
          </a:p>
          <a:p>
            <a:r>
              <a:rPr lang="en-GB" dirty="0" smtClean="0"/>
              <a:t>Viet Nam</a:t>
            </a:r>
          </a:p>
          <a:p>
            <a:r>
              <a:rPr lang="en-GB" dirty="0" smtClean="0"/>
              <a:t>Zambia, Zimbabwe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The Patent Cooperation Treaty;</a:t>
            </a:r>
            <a:br>
              <a:rPr lang="en-GB" dirty="0" smtClean="0"/>
            </a:br>
            <a:r>
              <a:rPr lang="en-GB" dirty="0" smtClean="0"/>
              <a:t>an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1144 Member States</a:t>
            </a:r>
          </a:p>
          <a:p>
            <a:pPr lvl="0"/>
            <a:r>
              <a:rPr lang="en-GB" dirty="0" smtClean="0"/>
              <a:t>International Phase</a:t>
            </a:r>
          </a:p>
          <a:p>
            <a:pPr lvl="1"/>
            <a:r>
              <a:rPr lang="en-GB" dirty="0" smtClean="0"/>
              <a:t>International search</a:t>
            </a:r>
          </a:p>
          <a:p>
            <a:pPr lvl="1"/>
            <a:r>
              <a:rPr lang="en-GB" dirty="0" smtClean="0"/>
              <a:t>International Publication</a:t>
            </a:r>
          </a:p>
          <a:p>
            <a:pPr lvl="1"/>
            <a:r>
              <a:rPr lang="en-GB" dirty="0" smtClean="0"/>
              <a:t>International Preliminary Examination</a:t>
            </a:r>
          </a:p>
          <a:p>
            <a:pPr lvl="0"/>
            <a:r>
              <a:rPr lang="en-GB" dirty="0" smtClean="0"/>
              <a:t>National Phase</a:t>
            </a:r>
          </a:p>
          <a:p>
            <a:pPr lvl="1"/>
            <a:r>
              <a:rPr lang="en-GB" dirty="0" smtClean="0"/>
              <a:t>Examination</a:t>
            </a:r>
          </a:p>
          <a:p>
            <a:pPr lvl="1"/>
            <a:r>
              <a:rPr lang="en-GB" dirty="0" smtClean="0"/>
              <a:t>No</a:t>
            </a:r>
            <a:r>
              <a:rPr lang="en-GB" baseline="0" dirty="0" smtClean="0"/>
              <a:t> examination</a:t>
            </a:r>
            <a:endParaRPr lang="en-GB" dirty="0" smtClean="0"/>
          </a:p>
          <a:p>
            <a:pPr lvl="1"/>
            <a:r>
              <a:rPr lang="en-GB" dirty="0" smtClean="0"/>
              <a:t>Granted Patents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997</Words>
  <Application>Microsoft Office PowerPoint</Application>
  <PresentationFormat>On-screen Show (4:3)</PresentationFormat>
  <Paragraphs>188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template_english</vt:lpstr>
      <vt:lpstr>Acrobat Document</vt:lpstr>
      <vt:lpstr>Adobe Acrobat Document</vt:lpstr>
      <vt:lpstr>WIPO-UKRAINE SUMMER SCHOOL ON INTELLECTUAL PROPERTY: JULY 2011</vt:lpstr>
      <vt:lpstr>Outline</vt:lpstr>
      <vt:lpstr>Reasons for international and regional patent systems</vt:lpstr>
      <vt:lpstr>Examples of international and regional patent systems</vt:lpstr>
      <vt:lpstr>The Patent Cooperation Treaty; members - 1</vt:lpstr>
      <vt:lpstr>The Patent Cooperation Treaty; members - 2</vt:lpstr>
      <vt:lpstr>The Patent Cooperation Treaty; members - 3</vt:lpstr>
      <vt:lpstr>The Patent Cooperation Treaty; members - 4</vt:lpstr>
      <vt:lpstr>The Patent Cooperation Treaty; an outline</vt:lpstr>
      <vt:lpstr>The Patent Cooperation Treaty; International Search and Preliminary Examination Authorities</vt:lpstr>
      <vt:lpstr>The Patent Cooperation Treaty – How it works</vt:lpstr>
      <vt:lpstr>The Eurasian Patent Organisation; members</vt:lpstr>
      <vt:lpstr>Eurasian Patent Organisation; how it works</vt:lpstr>
      <vt:lpstr>The European Patent Organisation; Member States</vt:lpstr>
      <vt:lpstr>The European Patent Organisation; how it works</vt:lpstr>
      <vt:lpstr>The European Patent Organisation; procedures</vt:lpstr>
      <vt:lpstr>The European Community; member states</vt:lpstr>
      <vt:lpstr>The European Union; regional IP systems</vt:lpstr>
      <vt:lpstr>European Community Patent; some issues</vt:lpstr>
      <vt:lpstr>African Regional Intellectual Property Organisation</vt:lpstr>
      <vt:lpstr>African Regional Intellectual Property Organisation; member states</vt:lpstr>
      <vt:lpstr>African Regional Intellectual Property Organisation; how it works</vt:lpstr>
      <vt:lpstr>Organisation Africaine de la Propriete Intellectuelle; member states</vt:lpstr>
      <vt:lpstr>Organisation Africaine de la Propriete Intellectuelle; how it works</vt:lpstr>
      <vt:lpstr>The Future</vt:lpstr>
    </vt:vector>
  </TitlesOfParts>
  <Company>WIPO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</dc:creator>
  <cp:lastModifiedBy>Ron</cp:lastModifiedBy>
  <cp:revision>75</cp:revision>
  <dcterms:created xsi:type="dcterms:W3CDTF">2010-05-03T08:02:35Z</dcterms:created>
  <dcterms:modified xsi:type="dcterms:W3CDTF">2011-07-08T10:58:32Z</dcterms:modified>
</cp:coreProperties>
</file>