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8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1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C4C2E-3224-4FA7-A164-900DE7484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FC8FCA-2AC5-4801-B38E-0ABDAC43E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5B39F52-099A-4EFC-8CE6-B5EE524FD7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687EBD-1E6E-42E8-92B0-105EDD2D76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1D69E6-777E-402B-91E3-8F058F8F9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14D250-3E61-4EBA-B8D0-218471F723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6D5768-81D7-4357-AF37-C0AB03568A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A3BFE56-C016-4B79-9275-97F876D26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F77013-B88F-474A-B834-6C407FD66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7D6831-62EB-408F-99F4-E6A104BF6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57AA5A4F-5FC7-4E62-BF6B-83873DAFFC0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89363"/>
            <a:ext cx="4937125" cy="1333500"/>
          </a:xfrm>
          <a:ln/>
        </p:spPr>
        <p:txBody>
          <a:bodyPr/>
          <a:lstStyle/>
          <a:p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Selected Cases on Patents and </a:t>
            </a:r>
            <a:r>
              <a:rPr lang="en-US" sz="2600" dirty="0" smtClean="0">
                <a:solidFill>
                  <a:schemeClr val="accent2"/>
                </a:solidFill>
                <a:ea typeface="ヒラギノ角ゴ Pro W3" pitchFamily="1" charset="-128"/>
              </a:rPr>
              <a:t>Biotechnology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00113" y="3933825"/>
            <a:ext cx="381000" cy="381000"/>
          </a:xfrm>
          <a:prstGeom prst="rect">
            <a:avLst/>
          </a:prstGeom>
          <a:solidFill>
            <a:srgbClr val="000080"/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331913" y="5373688"/>
            <a:ext cx="69342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1800" dirty="0">
              <a:solidFill>
                <a:schemeClr val="accent2"/>
              </a:solidFill>
              <a:ea typeface="ヒラギノ角ゴ Pro W3" pitchFamily="1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WIPO-UKRAINE SUMMER SCHOOL ON INTELLECTUAL PROPERTY – JULY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/>
              <a:t>oncomouse</a:t>
            </a:r>
            <a:endParaRPr lang="en-GB" dirty="0" smtClean="0"/>
          </a:p>
          <a:p>
            <a:r>
              <a:rPr lang="en-GB" dirty="0" err="1" smtClean="0"/>
              <a:t>Relaxin</a:t>
            </a:r>
            <a:endParaRPr lang="en-GB" dirty="0" smtClean="0"/>
          </a:p>
          <a:p>
            <a:r>
              <a:rPr lang="en-GB" dirty="0" smtClean="0"/>
              <a:t>WARF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Oncomouse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Transgenic mouse susceptible to cancer – by introducing an </a:t>
            </a:r>
            <a:r>
              <a:rPr lang="en-GB" dirty="0" err="1" smtClean="0"/>
              <a:t>oncogene</a:t>
            </a:r>
            <a:endParaRPr lang="en-GB" dirty="0" smtClean="0"/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Should patents be granted?</a:t>
            </a:r>
          </a:p>
          <a:p>
            <a:pPr lvl="1"/>
            <a:r>
              <a:rPr lang="en-GB" dirty="0" smtClean="0"/>
              <a:t>What are moral implications</a:t>
            </a:r>
          </a:p>
          <a:p>
            <a:pPr lvl="1"/>
            <a:r>
              <a:rPr lang="en-GB" dirty="0" smtClean="0"/>
              <a:t>Consequences of </a:t>
            </a:r>
            <a:r>
              <a:rPr lang="en-GB" dirty="0" err="1" smtClean="0"/>
              <a:t>differnet</a:t>
            </a:r>
            <a:r>
              <a:rPr lang="en-GB" dirty="0" smtClean="0"/>
              <a:t> decisions from different offices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Relaxin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</a:t>
            </a:r>
            <a:r>
              <a:rPr lang="en-GB" baseline="0" dirty="0" smtClean="0"/>
              <a:t> for gene coding of second unexpected form of human </a:t>
            </a:r>
            <a:r>
              <a:rPr lang="en-GB" baseline="0" dirty="0" err="1" smtClean="0"/>
              <a:t>relaxin</a:t>
            </a:r>
            <a:r>
              <a:rPr lang="en-GB" baseline="0" dirty="0" smtClean="0"/>
              <a:t> and for cloned synthetic form</a:t>
            </a:r>
          </a:p>
          <a:p>
            <a:r>
              <a:rPr lang="en-GB" baseline="0" dirty="0" smtClean="0"/>
              <a:t>Is invention novel?</a:t>
            </a:r>
          </a:p>
          <a:p>
            <a:r>
              <a:rPr lang="en-GB" baseline="0" dirty="0" smtClean="0"/>
              <a:t>Is there an inventive step?</a:t>
            </a:r>
          </a:p>
          <a:p>
            <a:r>
              <a:rPr lang="en-GB" baseline="0" dirty="0" smtClean="0"/>
              <a:t>Is patent contrary to morality?</a:t>
            </a:r>
          </a:p>
          <a:p>
            <a:r>
              <a:rPr lang="en-GB" dirty="0" smtClean="0"/>
              <a:t>Is this “patenting life”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Application relating to human stem cells refused on moral grounds and referred to enlarged board of appeal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WARF –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EPO Rules</a:t>
            </a:r>
          </a:p>
          <a:p>
            <a:pPr lvl="1"/>
            <a:r>
              <a:rPr lang="en-GB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Rule 23(d) “</a:t>
            </a:r>
            <a:r>
              <a:rPr lang="en-GB" sz="2400" i="1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Article 53(a), European patents shall not be granted in respect of biotechnological inventions which, in particular, concern the following: ..........(c) uses of human embryos for industrial or commercial purposes;</a:t>
            </a:r>
          </a:p>
          <a:p>
            <a:pPr lvl="1"/>
            <a:endParaRPr lang="en-GB" sz="2400" i="1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24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Art. 53(a) prevents the grant of patents in respect of inventions the exploitation of which would be contrary to morality.</a:t>
            </a:r>
            <a:endParaRPr lang="en-GB" dirty="0" smtClean="0"/>
          </a:p>
          <a:p>
            <a:pPr lvl="0"/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WARF - 3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Questions</a:t>
            </a:r>
          </a:p>
          <a:p>
            <a:pPr lvl="1"/>
            <a:r>
              <a:rPr lang="en-GB" dirty="0" smtClean="0"/>
              <a:t>Does EPC  rule 23  apply to applications filed before rule enters into force</a:t>
            </a:r>
          </a:p>
          <a:p>
            <a:pPr lvl="1"/>
            <a:r>
              <a:rPr lang="en-GB" dirty="0" smtClean="0"/>
              <a:t>If yes does rule forbid products produced by destruction of embryos (latter not part of claims)</a:t>
            </a:r>
          </a:p>
          <a:p>
            <a:pPr lvl="1"/>
            <a:r>
              <a:rPr lang="en-GB" dirty="0" smtClean="0"/>
              <a:t>If no to above</a:t>
            </a:r>
            <a:r>
              <a:rPr lang="en-GB" baseline="0" dirty="0" smtClean="0"/>
              <a:t> does EPC Rule 53 forbid such patenting</a:t>
            </a:r>
          </a:p>
          <a:p>
            <a:pPr lvl="1"/>
            <a:r>
              <a:rPr lang="en-GB" baseline="0" dirty="0" smtClean="0"/>
              <a:t>Is fact that after date of filing such products can be obtained without destruction of embryos 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english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237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template_english</vt:lpstr>
      <vt:lpstr>WIPO-UKRAINE SUMMER SCHOOL ON INTELLECTUAL PROPERTY – JULY 2011</vt:lpstr>
      <vt:lpstr>Programme</vt:lpstr>
      <vt:lpstr>Oncomouse</vt:lpstr>
      <vt:lpstr>Relaxin</vt:lpstr>
      <vt:lpstr>WARF</vt:lpstr>
      <vt:lpstr>WARF – 2</vt:lpstr>
      <vt:lpstr>WARF - 3</vt:lpstr>
    </vt:vector>
  </TitlesOfParts>
  <Company>WIPO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Ron</dc:creator>
  <cp:lastModifiedBy>Ron</cp:lastModifiedBy>
  <cp:revision>53</cp:revision>
  <dcterms:created xsi:type="dcterms:W3CDTF">2010-05-03T08:02:35Z</dcterms:created>
  <dcterms:modified xsi:type="dcterms:W3CDTF">2011-07-12T09:43:44Z</dcterms:modified>
</cp:coreProperties>
</file>