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5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AC4C2E-3224-4FA7-A164-900DE7484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C8FCA-2AC5-4801-B38E-0ABDAC43E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B39F52-099A-4EFC-8CE6-B5EE524FD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687EBD-1E6E-42E8-92B0-105EDD2D76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1D69E6-777E-402B-91E3-8F058F8F9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14D250-3E61-4EBA-B8D0-218471F72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6D5768-81D7-4357-AF37-C0AB03568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3BFE56-C016-4B79-9275-97F876D26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F77013-B88F-474A-B834-6C407FD66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7D6831-62EB-408F-99F4-E6A104BF6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57AA5A4F-5FC7-4E62-BF6B-83873DAFFC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4937125" cy="1333500"/>
          </a:xfrm>
          <a:ln/>
        </p:spPr>
        <p:txBody>
          <a:bodyPr/>
          <a:lstStyle/>
          <a:p>
            <a:r>
              <a:rPr lang="en-US" sz="2600" dirty="0" smtClean="0">
                <a:solidFill>
                  <a:schemeClr val="accent2"/>
                </a:solidFill>
                <a:ea typeface="ヒラギノ角ゴ Pro W3" pitchFamily="1" charset="-128"/>
              </a:rPr>
              <a:t>Protection of Trade </a:t>
            </a:r>
            <a:r>
              <a:rPr lang="en-US" sz="2600" dirty="0" smtClean="0">
                <a:solidFill>
                  <a:schemeClr val="accent2"/>
                </a:solidFill>
                <a:ea typeface="ヒラギノ角ゴ Pro W3" pitchFamily="1" charset="-128"/>
              </a:rPr>
              <a:t>Secrets; current issues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00113" y="3933825"/>
            <a:ext cx="381000" cy="381000"/>
          </a:xfrm>
          <a:prstGeom prst="rect">
            <a:avLst/>
          </a:prstGeom>
          <a:solidFill>
            <a:srgbClr val="000080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331913" y="5373688"/>
            <a:ext cx="69342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1800">
              <a:solidFill>
                <a:schemeClr val="accent2"/>
              </a:solidFill>
              <a:ea typeface="ヒラギノ角ゴ Pro W3" pitchFamily="1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WIPO-UKRAINE SUMMER SCHOOL ON INTELLECTUAL PROPERTY – JULY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trade secrets?</a:t>
            </a:r>
          </a:p>
          <a:p>
            <a:r>
              <a:rPr lang="en-GB" dirty="0" smtClean="0"/>
              <a:t>Trade secret protection</a:t>
            </a:r>
          </a:p>
          <a:p>
            <a:r>
              <a:rPr lang="en-GB" dirty="0" smtClean="0"/>
              <a:t>Benefits</a:t>
            </a:r>
          </a:p>
          <a:p>
            <a:r>
              <a:rPr lang="en-GB" dirty="0" smtClean="0"/>
              <a:t>Risks</a:t>
            </a:r>
          </a:p>
          <a:p>
            <a:r>
              <a:rPr lang="en-GB" dirty="0" smtClean="0"/>
              <a:t>Some issues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trade secrets?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Confidential business information giving a competitive edge</a:t>
            </a:r>
          </a:p>
          <a:p>
            <a:pPr lvl="1"/>
            <a:r>
              <a:rPr lang="en-GB" dirty="0" smtClean="0"/>
              <a:t>Manufacturing</a:t>
            </a:r>
          </a:p>
          <a:p>
            <a:pPr lvl="1"/>
            <a:r>
              <a:rPr lang="en-GB" dirty="0" smtClean="0"/>
              <a:t>Commercial</a:t>
            </a:r>
          </a:p>
          <a:p>
            <a:pPr lvl="0"/>
            <a:r>
              <a:rPr lang="en-GB" dirty="0" smtClean="0"/>
              <a:t>Sales methods</a:t>
            </a:r>
          </a:p>
          <a:p>
            <a:pPr lvl="0"/>
            <a:r>
              <a:rPr lang="en-GB" dirty="0" smtClean="0"/>
              <a:t>Distribution</a:t>
            </a:r>
            <a:r>
              <a:rPr lang="en-GB" baseline="0" dirty="0" smtClean="0"/>
              <a:t> methods</a:t>
            </a:r>
          </a:p>
          <a:p>
            <a:pPr lvl="0"/>
            <a:r>
              <a:rPr lang="en-GB" baseline="0" dirty="0" smtClean="0"/>
              <a:t>Consumer profiles</a:t>
            </a:r>
          </a:p>
          <a:p>
            <a:pPr lvl="0"/>
            <a:r>
              <a:rPr lang="en-GB" baseline="0" dirty="0" smtClean="0"/>
              <a:t>Advertising strategies</a:t>
            </a:r>
          </a:p>
          <a:p>
            <a:pPr lvl="0"/>
            <a:r>
              <a:rPr lang="en-GB" baseline="0" dirty="0" smtClean="0"/>
              <a:t>Supplier and customer information</a:t>
            </a:r>
          </a:p>
          <a:p>
            <a:pPr lvl="0"/>
            <a:r>
              <a:rPr lang="en-GB" baseline="0" dirty="0" smtClean="0"/>
              <a:t>Manufacturing processes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Trade secret protection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Not a registered protection</a:t>
            </a:r>
          </a:p>
          <a:p>
            <a:pPr lvl="0"/>
            <a:r>
              <a:rPr lang="en-GB" dirty="0" smtClean="0"/>
              <a:t>Article 39 of TRIPS -  natural and legal persons shall have</a:t>
            </a:r>
            <a:r>
              <a:rPr lang="en-GB" baseline="0" dirty="0" smtClean="0"/>
              <a:t> possibility of preventing information being disclosed to others without their consent in a manner contrary to honest commercial practice</a:t>
            </a:r>
          </a:p>
          <a:p>
            <a:pPr lvl="1"/>
            <a:r>
              <a:rPr lang="en-GB" baseline="0" dirty="0" smtClean="0"/>
              <a:t>Has to be secret – not generally known in circles which normally deal with such information</a:t>
            </a:r>
          </a:p>
          <a:p>
            <a:pPr lvl="1"/>
            <a:r>
              <a:rPr lang="en-GB" baseline="0" dirty="0" smtClean="0"/>
              <a:t>Has commercial value because it is secret</a:t>
            </a:r>
          </a:p>
          <a:p>
            <a:pPr lvl="1"/>
            <a:r>
              <a:rPr lang="en-GB" baseline="0" dirty="0" smtClean="0"/>
              <a:t>Reasonable steps have been taken to keep it secret </a:t>
            </a:r>
          </a:p>
          <a:p>
            <a:pPr lvl="1"/>
            <a:r>
              <a:rPr lang="en-GB" baseline="0" dirty="0" smtClean="0"/>
              <a:t>Governments have obligation to treat data submitted to them as confidential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secret protection –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Confidentiality</a:t>
            </a:r>
            <a:r>
              <a:rPr lang="en-GB" baseline="0" dirty="0" smtClean="0"/>
              <a:t> agreements</a:t>
            </a:r>
          </a:p>
          <a:p>
            <a:pPr lvl="1"/>
            <a:r>
              <a:rPr lang="en-GB" dirty="0" smtClean="0"/>
              <a:t>Part of employment contract</a:t>
            </a:r>
          </a:p>
          <a:p>
            <a:pPr lvl="1"/>
            <a:r>
              <a:rPr lang="en-GB" dirty="0" smtClean="0"/>
              <a:t>Part of franchise agreement</a:t>
            </a:r>
          </a:p>
          <a:p>
            <a:pPr lvl="1"/>
            <a:r>
              <a:rPr lang="en-GB" dirty="0" smtClean="0"/>
              <a:t>Part of B2B contract</a:t>
            </a:r>
          </a:p>
          <a:p>
            <a:pPr lvl="0"/>
            <a:r>
              <a:rPr lang="en-GB" dirty="0" smtClean="0"/>
              <a:t>Informal confidentiality</a:t>
            </a:r>
          </a:p>
          <a:p>
            <a:pPr lvl="0"/>
            <a:r>
              <a:rPr lang="en-GB" dirty="0" smtClean="0"/>
              <a:t>Other</a:t>
            </a:r>
            <a:r>
              <a:rPr lang="en-GB" baseline="0" dirty="0" smtClean="0"/>
              <a:t> laws relating to theft, bribery, industrial espionage</a:t>
            </a:r>
          </a:p>
          <a:p>
            <a:pPr lvl="0"/>
            <a:r>
              <a:rPr lang="en-GB" baseline="0" dirty="0" smtClean="0"/>
              <a:t>Remedies</a:t>
            </a:r>
          </a:p>
          <a:p>
            <a:pPr lvl="1"/>
            <a:r>
              <a:rPr lang="en-GB" dirty="0" smtClean="0"/>
              <a:t>Civil for breach of contract</a:t>
            </a:r>
          </a:p>
          <a:p>
            <a:pPr lvl="1"/>
            <a:r>
              <a:rPr lang="en-GB" dirty="0" smtClean="0"/>
              <a:t>Criminal for theft, trespass etc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secret protection –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20"/>
          </a:xfrm>
        </p:spPr>
        <p:txBody>
          <a:bodyPr/>
          <a:lstStyle/>
          <a:p>
            <a:r>
              <a:rPr lang="en-GB" dirty="0" smtClean="0"/>
              <a:t>United States Economic Espionage Act of 1996</a:t>
            </a:r>
          </a:p>
          <a:p>
            <a:pPr lvl="1"/>
            <a:r>
              <a:rPr lang="en-GB" dirty="0" smtClean="0"/>
              <a:t>Coverage</a:t>
            </a:r>
          </a:p>
          <a:p>
            <a:pPr lvl="2"/>
            <a:r>
              <a:rPr lang="en-GB" dirty="0" smtClean="0"/>
              <a:t>All forms of scientific, technical, economic, engineering</a:t>
            </a:r>
          </a:p>
          <a:p>
            <a:pPr lvl="2"/>
            <a:r>
              <a:rPr lang="en-GB" dirty="0" smtClean="0"/>
              <a:t>E.g.</a:t>
            </a:r>
            <a:r>
              <a:rPr lang="en-GB" baseline="0" dirty="0" smtClean="0"/>
              <a:t> Patterns, plans, compilations, programmed devices, formulas, designs, prototypes, methods or techniques, processes, procedures, programs or codes</a:t>
            </a:r>
          </a:p>
          <a:p>
            <a:pPr lvl="2"/>
            <a:r>
              <a:rPr lang="en-GB" baseline="0" dirty="0" smtClean="0"/>
              <a:t>Tangible or intangible</a:t>
            </a:r>
          </a:p>
          <a:p>
            <a:pPr lvl="2"/>
            <a:r>
              <a:rPr lang="en-GB" baseline="0" dirty="0" smtClean="0"/>
              <a:t>Stored in any fashion such as physically, electronically, graphically, photographically,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trade secrets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registration procedure</a:t>
            </a:r>
          </a:p>
          <a:p>
            <a:r>
              <a:rPr lang="en-GB" dirty="0" smtClean="0"/>
              <a:t>No</a:t>
            </a:r>
            <a:r>
              <a:rPr lang="en-GB" baseline="0" dirty="0" smtClean="0"/>
              <a:t> disclosure</a:t>
            </a:r>
          </a:p>
          <a:p>
            <a:r>
              <a:rPr lang="en-GB" baseline="0" dirty="0" smtClean="0"/>
              <a:t>Immediate effect</a:t>
            </a:r>
          </a:p>
          <a:p>
            <a:r>
              <a:rPr lang="en-GB" baseline="0" dirty="0" smtClean="0"/>
              <a:t>Wider scope</a:t>
            </a:r>
          </a:p>
          <a:p>
            <a:r>
              <a:rPr lang="en-GB" baseline="0" dirty="0" smtClean="0"/>
              <a:t>No time limits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Risks of trade secrets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Enforcement my</a:t>
            </a:r>
            <a:r>
              <a:rPr lang="en-GB" baseline="0" dirty="0" smtClean="0"/>
              <a:t> be difficult and costly</a:t>
            </a:r>
          </a:p>
          <a:p>
            <a:r>
              <a:rPr lang="en-GB" baseline="0" dirty="0" smtClean="0"/>
              <a:t>No protection against independent discovery or reverse engineering</a:t>
            </a:r>
          </a:p>
          <a:p>
            <a:pPr lvl="1"/>
            <a:r>
              <a:rPr lang="en-GB" baseline="0" dirty="0" smtClean="0"/>
              <a:t>Including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patent protection</a:t>
            </a:r>
          </a:p>
          <a:p>
            <a:r>
              <a:rPr lang="en-GB" baseline="0" dirty="0" smtClean="0"/>
              <a:t>No exclusivity once made public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effective in global economy</a:t>
            </a:r>
          </a:p>
          <a:p>
            <a:pPr lvl="1"/>
            <a:r>
              <a:rPr lang="en-GB" dirty="0" smtClean="0"/>
              <a:t>Contractors, consultants, outsourcing</a:t>
            </a:r>
          </a:p>
          <a:p>
            <a:r>
              <a:rPr lang="en-GB" dirty="0" smtClean="0"/>
              <a:t>Different countries have different laws</a:t>
            </a:r>
          </a:p>
          <a:p>
            <a:r>
              <a:rPr lang="en-GB" dirty="0" smtClean="0"/>
              <a:t>Is harmonisation</a:t>
            </a:r>
            <a:r>
              <a:rPr lang="en-GB" baseline="0" dirty="0" smtClean="0"/>
              <a:t> possible?</a:t>
            </a:r>
          </a:p>
          <a:p>
            <a:r>
              <a:rPr lang="en-GB" baseline="0" dirty="0" smtClean="0"/>
              <a:t>Capacity of SMEs to build secrecy regimes</a:t>
            </a:r>
          </a:p>
          <a:p>
            <a:r>
              <a:rPr lang="en-GB" baseline="0" dirty="0" smtClean="0"/>
              <a:t>Post-employment situation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325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template_english</vt:lpstr>
      <vt:lpstr>WIPO-UKRAINE SUMMER SCHOOL ON INTELLECTUAL PROPERTY – JULY 2011</vt:lpstr>
      <vt:lpstr>Outline</vt:lpstr>
      <vt:lpstr>What are trade secrets?</vt:lpstr>
      <vt:lpstr>Trade secret protection - 1</vt:lpstr>
      <vt:lpstr>Trade secret protection – 2</vt:lpstr>
      <vt:lpstr>Trade secret protection – 3</vt:lpstr>
      <vt:lpstr>Benefits of trade secrets</vt:lpstr>
      <vt:lpstr>Risks of trade secrets</vt:lpstr>
      <vt:lpstr>Some issues</vt:lpstr>
    </vt:vector>
  </TitlesOfParts>
  <Company>WIPO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</dc:creator>
  <cp:lastModifiedBy>Ron</cp:lastModifiedBy>
  <cp:revision>52</cp:revision>
  <dcterms:created xsi:type="dcterms:W3CDTF">2010-05-03T08:02:35Z</dcterms:created>
  <dcterms:modified xsi:type="dcterms:W3CDTF">2011-07-12T09:02:21Z</dcterms:modified>
</cp:coreProperties>
</file>