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2" r:id="rId9"/>
    <p:sldId id="269" r:id="rId10"/>
    <p:sldId id="270" r:id="rId11"/>
    <p:sldId id="271" r:id="rId12"/>
    <p:sldId id="272" r:id="rId13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C4C2E-3224-4FA7-A164-900DE7484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C8FCA-2AC5-4801-B38E-0ABDAC43E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B39F52-099A-4EFC-8CE6-B5EE524FD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687EBD-1E6E-42E8-92B0-105EDD2D76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1D69E6-777E-402B-91E3-8F058F8F9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14D250-3E61-4EBA-B8D0-218471F72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6D5768-81D7-4357-AF37-C0AB03568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3BFE56-C016-4B79-9275-97F876D26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F77013-B88F-474A-B834-6C407FD66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7D6831-62EB-408F-99F4-E6A104BF6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57AA5A4F-5FC7-4E62-BF6B-83873DAFFC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4937125" cy="1333500"/>
          </a:xfrm>
          <a:ln/>
        </p:spPr>
        <p:txBody>
          <a:bodyPr/>
          <a:lstStyle/>
          <a:p>
            <a:r>
              <a:rPr lang="en-US" sz="2600" dirty="0" smtClean="0">
                <a:solidFill>
                  <a:schemeClr val="accent2"/>
                </a:solidFill>
                <a:ea typeface="ヒラギノ角ゴ Pro W3" pitchFamily="1" charset="-128"/>
              </a:rPr>
              <a:t>Selected Contemporary Issues in Field of Patents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00113" y="3933825"/>
            <a:ext cx="381000" cy="381000"/>
          </a:xfrm>
          <a:prstGeom prst="rect">
            <a:avLst/>
          </a:prstGeom>
          <a:solidFill>
            <a:srgbClr val="000080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331913" y="5373688"/>
            <a:ext cx="69342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1800">
              <a:solidFill>
                <a:schemeClr val="accent2"/>
              </a:solidFill>
              <a:ea typeface="ヒラギノ角ゴ Pro W3" pitchFamily="1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WIPO-UKRAINE SUMMER SCHOOL ON INTELLECTUAL PROPERTY – JULY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</a:t>
            </a:r>
            <a:r>
              <a:rPr lang="en-GB" dirty="0" smtClean="0"/>
              <a:t>transfer – 1: why is it an</a:t>
            </a:r>
            <a:r>
              <a:rPr lang="en-GB" baseline="0" dirty="0" smtClean="0"/>
              <a:t> issue?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1974 agreement between WIPO and UN</a:t>
            </a:r>
          </a:p>
          <a:p>
            <a:pPr lvl="1"/>
            <a:r>
              <a:rPr lang="en-GB" sz="2000" dirty="0" smtClean="0"/>
              <a:t>Recognition based</a:t>
            </a:r>
            <a:r>
              <a:rPr lang="en-GB" sz="2000" baseline="0" dirty="0" smtClean="0"/>
              <a:t> on role of facilitating technology transfer to developing countries</a:t>
            </a:r>
          </a:p>
          <a:p>
            <a:pPr lvl="0"/>
            <a:r>
              <a:rPr lang="en-GB" sz="2000" dirty="0" smtClean="0"/>
              <a:t>Trade Related Aspects of Intellectual Property (TRIPS)</a:t>
            </a:r>
          </a:p>
          <a:p>
            <a:pPr lvl="1"/>
            <a:r>
              <a:rPr lang="en-GB" sz="2000" dirty="0" smtClean="0"/>
              <a:t>Article 6: IPRs should contribute to transfer and dissemination of technology</a:t>
            </a:r>
          </a:p>
          <a:p>
            <a:pPr lvl="1"/>
            <a:r>
              <a:rPr lang="en-GB" sz="2000" dirty="0" smtClean="0"/>
              <a:t>Article 66; developed countries to promote and encourage technology transfer to least developed countries</a:t>
            </a:r>
          </a:p>
          <a:p>
            <a:pPr lvl="0"/>
            <a:r>
              <a:rPr lang="en-GB" sz="2000" dirty="0" smtClean="0"/>
              <a:t>The</a:t>
            </a:r>
            <a:r>
              <a:rPr lang="en-GB" sz="2000" baseline="0" dirty="0" smtClean="0"/>
              <a:t> Development Agenda</a:t>
            </a:r>
          </a:p>
          <a:p>
            <a:pPr lvl="1"/>
            <a:r>
              <a:rPr lang="en-GB" sz="2000" baseline="0" dirty="0" smtClean="0"/>
              <a:t>Argentina and Brazil proposals including establishment of standing committee on technology transfer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transfer 2; what is it</a:t>
            </a:r>
            <a:r>
              <a:rPr lang="en-GB" baseline="0" dirty="0" smtClean="0"/>
              <a:t> and how is it done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Sharing of ideas, knowledge,</a:t>
            </a:r>
            <a:r>
              <a:rPr lang="en-GB" baseline="0" dirty="0" smtClean="0"/>
              <a:t> skills, and technology between individuals, institutions, or countries</a:t>
            </a:r>
          </a:p>
          <a:p>
            <a:r>
              <a:rPr lang="en-GB" baseline="0" dirty="0" smtClean="0"/>
              <a:t>The public domain</a:t>
            </a:r>
          </a:p>
          <a:p>
            <a:r>
              <a:rPr lang="en-GB" baseline="0" dirty="0" smtClean="0"/>
              <a:t>Acquisition of tangible and intangible property</a:t>
            </a:r>
          </a:p>
          <a:p>
            <a:r>
              <a:rPr lang="en-GB" baseline="0" dirty="0" smtClean="0"/>
              <a:t>Licensing</a:t>
            </a:r>
          </a:p>
          <a:p>
            <a:r>
              <a:rPr lang="en-GB" baseline="0" dirty="0" smtClean="0"/>
              <a:t>Technology services</a:t>
            </a:r>
          </a:p>
          <a:p>
            <a:r>
              <a:rPr lang="en-GB" baseline="0" dirty="0" smtClean="0"/>
              <a:t>Investment such as Foreign Direct Investment (FDI)</a:t>
            </a:r>
          </a:p>
          <a:p>
            <a:r>
              <a:rPr lang="en-GB" baseline="0" dirty="0" smtClean="0"/>
              <a:t>Tacit channels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transfer – 3; policy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Role of patent</a:t>
            </a:r>
            <a:r>
              <a:rPr lang="en-GB" baseline="0" dirty="0" smtClean="0"/>
              <a:t> system</a:t>
            </a:r>
          </a:p>
          <a:p>
            <a:pPr lvl="1"/>
            <a:r>
              <a:rPr lang="en-GB" baseline="0" dirty="0" smtClean="0"/>
              <a:t>Trade</a:t>
            </a:r>
          </a:p>
          <a:p>
            <a:pPr lvl="1"/>
            <a:r>
              <a:rPr lang="en-GB" baseline="0" dirty="0" smtClean="0"/>
              <a:t>Licensing</a:t>
            </a:r>
          </a:p>
          <a:p>
            <a:pPr lvl="1"/>
            <a:r>
              <a:rPr lang="en-GB" dirty="0" smtClean="0"/>
              <a:t>I</a:t>
            </a:r>
            <a:r>
              <a:rPr lang="en-GB" baseline="0" dirty="0" smtClean="0"/>
              <a:t>nnovation</a:t>
            </a:r>
          </a:p>
          <a:p>
            <a:pPr lvl="2"/>
            <a:r>
              <a:rPr lang="en-GB" baseline="0" dirty="0" smtClean="0"/>
              <a:t>Information</a:t>
            </a:r>
          </a:p>
          <a:p>
            <a:pPr lvl="2"/>
            <a:r>
              <a:rPr lang="en-GB" baseline="0" dirty="0" smtClean="0"/>
              <a:t>Protection</a:t>
            </a:r>
          </a:p>
          <a:p>
            <a:r>
              <a:rPr lang="en-GB" baseline="0" dirty="0" smtClean="0"/>
              <a:t>Public versus private</a:t>
            </a:r>
          </a:p>
          <a:p>
            <a:r>
              <a:rPr lang="en-GB" baseline="0" dirty="0" smtClean="0"/>
              <a:t>Recipient capacity</a:t>
            </a:r>
          </a:p>
          <a:p>
            <a:r>
              <a:rPr lang="en-GB" baseline="0" dirty="0" smtClean="0"/>
              <a:t>Regulatory framework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Source</a:t>
            </a:r>
          </a:p>
          <a:p>
            <a:pPr lvl="1"/>
            <a:r>
              <a:rPr lang="en-GB" dirty="0" smtClean="0"/>
              <a:t>Standing Committee on Law of Patents</a:t>
            </a:r>
          </a:p>
          <a:p>
            <a:pPr lvl="0"/>
            <a:r>
              <a:rPr lang="en-GB" dirty="0" smtClean="0"/>
              <a:t>Three issues</a:t>
            </a:r>
          </a:p>
          <a:p>
            <a:pPr lvl="1"/>
            <a:r>
              <a:rPr lang="en-GB" dirty="0" smtClean="0"/>
              <a:t>Patent quality</a:t>
            </a:r>
          </a:p>
          <a:p>
            <a:pPr lvl="1"/>
            <a:r>
              <a:rPr lang="en-GB" dirty="0" smtClean="0"/>
              <a:t>Exclusions and exceptions</a:t>
            </a:r>
          </a:p>
          <a:p>
            <a:pPr lvl="1"/>
            <a:r>
              <a:rPr lang="en-GB" dirty="0" smtClean="0"/>
              <a:t>Technology transfer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Patent quality - 1; 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Novelty</a:t>
            </a:r>
          </a:p>
          <a:p>
            <a:pPr lvl="0"/>
            <a:r>
              <a:rPr lang="en-GB" dirty="0" smtClean="0"/>
              <a:t> inventive step</a:t>
            </a:r>
          </a:p>
          <a:p>
            <a:pPr lvl="0"/>
            <a:r>
              <a:rPr lang="en-GB" dirty="0" smtClean="0"/>
              <a:t> adequate disclosure</a:t>
            </a:r>
          </a:p>
          <a:p>
            <a:pPr lvl="0"/>
            <a:r>
              <a:rPr lang="en-GB" dirty="0" smtClean="0"/>
              <a:t> fair scope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Patent quality</a:t>
            </a:r>
            <a:r>
              <a:rPr lang="en-GB" baseline="0" dirty="0" smtClean="0"/>
              <a:t> – 2; </a:t>
            </a:r>
            <a:r>
              <a:rPr lang="en-GB" dirty="0" smtClean="0"/>
              <a:t>Why does it matter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/>
          <a:lstStyle/>
          <a:p>
            <a:pPr lvl="0"/>
            <a:r>
              <a:rPr lang="en-GB" dirty="0" smtClean="0"/>
              <a:t>Anti-competitive</a:t>
            </a:r>
          </a:p>
          <a:p>
            <a:pPr lvl="1"/>
            <a:r>
              <a:rPr lang="en-GB" dirty="0" smtClean="0"/>
              <a:t> unjustified monopolies</a:t>
            </a:r>
          </a:p>
          <a:p>
            <a:pPr lvl="0"/>
            <a:r>
              <a:rPr lang="en-GB" dirty="0" smtClean="0"/>
              <a:t>Patent bargain not kept</a:t>
            </a:r>
          </a:p>
          <a:p>
            <a:pPr lvl="1"/>
            <a:r>
              <a:rPr lang="en-GB" dirty="0" smtClean="0"/>
              <a:t>Monopoly in exchange for disclosure</a:t>
            </a:r>
          </a:p>
          <a:p>
            <a:pPr lvl="0"/>
            <a:r>
              <a:rPr lang="en-GB" dirty="0" smtClean="0"/>
              <a:t>International cooperation and trust</a:t>
            </a:r>
          </a:p>
          <a:p>
            <a:pPr lvl="1"/>
            <a:r>
              <a:rPr lang="en-GB" dirty="0" smtClean="0"/>
              <a:t>PCT national phase</a:t>
            </a:r>
          </a:p>
          <a:p>
            <a:pPr lvl="1"/>
            <a:r>
              <a:rPr lang="en-GB" dirty="0" smtClean="0"/>
              <a:t>Prosecution highways</a:t>
            </a:r>
          </a:p>
          <a:p>
            <a:pPr lvl="0"/>
            <a:r>
              <a:rPr lang="en-GB" dirty="0" smtClean="0"/>
              <a:t>Developing countries</a:t>
            </a:r>
          </a:p>
          <a:p>
            <a:pPr lvl="1"/>
            <a:r>
              <a:rPr lang="en-GB" dirty="0" smtClean="0"/>
              <a:t>Ability to challenge</a:t>
            </a:r>
          </a:p>
          <a:p>
            <a:pPr lvl="1"/>
            <a:r>
              <a:rPr lang="en-GB" dirty="0" smtClean="0"/>
              <a:t>Re-registration</a:t>
            </a:r>
          </a:p>
          <a:p>
            <a:pPr lvl="0"/>
            <a:r>
              <a:rPr lang="en-GB" dirty="0" smtClean="0"/>
              <a:t>Litigation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Patent quality –</a:t>
            </a:r>
            <a:r>
              <a:rPr lang="en-GB" baseline="0" dirty="0" smtClean="0"/>
              <a:t> 3; how to get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Examiner competence</a:t>
            </a:r>
          </a:p>
          <a:p>
            <a:pPr lvl="1"/>
            <a:r>
              <a:rPr lang="en-GB" dirty="0" smtClean="0"/>
              <a:t>Training</a:t>
            </a:r>
          </a:p>
          <a:p>
            <a:pPr lvl="1"/>
            <a:r>
              <a:rPr lang="en-GB" dirty="0" smtClean="0"/>
              <a:t>Search tools</a:t>
            </a:r>
          </a:p>
          <a:p>
            <a:pPr lvl="1"/>
            <a:r>
              <a:rPr lang="en-GB" dirty="0" smtClean="0"/>
              <a:t>Continuing professional development</a:t>
            </a:r>
          </a:p>
          <a:p>
            <a:pPr lvl="1"/>
            <a:r>
              <a:rPr lang="en-GB" dirty="0" smtClean="0"/>
              <a:t>Peer-to-peer review</a:t>
            </a:r>
          </a:p>
          <a:p>
            <a:pPr lvl="2"/>
            <a:r>
              <a:rPr lang="en-GB" dirty="0" smtClean="0"/>
              <a:t>Involving external experts</a:t>
            </a:r>
          </a:p>
          <a:p>
            <a:pPr lvl="2"/>
            <a:r>
              <a:rPr lang="en-GB" dirty="0" smtClean="0"/>
              <a:t>Open access</a:t>
            </a:r>
          </a:p>
          <a:p>
            <a:pPr lvl="1"/>
            <a:r>
              <a:rPr lang="en-GB" dirty="0" smtClean="0"/>
              <a:t>Quality control</a:t>
            </a:r>
          </a:p>
          <a:p>
            <a:pPr lvl="2"/>
            <a:r>
              <a:rPr lang="en-GB" dirty="0" smtClean="0"/>
              <a:t>Internal</a:t>
            </a:r>
          </a:p>
          <a:p>
            <a:pPr lvl="2"/>
            <a:r>
              <a:rPr lang="en-GB" dirty="0" smtClean="0"/>
              <a:t>External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Exclusions and</a:t>
            </a:r>
            <a:r>
              <a:rPr lang="en-GB" baseline="0" dirty="0" smtClean="0"/>
              <a:t> exceptions</a:t>
            </a:r>
            <a:r>
              <a:rPr lang="en-GB" dirty="0" smtClean="0"/>
              <a:t> – 1; main examples of exclusions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Inventions the exploitation of which is against </a:t>
            </a:r>
            <a:r>
              <a:rPr lang="en-GB" i="1" dirty="0" err="1" smtClean="0"/>
              <a:t>ordre</a:t>
            </a:r>
            <a:r>
              <a:rPr lang="en-GB" i="1" dirty="0" smtClean="0"/>
              <a:t> public or morality;</a:t>
            </a:r>
          </a:p>
          <a:p>
            <a:r>
              <a:rPr lang="en-GB" dirty="0" smtClean="0"/>
              <a:t>Diagnostic, therapeutic and surgical methods for the treatment of humans and animals</a:t>
            </a:r>
          </a:p>
          <a:p>
            <a:r>
              <a:rPr lang="en-GB" dirty="0" smtClean="0"/>
              <a:t>Plant and animal varieties</a:t>
            </a:r>
          </a:p>
          <a:p>
            <a:r>
              <a:rPr lang="en-GB" dirty="0" smtClean="0"/>
              <a:t>Plants and animals other than micro-organisms</a:t>
            </a:r>
          </a:p>
          <a:p>
            <a:r>
              <a:rPr lang="en-GB" dirty="0" smtClean="0"/>
              <a:t>Essentially biological processes for the production of plants and animals</a:t>
            </a:r>
          </a:p>
          <a:p>
            <a:r>
              <a:rPr lang="en-GB" dirty="0" smtClean="0"/>
              <a:t>Inventions affecting national security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Exclusions – 2; main examples of 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36082"/>
          </a:xfrm>
        </p:spPr>
        <p:txBody>
          <a:bodyPr/>
          <a:lstStyle/>
          <a:p>
            <a:r>
              <a:rPr lang="en-GB" dirty="0" smtClean="0"/>
              <a:t>private acts for non-commercial purposes</a:t>
            </a:r>
          </a:p>
          <a:p>
            <a:r>
              <a:rPr lang="en-GB" dirty="0" smtClean="0"/>
              <a:t>acts for the purpose of teaching</a:t>
            </a:r>
          </a:p>
          <a:p>
            <a:r>
              <a:rPr lang="en-GB" dirty="0" smtClean="0"/>
              <a:t>acts for experimental purposes or scientific research</a:t>
            </a:r>
          </a:p>
          <a:p>
            <a:r>
              <a:rPr lang="en-GB" dirty="0" smtClean="0"/>
              <a:t>preparation of medicines prescribed by doctors</a:t>
            </a:r>
          </a:p>
          <a:p>
            <a:r>
              <a:rPr lang="en-GB" dirty="0" smtClean="0"/>
              <a:t>continued use by a prior user</a:t>
            </a:r>
          </a:p>
          <a:p>
            <a:r>
              <a:rPr lang="en-GB" dirty="0" smtClean="0"/>
              <a:t>certain uses on foreign vessels, aircraft and land vehicles which temporarily or accidentally entered the national territory</a:t>
            </a:r>
          </a:p>
          <a:p>
            <a:r>
              <a:rPr lang="en-GB" dirty="0" smtClean="0"/>
              <a:t>acts for obtaining regulatory approval for pharmaceuticals</a:t>
            </a:r>
          </a:p>
          <a:p>
            <a:r>
              <a:rPr lang="en-GB" dirty="0" smtClean="0"/>
              <a:t>acts performed for a farmer’s own use and for the development of new varieties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Exclusions and Exceptions – 3; policy considerations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accent2"/>
                </a:solidFill>
              </a:rPr>
              <a:t>Public welfare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Compulsory licenses</a:t>
            </a:r>
          </a:p>
          <a:p>
            <a:pPr lvl="0"/>
            <a:r>
              <a:rPr lang="en-US" dirty="0" smtClean="0">
                <a:solidFill>
                  <a:schemeClr val="accent2"/>
                </a:solidFill>
              </a:rPr>
              <a:t>Competition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Exhaustion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Exclusions and exceptions – some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Computer programmes</a:t>
            </a:r>
          </a:p>
          <a:p>
            <a:r>
              <a:rPr lang="en-GB" dirty="0" smtClean="0"/>
              <a:t>Biotechnology</a:t>
            </a:r>
          </a:p>
          <a:p>
            <a:r>
              <a:rPr lang="en-GB" dirty="0" smtClean="0"/>
              <a:t>Public health</a:t>
            </a:r>
          </a:p>
          <a:p>
            <a:r>
              <a:rPr lang="en-GB" dirty="0" smtClean="0"/>
              <a:t>Research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</TotalTime>
  <Words>435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template_english</vt:lpstr>
      <vt:lpstr>WIPO-UKRAINE SUMMER SCHOOL ON INTELLECTUAL PROPERTY – JULY 2011</vt:lpstr>
      <vt:lpstr>Outline</vt:lpstr>
      <vt:lpstr>Patent quality - 1; what is it?</vt:lpstr>
      <vt:lpstr>Patent quality – 2; Why does it matter</vt:lpstr>
      <vt:lpstr>Patent quality – 3; how to get it</vt:lpstr>
      <vt:lpstr>Exclusions and exceptions – 1; main examples of exclusions</vt:lpstr>
      <vt:lpstr>Exclusions – 2; main examples of exceptions</vt:lpstr>
      <vt:lpstr>Exclusions and Exceptions – 3; policy considerations </vt:lpstr>
      <vt:lpstr>Exclusions and exceptions – some issues</vt:lpstr>
      <vt:lpstr>Technology transfer – 1: why is it an issue?</vt:lpstr>
      <vt:lpstr>Technology transfer 2; what is it and how is it done</vt:lpstr>
      <vt:lpstr>Technology transfer – 3; policy issues</vt:lpstr>
    </vt:vector>
  </TitlesOfParts>
  <Company>WIPO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</dc:creator>
  <cp:lastModifiedBy>Ron</cp:lastModifiedBy>
  <cp:revision>55</cp:revision>
  <dcterms:created xsi:type="dcterms:W3CDTF">2010-05-03T08:02:35Z</dcterms:created>
  <dcterms:modified xsi:type="dcterms:W3CDTF">2011-07-10T10:15:53Z</dcterms:modified>
</cp:coreProperties>
</file>