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9" r:id="rId1"/>
  </p:sldMasterIdLst>
  <p:notesMasterIdLst>
    <p:notesMasterId r:id="rId9"/>
  </p:notesMasterIdLst>
  <p:sldIdLst>
    <p:sldId id="346" r:id="rId2"/>
    <p:sldId id="351" r:id="rId3"/>
    <p:sldId id="353" r:id="rId4"/>
    <p:sldId id="352" r:id="rId5"/>
    <p:sldId id="354" r:id="rId6"/>
    <p:sldId id="355" r:id="rId7"/>
    <p:sldId id="344" r:id="rId8"/>
  </p:sldIdLst>
  <p:sldSz cx="9144000" cy="6858000" type="screen4x3"/>
  <p:notesSz cx="6797675" cy="987425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000000"/>
    <a:srgbClr val="365990"/>
    <a:srgbClr val="45708A"/>
    <a:srgbClr val="FF6600"/>
    <a:srgbClr val="0066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00" autoAdjust="0"/>
    <p:restoredTop sz="94660"/>
  </p:normalViewPr>
  <p:slideViewPr>
    <p:cSldViewPr>
      <p:cViewPr>
        <p:scale>
          <a:sx n="75" d="100"/>
          <a:sy n="75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AA191FDB-F45B-4BA8-A63E-BE9630EFDE6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51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rgbClr val="4570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Visual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3" descr="ilitas logo p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76250"/>
            <a:ext cx="1655762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395288" y="1628775"/>
            <a:ext cx="18732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1600">
                <a:solidFill>
                  <a:srgbClr val="336699"/>
                </a:solidFill>
              </a:rPr>
              <a:t>הרשות למשפט, טכנולוגיה ומידע</a:t>
            </a:r>
            <a:endParaRPr lang="en-US" sz="1600">
              <a:solidFill>
                <a:srgbClr val="336699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411413" y="5949950"/>
            <a:ext cx="39608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3429000"/>
            <a:ext cx="6048375" cy="390525"/>
          </a:xfrm>
        </p:spPr>
        <p:txBody>
          <a:bodyPr anchor="t"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8313" y="4235450"/>
            <a:ext cx="6119812" cy="342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CEF53-D1BA-4F53-8A5C-9EE645B787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7175" y="-26988"/>
            <a:ext cx="2141538" cy="6157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-26988"/>
            <a:ext cx="6275387" cy="6157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B0775-A63F-4D18-A142-AE836D0F093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-26988"/>
            <a:ext cx="6408737" cy="688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95288" y="1484313"/>
            <a:ext cx="8353425" cy="4646612"/>
          </a:xfrm>
        </p:spPr>
        <p:txBody>
          <a:bodyPr/>
          <a:lstStyle/>
          <a:p>
            <a:pPr lvl="0"/>
            <a:endParaRPr lang="he-IL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928F-D59D-432A-B737-8E7C509E6FD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D04BC-98AA-41C2-A2B9-6BA5C55E94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233B-73D8-4691-90C6-9A68E0492AC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2FA2-3EF6-4EE9-97DD-BA8DE845804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FA2A-2B11-4FED-BDC8-4F99462749B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F695-B599-4116-802A-AD52FB49EC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714AC-20A1-49D4-BEF0-A817D4926AE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8E6F4-31BF-4D8D-88CD-6D151BE4C40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EEBE3-2FEB-4C87-AC6A-6F6045F7CCB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0" descr="VisualAllSu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-26988"/>
            <a:ext cx="6408737" cy="688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 smtClean="0"/>
              <a:t>כותרת ראשית לך</a:t>
            </a:r>
            <a:br>
              <a:rPr lang="he-IL" smtClean="0"/>
            </a:br>
            <a:r>
              <a:rPr lang="he-IL" smtClean="0"/>
              <a:t>שורה שניה ל</a:t>
            </a:r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2778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65990"/>
                </a:solidFill>
                <a:latin typeface="+mn-lt"/>
              </a:defRPr>
            </a:lvl1pPr>
          </a:lstStyle>
          <a:p>
            <a:pPr>
              <a:defRPr/>
            </a:pPr>
            <a:fld id="{C4103B46-D15C-40E7-BC2D-E14F70F9537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34" descr="ilitas logo pur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72450" y="1052513"/>
            <a:ext cx="503238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5508625" y="981075"/>
            <a:ext cx="29527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he-IL" sz="1200">
                <a:solidFill>
                  <a:srgbClr val="365990"/>
                </a:solidFill>
                <a:latin typeface="Arial Black" pitchFamily="34" charset="0"/>
              </a:rPr>
              <a:t>הרשות למשפט, טכנולוגיה ומידע</a:t>
            </a:r>
            <a:endParaRPr lang="en-US" sz="1200">
              <a:solidFill>
                <a:srgbClr val="365990"/>
              </a:solidFill>
              <a:latin typeface="Arial Black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9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r" rtl="1" eaLnBrk="0" fontAlgn="base" hangingPunct="0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1" eaLnBrk="0" fontAlgn="base" hangingPunct="0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2pPr>
      <a:lvl3pPr algn="r" rtl="1" eaLnBrk="0" fontAlgn="base" hangingPunct="0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3pPr>
      <a:lvl4pPr algn="r" rtl="1" eaLnBrk="0" fontAlgn="base" hangingPunct="0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4pPr>
      <a:lvl5pPr algn="r" rtl="1" eaLnBrk="0" fontAlgn="base" hangingPunct="0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5pPr>
      <a:lvl6pPr marL="457200" algn="r" rtl="1" fontAlgn="base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6pPr>
      <a:lvl7pPr marL="914400" algn="r" rtl="1" fontAlgn="base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7pPr>
      <a:lvl8pPr marL="1371600" algn="r" rtl="1" fontAlgn="base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8pPr>
      <a:lvl9pPr marL="1828800" algn="r" rtl="1" fontAlgn="base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800" b="1">
          <a:solidFill>
            <a:srgbClr val="36599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36599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000" b="1">
          <a:solidFill>
            <a:srgbClr val="36599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6599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jpeg"/><Relationship Id="rId4" Type="http://schemas.openxmlformats.org/officeDocument/2006/relationships/hyperlink" Target="http://italpha.msu.ac.th/csmis/seminar2009/pitc/networkingimage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85786" y="2572610"/>
            <a:ext cx="5775311" cy="356324"/>
          </a:xfrm>
        </p:spPr>
        <p:txBody>
          <a:bodyPr/>
          <a:lstStyle/>
          <a:p>
            <a:pPr algn="l" eaLnBrk="1" hangingPunct="1"/>
            <a:r>
              <a:rPr lang="en-US" sz="1600" b="0" dirty="0" smtClean="0">
                <a:solidFill>
                  <a:schemeClr val="bg1"/>
                </a:solidFill>
                <a:latin typeface="Arial Black" pitchFamily="34" charset="0"/>
              </a:rPr>
              <a:t>Israeli Law Information and Technology Authority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342880" y="3500438"/>
            <a:ext cx="7200896" cy="1846659"/>
          </a:xfrm>
        </p:spPr>
        <p:txBody>
          <a:bodyPr/>
          <a:lstStyle/>
          <a:p>
            <a:pPr marL="0" indent="0" algn="ctr" rtl="0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Protecting Traditional Knowledge through IP – observations from data protection and privacy </a:t>
            </a:r>
            <a: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Amit Ashkenazi, Head of the Legal Department</a:t>
            </a:r>
            <a:endParaRPr lang="en-US" sz="2000" dirty="0" smtClean="0">
              <a:solidFill>
                <a:srgbClr val="0066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388" y="-29198"/>
            <a:ext cx="6408737" cy="693395"/>
          </a:xfrm>
        </p:spPr>
        <p:txBody>
          <a:bodyPr/>
          <a:lstStyle/>
          <a:p>
            <a:pPr algn="l"/>
            <a:r>
              <a:rPr lang="en-US" dirty="0" smtClean="0"/>
              <a:t>Privacy and Data Protection – Introduction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288" y="1196752"/>
            <a:ext cx="8353425" cy="5544616"/>
          </a:xfrm>
        </p:spPr>
        <p:txBody>
          <a:bodyPr/>
          <a:lstStyle/>
          <a:p>
            <a:pPr algn="l" rtl="0"/>
            <a:r>
              <a:rPr lang="en-US" b="0" dirty="0" smtClean="0"/>
              <a:t>Social rational </a:t>
            </a:r>
          </a:p>
          <a:p>
            <a:pPr lvl="1" algn="l" rtl="0"/>
            <a:r>
              <a:rPr lang="en-US" b="0" dirty="0" smtClean="0"/>
              <a:t>A right to be </a:t>
            </a:r>
            <a:r>
              <a:rPr lang="en-US" dirty="0" smtClean="0"/>
              <a:t>“left alone”</a:t>
            </a:r>
            <a:r>
              <a:rPr lang="en-US" b="0" dirty="0" smtClean="0"/>
              <a:t>/ to </a:t>
            </a:r>
            <a:r>
              <a:rPr lang="en-US" dirty="0" smtClean="0"/>
              <a:t>control </a:t>
            </a:r>
            <a:r>
              <a:rPr lang="en-US" b="0" dirty="0" smtClean="0"/>
              <a:t>the way information about a person is used/ to “</a:t>
            </a:r>
            <a:r>
              <a:rPr lang="en-US" dirty="0" smtClean="0"/>
              <a:t>allow access” </a:t>
            </a:r>
            <a:r>
              <a:rPr lang="en-US" b="0" dirty="0" smtClean="0"/>
              <a:t>to a person/ </a:t>
            </a:r>
            <a:r>
              <a:rPr lang="en-US" dirty="0" smtClean="0"/>
              <a:t>“contextual privacy”</a:t>
            </a:r>
          </a:p>
          <a:p>
            <a:pPr algn="l" rtl="0"/>
            <a:r>
              <a:rPr lang="en-US" b="0" dirty="0" smtClean="0"/>
              <a:t>A </a:t>
            </a:r>
            <a:r>
              <a:rPr lang="en-US" dirty="0" smtClean="0"/>
              <a:t>constitutional right</a:t>
            </a:r>
            <a:endParaRPr lang="en-US" b="0" dirty="0"/>
          </a:p>
          <a:p>
            <a:pPr lvl="1" algn="l" rtl="0"/>
            <a:r>
              <a:rPr lang="en-US" b="0" dirty="0"/>
              <a:t>Part of the protection of </a:t>
            </a:r>
            <a:r>
              <a:rPr lang="en-US" dirty="0"/>
              <a:t>dignity </a:t>
            </a:r>
            <a:r>
              <a:rPr lang="en-US" b="0" dirty="0"/>
              <a:t>and </a:t>
            </a:r>
            <a:r>
              <a:rPr lang="en-US" dirty="0" smtClean="0"/>
              <a:t>autonomy</a:t>
            </a:r>
          </a:p>
          <a:p>
            <a:pPr lvl="1" algn="l" rtl="0"/>
            <a:r>
              <a:rPr lang="en-US" dirty="0" smtClean="0"/>
              <a:t>Proportionality</a:t>
            </a:r>
            <a:endParaRPr lang="en-US" dirty="0"/>
          </a:p>
          <a:p>
            <a:pPr algn="l" rtl="0"/>
            <a:r>
              <a:rPr lang="en-US" b="0" dirty="0" smtClean="0"/>
              <a:t>In the </a:t>
            </a:r>
            <a:r>
              <a:rPr lang="en-US" dirty="0" smtClean="0"/>
              <a:t>law </a:t>
            </a:r>
            <a:r>
              <a:rPr lang="en-US" b="0" dirty="0" smtClean="0"/>
              <a:t>– PPA, 1981</a:t>
            </a:r>
          </a:p>
          <a:p>
            <a:pPr lvl="1" algn="l" rtl="0"/>
            <a:r>
              <a:rPr lang="en-US" sz="2000" b="0" dirty="0" smtClean="0"/>
              <a:t>Privacy </a:t>
            </a:r>
            <a:r>
              <a:rPr lang="en-US" sz="2000" dirty="0" smtClean="0"/>
              <a:t>torts </a:t>
            </a:r>
            <a:r>
              <a:rPr lang="en-US" sz="2000" b="0" dirty="0" smtClean="0"/>
              <a:t>[like </a:t>
            </a:r>
            <a:r>
              <a:rPr lang="en-US" sz="2000" dirty="0" smtClean="0"/>
              <a:t>libel </a:t>
            </a:r>
            <a:r>
              <a:rPr lang="en-US" sz="2000" b="0" dirty="0" smtClean="0"/>
              <a:t>and the copyright </a:t>
            </a:r>
            <a:r>
              <a:rPr lang="en-US" sz="2000" dirty="0" smtClean="0"/>
              <a:t>moral right</a:t>
            </a:r>
            <a:r>
              <a:rPr lang="en-US" sz="2000" b="0" dirty="0" smtClean="0"/>
              <a:t>]</a:t>
            </a:r>
            <a:endParaRPr lang="en-US" sz="2000" dirty="0" smtClean="0"/>
          </a:p>
          <a:p>
            <a:pPr lvl="1" algn="l" rtl="0"/>
            <a:r>
              <a:rPr lang="en-US" sz="2000" dirty="0" smtClean="0"/>
              <a:t>“Informed Consent” </a:t>
            </a:r>
            <a:r>
              <a:rPr lang="en-US" sz="2000" b="0" dirty="0" smtClean="0"/>
              <a:t>for use (collection and processing)</a:t>
            </a:r>
          </a:p>
          <a:p>
            <a:pPr lvl="1" algn="l" rtl="0"/>
            <a:r>
              <a:rPr lang="en-US" sz="2000" dirty="0" smtClean="0"/>
              <a:t>“Purpose limitation”</a:t>
            </a:r>
          </a:p>
          <a:p>
            <a:pPr lvl="1" algn="l" rtl="0"/>
            <a:r>
              <a:rPr lang="en-US" sz="2000" dirty="0" smtClean="0"/>
              <a:t>Access and rectification</a:t>
            </a:r>
          </a:p>
          <a:p>
            <a:pPr lvl="1" algn="l" rtl="0"/>
            <a:r>
              <a:rPr lang="en-US" sz="2000" b="0" dirty="0" smtClean="0"/>
              <a:t>…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D04BC-98AA-41C2-A2B9-6BA5C55E947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388" y="-29198"/>
            <a:ext cx="6408737" cy="693395"/>
          </a:xfrm>
        </p:spPr>
        <p:txBody>
          <a:bodyPr/>
          <a:lstStyle/>
          <a:p>
            <a:pPr algn="l"/>
            <a:r>
              <a:rPr lang="en-US" dirty="0" smtClean="0"/>
              <a:t>History – regulation of databases to prevent “Big Brother”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D04BC-98AA-41C2-A2B9-6BA5C55E9478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2" descr="http://farm1.static.flickr.com/33/89376843_de71e9619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624" y="1546856"/>
            <a:ext cx="6768752" cy="4546440"/>
          </a:xfrm>
        </p:spPr>
      </p:pic>
    </p:spTree>
    <p:extLst>
      <p:ext uri="{BB962C8B-B14F-4D97-AF65-F5344CB8AC3E}">
        <p14:creationId xmlns:p14="http://schemas.microsoft.com/office/powerpoint/2010/main" val="304152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מלבן 4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54DA61-3206-4BF2-9912-0C1B2A17AA8C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" name="קבוצה 4"/>
          <p:cNvGrpSpPr>
            <a:grpSpLocks/>
          </p:cNvGrpSpPr>
          <p:nvPr/>
        </p:nvGrpSpPr>
        <p:grpSpPr bwMode="auto">
          <a:xfrm>
            <a:off x="1857375" y="71438"/>
            <a:ext cx="1714500" cy="6572250"/>
            <a:chOff x="1928794" y="71414"/>
            <a:chExt cx="1714512" cy="6286544"/>
          </a:xfrm>
        </p:grpSpPr>
        <p:sp>
          <p:nvSpPr>
            <p:cNvPr id="6" name="מלבן מעוגל 5"/>
            <p:cNvSpPr/>
            <p:nvPr/>
          </p:nvSpPr>
          <p:spPr>
            <a:xfrm>
              <a:off x="1928794" y="71414"/>
              <a:ext cx="1714512" cy="62865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endParaRPr>
            </a:p>
          </p:txBody>
        </p:sp>
        <p:pic>
          <p:nvPicPr>
            <p:cNvPr id="7" name="תמונה 6" descr="ist2_7677184-www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00232" y="142852"/>
              <a:ext cx="1571636" cy="149587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3" name="קבוצה 7"/>
          <p:cNvGrpSpPr>
            <a:grpSpLocks/>
          </p:cNvGrpSpPr>
          <p:nvPr/>
        </p:nvGrpSpPr>
        <p:grpSpPr bwMode="auto">
          <a:xfrm>
            <a:off x="5429250" y="71438"/>
            <a:ext cx="1714500" cy="6572250"/>
            <a:chOff x="5500694" y="71414"/>
            <a:chExt cx="1714512" cy="6286544"/>
          </a:xfrm>
        </p:grpSpPr>
        <p:sp>
          <p:nvSpPr>
            <p:cNvPr id="9" name="מלבן מעוגל 8"/>
            <p:cNvSpPr/>
            <p:nvPr/>
          </p:nvSpPr>
          <p:spPr>
            <a:xfrm>
              <a:off x="5500694" y="71414"/>
              <a:ext cx="1714512" cy="62865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endParaRPr>
            </a:p>
          </p:txBody>
        </p:sp>
        <p:pic>
          <p:nvPicPr>
            <p:cNvPr id="10" name="Picture 4" descr="http://vermont-archives.org/research/photos/Development/computer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72132" y="214290"/>
              <a:ext cx="1500198" cy="145894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5" name="קבוצה 10"/>
          <p:cNvGrpSpPr>
            <a:grpSpLocks/>
          </p:cNvGrpSpPr>
          <p:nvPr/>
        </p:nvGrpSpPr>
        <p:grpSpPr bwMode="auto">
          <a:xfrm>
            <a:off x="3643313" y="71438"/>
            <a:ext cx="1714500" cy="6572250"/>
            <a:chOff x="3714744" y="71414"/>
            <a:chExt cx="1714512" cy="6286544"/>
          </a:xfrm>
        </p:grpSpPr>
        <p:sp>
          <p:nvSpPr>
            <p:cNvPr id="12" name="מלבן מעוגל 11"/>
            <p:cNvSpPr/>
            <p:nvPr/>
          </p:nvSpPr>
          <p:spPr>
            <a:xfrm>
              <a:off x="3714744" y="71414"/>
              <a:ext cx="1714512" cy="62865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endParaRPr>
            </a:p>
          </p:txBody>
        </p:sp>
        <p:pic>
          <p:nvPicPr>
            <p:cNvPr id="13" name="Picture 2" descr="ראה תמונה בגודל מלא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86182" y="214290"/>
              <a:ext cx="1571636" cy="142876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8" name="קבוצה 13"/>
          <p:cNvGrpSpPr>
            <a:grpSpLocks/>
          </p:cNvGrpSpPr>
          <p:nvPr/>
        </p:nvGrpSpPr>
        <p:grpSpPr bwMode="auto">
          <a:xfrm>
            <a:off x="7215188" y="71438"/>
            <a:ext cx="1714500" cy="6572250"/>
            <a:chOff x="7286644" y="71414"/>
            <a:chExt cx="1714512" cy="6286544"/>
          </a:xfrm>
        </p:grpSpPr>
        <p:sp>
          <p:nvSpPr>
            <p:cNvPr id="15" name="מלבן מעוגל 14"/>
            <p:cNvSpPr/>
            <p:nvPr/>
          </p:nvSpPr>
          <p:spPr>
            <a:xfrm>
              <a:off x="7286644" y="71414"/>
              <a:ext cx="1714512" cy="62865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endParaRPr>
            </a:p>
          </p:txBody>
        </p:sp>
        <p:pic>
          <p:nvPicPr>
            <p:cNvPr id="9252" name="Picture 8" descr="C:\Documents and Settings\yuvalaln\Local Settings\Temporary Internet Files\Content.IE5\5TWV4RO2\MC900307717[1].wm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6182" y="285728"/>
              <a:ext cx="1292098" cy="1216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קבוצה 16"/>
          <p:cNvGrpSpPr>
            <a:grpSpLocks/>
          </p:cNvGrpSpPr>
          <p:nvPr/>
        </p:nvGrpSpPr>
        <p:grpSpPr bwMode="auto">
          <a:xfrm>
            <a:off x="71438" y="0"/>
            <a:ext cx="1714500" cy="6643688"/>
            <a:chOff x="142844" y="71414"/>
            <a:chExt cx="1714512" cy="6286544"/>
          </a:xfrm>
        </p:grpSpPr>
        <p:sp>
          <p:nvSpPr>
            <p:cNvPr id="18" name="מלבן מעוגל 17"/>
            <p:cNvSpPr/>
            <p:nvPr/>
          </p:nvSpPr>
          <p:spPr>
            <a:xfrm>
              <a:off x="142844" y="71414"/>
              <a:ext cx="1714512" cy="628654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</a:endParaRPr>
            </a:p>
          </p:txBody>
        </p:sp>
        <p:pic>
          <p:nvPicPr>
            <p:cNvPr id="19" name="Picture 10" descr="http://www.dvorak.org/blog/wp-content/uploads/2010/04/cloud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4282" y="214290"/>
              <a:ext cx="1571636" cy="1428760"/>
            </a:xfrm>
            <a:prstGeom prst="roundRect">
              <a:avLst>
                <a:gd name="adj" fmla="val 8594"/>
              </a:avLst>
            </a:prstGeom>
            <a:solidFill>
              <a:srgbClr val="C00000"/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grpSp>
        <p:nvGrpSpPr>
          <p:cNvPr id="14" name="קבוצה 19"/>
          <p:cNvGrpSpPr/>
          <p:nvPr/>
        </p:nvGrpSpPr>
        <p:grpSpPr>
          <a:xfrm>
            <a:off x="7358083" y="2071678"/>
            <a:ext cx="1412234" cy="1249088"/>
            <a:chOff x="7291646" y="1907937"/>
            <a:chExt cx="1324895" cy="1249088"/>
          </a:xfrm>
          <a:solidFill>
            <a:schemeClr val="accent6">
              <a:lumMod val="75000"/>
            </a:schemeClr>
          </a:solidFill>
        </p:grpSpPr>
        <p:sp>
          <p:nvSpPr>
            <p:cNvPr id="21" name="מלבן מעוגל 20"/>
            <p:cNvSpPr/>
            <p:nvPr/>
          </p:nvSpPr>
          <p:spPr>
            <a:xfrm>
              <a:off x="7291646" y="1907937"/>
              <a:ext cx="1324895" cy="124908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מלבן 21"/>
            <p:cNvSpPr/>
            <p:nvPr/>
          </p:nvSpPr>
          <p:spPr>
            <a:xfrm>
              <a:off x="7328231" y="1944522"/>
              <a:ext cx="1251725" cy="117591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collection</a:t>
              </a:r>
              <a:endParaRPr lang="he-IL" sz="2000" dirty="0"/>
            </a:p>
          </p:txBody>
        </p:sp>
      </p:grpSp>
      <p:grpSp>
        <p:nvGrpSpPr>
          <p:cNvPr id="16" name="קבוצה 22"/>
          <p:cNvGrpSpPr>
            <a:grpSpLocks/>
          </p:cNvGrpSpPr>
          <p:nvPr/>
        </p:nvGrpSpPr>
        <p:grpSpPr bwMode="auto">
          <a:xfrm>
            <a:off x="214313" y="2000250"/>
            <a:ext cx="1500187" cy="4205288"/>
            <a:chOff x="98899" y="1899492"/>
            <a:chExt cx="1396327" cy="4132688"/>
          </a:xfrm>
        </p:grpSpPr>
        <p:sp>
          <p:nvSpPr>
            <p:cNvPr id="24" name="מלבן מעוגל 23"/>
            <p:cNvSpPr/>
            <p:nvPr/>
          </p:nvSpPr>
          <p:spPr>
            <a:xfrm>
              <a:off x="169824" y="1899492"/>
              <a:ext cx="1325402" cy="4132688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endParaRPr lang="he-IL" dirty="0"/>
            </a:p>
          </p:txBody>
        </p:sp>
        <p:sp>
          <p:nvSpPr>
            <p:cNvPr id="25" name="מלבן 24"/>
            <p:cNvSpPr/>
            <p:nvPr/>
          </p:nvSpPr>
          <p:spPr>
            <a:xfrm>
              <a:off x="98899" y="1946295"/>
              <a:ext cx="1357910" cy="40546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2000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2000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2000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Social networks</a:t>
              </a:r>
              <a:endParaRPr lang="he-IL" sz="2000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he-IL" sz="2000" dirty="0"/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Cloud Computing</a:t>
              </a:r>
              <a:endParaRPr lang="he-IL" sz="2000" dirty="0"/>
            </a:p>
          </p:txBody>
        </p:sp>
      </p:grpSp>
      <p:grpSp>
        <p:nvGrpSpPr>
          <p:cNvPr id="17" name="קבוצה 25"/>
          <p:cNvGrpSpPr>
            <a:grpSpLocks/>
          </p:cNvGrpSpPr>
          <p:nvPr/>
        </p:nvGrpSpPr>
        <p:grpSpPr bwMode="auto">
          <a:xfrm>
            <a:off x="2065338" y="3429000"/>
            <a:ext cx="1292225" cy="2774950"/>
            <a:chOff x="1950660" y="4822608"/>
            <a:chExt cx="1588491" cy="1249088"/>
          </a:xfrm>
        </p:grpSpPr>
        <p:sp>
          <p:nvSpPr>
            <p:cNvPr id="27" name="מלבן מעוגל 26"/>
            <p:cNvSpPr/>
            <p:nvPr/>
          </p:nvSpPr>
          <p:spPr>
            <a:xfrm>
              <a:off x="1950660" y="4822608"/>
              <a:ext cx="1588491" cy="1249088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מלבן 27"/>
            <p:cNvSpPr/>
            <p:nvPr/>
          </p:nvSpPr>
          <p:spPr>
            <a:xfrm>
              <a:off x="1987737" y="4826895"/>
              <a:ext cx="1551414" cy="1176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Internet</a:t>
              </a:r>
              <a:endParaRPr lang="he-IL" sz="2000" dirty="0"/>
            </a:p>
          </p:txBody>
        </p:sp>
      </p:grpSp>
      <p:grpSp>
        <p:nvGrpSpPr>
          <p:cNvPr id="20" name="קבוצה 28"/>
          <p:cNvGrpSpPr>
            <a:grpSpLocks/>
          </p:cNvGrpSpPr>
          <p:nvPr/>
        </p:nvGrpSpPr>
        <p:grpSpPr bwMode="auto">
          <a:xfrm>
            <a:off x="3643313" y="3468688"/>
            <a:ext cx="1714500" cy="2768600"/>
            <a:chOff x="3714772" y="3375449"/>
            <a:chExt cx="1324895" cy="2768239"/>
          </a:xfrm>
        </p:grpSpPr>
        <p:sp>
          <p:nvSpPr>
            <p:cNvPr id="30" name="מלבן מעוגל 29"/>
            <p:cNvSpPr/>
            <p:nvPr/>
          </p:nvSpPr>
          <p:spPr>
            <a:xfrm>
              <a:off x="3714772" y="3375449"/>
              <a:ext cx="1324895" cy="2768239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מלבן 30"/>
            <p:cNvSpPr/>
            <p:nvPr/>
          </p:nvSpPr>
          <p:spPr>
            <a:xfrm>
              <a:off x="3752801" y="3413544"/>
              <a:ext cx="1248836" cy="26920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Personal Computers</a:t>
              </a:r>
              <a:endParaRPr lang="he-IL" sz="2000" dirty="0"/>
            </a:p>
          </p:txBody>
        </p:sp>
      </p:grpSp>
      <p:grpSp>
        <p:nvGrpSpPr>
          <p:cNvPr id="23" name="קבוצה 31"/>
          <p:cNvGrpSpPr>
            <a:grpSpLocks/>
          </p:cNvGrpSpPr>
          <p:nvPr/>
        </p:nvGrpSpPr>
        <p:grpSpPr bwMode="auto">
          <a:xfrm>
            <a:off x="5500688" y="3451225"/>
            <a:ext cx="1500187" cy="2767013"/>
            <a:chOff x="5385305" y="3357596"/>
            <a:chExt cx="1500197" cy="2768157"/>
          </a:xfrm>
        </p:grpSpPr>
        <p:sp>
          <p:nvSpPr>
            <p:cNvPr id="33" name="מלבן מעוגל 32"/>
            <p:cNvSpPr/>
            <p:nvPr/>
          </p:nvSpPr>
          <p:spPr>
            <a:xfrm>
              <a:off x="5510718" y="3357596"/>
              <a:ext cx="1325572" cy="2768157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מלבן 33"/>
            <p:cNvSpPr/>
            <p:nvPr/>
          </p:nvSpPr>
          <p:spPr>
            <a:xfrm>
              <a:off x="5385305" y="3395712"/>
              <a:ext cx="1500197" cy="26919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Central Databases</a:t>
              </a:r>
            </a:p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Mainframe</a:t>
              </a:r>
              <a:endParaRPr lang="he-IL" dirty="0"/>
            </a:p>
          </p:txBody>
        </p:sp>
      </p:grpSp>
      <p:grpSp>
        <p:nvGrpSpPr>
          <p:cNvPr id="26" name="קבוצה 34"/>
          <p:cNvGrpSpPr>
            <a:grpSpLocks/>
          </p:cNvGrpSpPr>
          <p:nvPr/>
        </p:nvGrpSpPr>
        <p:grpSpPr bwMode="auto">
          <a:xfrm>
            <a:off x="7461250" y="3441700"/>
            <a:ext cx="1325563" cy="1249363"/>
            <a:chOff x="7291646" y="3349194"/>
            <a:chExt cx="1324895" cy="1249088"/>
          </a:xfrm>
        </p:grpSpPr>
        <p:sp>
          <p:nvSpPr>
            <p:cNvPr id="36" name="מלבן מעוגל 35"/>
            <p:cNvSpPr/>
            <p:nvPr/>
          </p:nvSpPr>
          <p:spPr>
            <a:xfrm>
              <a:off x="7291646" y="3349194"/>
              <a:ext cx="1324895" cy="1249088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מלבן 36"/>
            <p:cNvSpPr/>
            <p:nvPr/>
          </p:nvSpPr>
          <p:spPr>
            <a:xfrm>
              <a:off x="7328141" y="3385699"/>
              <a:ext cx="1251906" cy="1176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storage</a:t>
              </a:r>
              <a:endParaRPr lang="he-IL" sz="2000" dirty="0"/>
            </a:p>
          </p:txBody>
        </p:sp>
      </p:grpSp>
      <p:grpSp>
        <p:nvGrpSpPr>
          <p:cNvPr id="29" name="קבוצה 37"/>
          <p:cNvGrpSpPr>
            <a:grpSpLocks/>
          </p:cNvGrpSpPr>
          <p:nvPr/>
        </p:nvGrpSpPr>
        <p:grpSpPr bwMode="auto">
          <a:xfrm>
            <a:off x="7461250" y="4883150"/>
            <a:ext cx="1325563" cy="1249363"/>
            <a:chOff x="7291646" y="4790450"/>
            <a:chExt cx="1324895" cy="1249088"/>
          </a:xfrm>
        </p:grpSpPr>
        <p:sp>
          <p:nvSpPr>
            <p:cNvPr id="39" name="מלבן מעוגל 38"/>
            <p:cNvSpPr/>
            <p:nvPr/>
          </p:nvSpPr>
          <p:spPr>
            <a:xfrm>
              <a:off x="7291646" y="4790450"/>
              <a:ext cx="1324895" cy="1249088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מלבן 39"/>
            <p:cNvSpPr/>
            <p:nvPr/>
          </p:nvSpPr>
          <p:spPr>
            <a:xfrm>
              <a:off x="7328141" y="4826955"/>
              <a:ext cx="1251906" cy="1176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u</a:t>
              </a:r>
              <a:r>
                <a:rPr lang="en-US" sz="2000" dirty="0" smtClean="0"/>
                <a:t>se</a:t>
              </a:r>
              <a:endParaRPr lang="he-IL" sz="2000" dirty="0"/>
            </a:p>
          </p:txBody>
        </p:sp>
      </p:grpSp>
      <p:grpSp>
        <p:nvGrpSpPr>
          <p:cNvPr id="32" name="קבוצה 40"/>
          <p:cNvGrpSpPr>
            <a:grpSpLocks/>
          </p:cNvGrpSpPr>
          <p:nvPr/>
        </p:nvGrpSpPr>
        <p:grpSpPr bwMode="auto">
          <a:xfrm>
            <a:off x="357188" y="2000250"/>
            <a:ext cx="3143250" cy="2214563"/>
            <a:chOff x="214282" y="1857364"/>
            <a:chExt cx="3143273" cy="2214578"/>
          </a:xfrm>
        </p:grpSpPr>
        <p:grpSp>
          <p:nvGrpSpPr>
            <p:cNvPr id="9233" name="קבוצה 30"/>
            <p:cNvGrpSpPr>
              <a:grpSpLocks/>
            </p:cNvGrpSpPr>
            <p:nvPr/>
          </p:nvGrpSpPr>
          <p:grpSpPr bwMode="auto">
            <a:xfrm>
              <a:off x="214282" y="1857364"/>
              <a:ext cx="3143273" cy="2214578"/>
              <a:chOff x="203721" y="3206318"/>
              <a:chExt cx="3071834" cy="2071702"/>
            </a:xfrm>
          </p:grpSpPr>
          <p:sp>
            <p:nvSpPr>
              <p:cNvPr id="44" name="מלבן מעוגל 46"/>
              <p:cNvSpPr/>
              <p:nvPr/>
            </p:nvSpPr>
            <p:spPr>
              <a:xfrm>
                <a:off x="1950633" y="3348887"/>
                <a:ext cx="1324922" cy="1248962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מלבן 44"/>
              <p:cNvSpPr/>
              <p:nvPr/>
            </p:nvSpPr>
            <p:spPr>
              <a:xfrm>
                <a:off x="203721" y="3206318"/>
                <a:ext cx="1252005" cy="207170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50800" tIns="38100" rIns="50800" bIns="381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he-IL" sz="2000" dirty="0"/>
              </a:p>
            </p:txBody>
          </p:sp>
        </p:grpSp>
        <p:sp>
          <p:nvSpPr>
            <p:cNvPr id="43" name="מלבן 42"/>
            <p:cNvSpPr/>
            <p:nvPr/>
          </p:nvSpPr>
          <p:spPr>
            <a:xfrm>
              <a:off x="2035157" y="2071678"/>
              <a:ext cx="1250959" cy="117634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38100" rIns="508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 err="1"/>
                <a:t>Celluar</a:t>
              </a:r>
              <a:r>
                <a:rPr lang="he-IL" sz="2000" dirty="0"/>
                <a:t>, </a:t>
              </a:r>
              <a:r>
                <a:rPr lang="en-US" sz="2000" dirty="0"/>
                <a:t>IP</a:t>
              </a:r>
              <a:r>
                <a:rPr lang="he-IL" sz="2000" dirty="0"/>
                <a:t>, </a:t>
              </a:r>
              <a:r>
                <a:rPr lang="en-US" sz="2000" dirty="0"/>
                <a:t>cookies</a:t>
              </a:r>
              <a:endParaRPr lang="he-IL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9802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388" y="120843"/>
            <a:ext cx="6408737" cy="393313"/>
          </a:xfrm>
        </p:spPr>
        <p:txBody>
          <a:bodyPr/>
          <a:lstStyle/>
          <a:p>
            <a:pPr algn="l"/>
            <a:r>
              <a:rPr lang="en-US" dirty="0" smtClean="0"/>
              <a:t>From DP to TK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288" y="1484312"/>
            <a:ext cx="8353425" cy="5185048"/>
          </a:xfrm>
        </p:spPr>
        <p:txBody>
          <a:bodyPr/>
          <a:lstStyle/>
          <a:p>
            <a:pPr algn="l" rtl="0"/>
            <a:r>
              <a:rPr lang="en-US" b="0" dirty="0" smtClean="0"/>
              <a:t>From a public good to “property”</a:t>
            </a:r>
          </a:p>
          <a:p>
            <a:pPr algn="l" rtl="0"/>
            <a:r>
              <a:rPr lang="en-US" b="0" dirty="0" smtClean="0"/>
              <a:t>From “property” to “the market”</a:t>
            </a:r>
          </a:p>
          <a:p>
            <a:pPr algn="l" rtl="0"/>
            <a:r>
              <a:rPr lang="en-US" b="0" dirty="0" smtClean="0"/>
              <a:t>Is the market fair?</a:t>
            </a:r>
          </a:p>
          <a:p>
            <a:pPr lvl="1" algn="l" rtl="0"/>
            <a:r>
              <a:rPr lang="en-US" b="0" dirty="0" smtClean="0"/>
              <a:t>What is </a:t>
            </a:r>
            <a:r>
              <a:rPr lang="en-US" dirty="0" smtClean="0"/>
              <a:t>“informed consent” </a:t>
            </a:r>
            <a:r>
              <a:rPr lang="en-US" b="0" dirty="0" smtClean="0"/>
              <a:t>in the DP or the IP </a:t>
            </a:r>
            <a:r>
              <a:rPr lang="en-US" b="0" dirty="0" smtClean="0"/>
              <a:t>“market”?</a:t>
            </a:r>
            <a:endParaRPr lang="en-US" b="0" dirty="0" smtClean="0"/>
          </a:p>
          <a:p>
            <a:pPr lvl="1" algn="l" rtl="0"/>
            <a:r>
              <a:rPr lang="en-US" b="0" dirty="0" smtClean="0"/>
              <a:t>[Is collective bargaining fair to the individual?] </a:t>
            </a:r>
          </a:p>
          <a:p>
            <a:pPr lvl="1" algn="l" rtl="0"/>
            <a:r>
              <a:rPr lang="en-US" b="0" dirty="0" smtClean="0"/>
              <a:t>What are unintended consequences of publication or distribution of information? </a:t>
            </a:r>
          </a:p>
          <a:p>
            <a:pPr lvl="1" algn="l" rtl="0"/>
            <a:r>
              <a:rPr lang="en-US" b="0" dirty="0" smtClean="0"/>
              <a:t>How can </a:t>
            </a:r>
            <a:r>
              <a:rPr lang="en-US" dirty="0" smtClean="0"/>
              <a:t>“contexts” </a:t>
            </a:r>
            <a:r>
              <a:rPr lang="en-US" b="0" dirty="0" smtClean="0"/>
              <a:t>be controlled?</a:t>
            </a:r>
          </a:p>
          <a:p>
            <a:pPr lvl="1" algn="l" rtl="0"/>
            <a:r>
              <a:rPr lang="en-US" b="0" dirty="0" smtClean="0"/>
              <a:t>How does this effect self determination and control of identity?</a:t>
            </a:r>
          </a:p>
          <a:p>
            <a:pPr lvl="1" algn="l" rtl="0"/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D04BC-98AA-41C2-A2B9-6BA5C55E9478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388" y="120843"/>
            <a:ext cx="6408737" cy="393313"/>
          </a:xfrm>
        </p:spPr>
        <p:txBody>
          <a:bodyPr/>
          <a:lstStyle/>
          <a:p>
            <a:pPr algn="l"/>
            <a:r>
              <a:rPr lang="en-US" dirty="0" smtClean="0"/>
              <a:t>Observations from copyright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0" dirty="0" smtClean="0"/>
              <a:t>Learning from the moral right?</a:t>
            </a:r>
          </a:p>
          <a:p>
            <a:pPr lvl="1" algn="l" rtl="0"/>
            <a:r>
              <a:rPr lang="en-US" b="0" dirty="0" smtClean="0"/>
              <a:t>A “personal” tort?</a:t>
            </a:r>
          </a:p>
          <a:p>
            <a:pPr lvl="1" algn="l" rtl="0"/>
            <a:r>
              <a:rPr lang="en-US" b="0" dirty="0" smtClean="0"/>
              <a:t>Inalienable/non –transferable/non- </a:t>
            </a:r>
            <a:r>
              <a:rPr lang="en-US" b="0" dirty="0" err="1" smtClean="0"/>
              <a:t>waivable</a:t>
            </a:r>
            <a:r>
              <a:rPr lang="en-US" b="0" dirty="0" smtClean="0"/>
              <a:t>?</a:t>
            </a:r>
          </a:p>
          <a:p>
            <a:pPr lvl="1" algn="l" rtl="0"/>
            <a:r>
              <a:rPr lang="en-US" b="0" dirty="0" smtClean="0"/>
              <a:t>Joint ownership of moral rights? [“TA Culture Hall case”]</a:t>
            </a:r>
          </a:p>
          <a:p>
            <a:pPr lvl="1" algn="l" rtl="0"/>
            <a:r>
              <a:rPr lang="en-US" b="0" dirty="0" smtClean="0"/>
              <a:t>Exemptions? [The </a:t>
            </a:r>
            <a:r>
              <a:rPr lang="en-US" b="0" dirty="0" err="1" smtClean="0"/>
              <a:t>netcom</a:t>
            </a:r>
            <a:r>
              <a:rPr lang="en-US" b="0" dirty="0" smtClean="0"/>
              <a:t> case]</a:t>
            </a:r>
          </a:p>
          <a:p>
            <a:pPr lvl="1" algn="l" rtl="0"/>
            <a:endParaRPr lang="en-US" b="0" dirty="0" smtClean="0"/>
          </a:p>
          <a:p>
            <a:pPr algn="l" rtl="0"/>
            <a:endParaRPr lang="he-IL" b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8D04BC-98AA-41C2-A2B9-6BA5C55E9478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1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מציין מיקום טקסט 5"/>
          <p:cNvSpPr>
            <a:spLocks noGrp="1"/>
          </p:cNvSpPr>
          <p:nvPr>
            <p:ph idx="1"/>
          </p:nvPr>
        </p:nvSpPr>
        <p:spPr>
          <a:xfrm>
            <a:off x="214282" y="1071546"/>
            <a:ext cx="8353425" cy="5357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The Israeli Law Information and Technology </a:t>
            </a:r>
            <a:endParaRPr lang="he-IL" dirty="0" smtClean="0"/>
          </a:p>
          <a:p>
            <a:pPr algn="ctr" rtl="0">
              <a:buFont typeface="Wingdings" pitchFamily="2" charset="2"/>
              <a:buNone/>
            </a:pPr>
            <a:r>
              <a:rPr lang="en-US" dirty="0" smtClean="0"/>
              <a:t>Authority</a:t>
            </a:r>
          </a:p>
          <a:p>
            <a:pPr algn="ctr" rtl="0"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www.ilita.justice.gov.il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ilita@justice.gov.il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sz="2400" b="0" dirty="0" smtClean="0"/>
              <a:t>Amit Ashkenazi, Head of the Legal Department</a:t>
            </a:r>
          </a:p>
          <a:p>
            <a:pPr algn="ctr">
              <a:buFont typeface="Wingdings" pitchFamily="2" charset="2"/>
              <a:buNone/>
            </a:pPr>
            <a:r>
              <a:rPr lang="en-US" sz="2400" b="0" dirty="0" smtClean="0"/>
              <a:t>	amita@justice.gov.il</a:t>
            </a:r>
          </a:p>
          <a:p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6C4BA7-143C-4CE1-9A5B-29709B69F4FA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ITAs ppt">
  <a:themeElements>
    <a:clrScheme name="מצגת משרד המשפטים תבנית ג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מצגת משרד המשפטים תבנית ג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מצגת משרד המשפטים תבנית ג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מצגת משרד המשפטים תבנית ג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מצגת משרד המשפטים תבנית ג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מצגת משרד המשפטים תבנית ג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מצגת משרד המשפטים תבנית ג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מצגת משרד המשפטים תבנית ג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מצגת משרד המשפטים תבנית ג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ILITAs ppt</Template>
  <TotalTime>1524</TotalTime>
  <Words>278</Words>
  <Application>Microsoft Office PowerPoint</Application>
  <PresentationFormat>‫הצגה על המסך (4:3)</PresentationFormat>
  <Paragraphs>60</Paragraphs>
  <Slides>7</Slides>
  <Notes>0</Notes>
  <HiddenSlides>1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ILITAs ppt</vt:lpstr>
      <vt:lpstr>Protecting Traditional Knowledge through IP – observations from data protection and privacy    Amit Ashkenazi, Head of the Legal Department</vt:lpstr>
      <vt:lpstr>Privacy and Data Protection – Introduction </vt:lpstr>
      <vt:lpstr>History – regulation of databases to prevent “Big Brother”</vt:lpstr>
      <vt:lpstr>מצגת של PowerPoint</vt:lpstr>
      <vt:lpstr>From DP to TK</vt:lpstr>
      <vt:lpstr>Observations from copyright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תזכיר חוק הגנת הפרטיות (סמכויות אכיפה), התש"ע 2009</dc:title>
  <dc:creator>Yoram Hacohen</dc:creator>
  <cp:lastModifiedBy>AmitA</cp:lastModifiedBy>
  <cp:revision>96</cp:revision>
  <dcterms:created xsi:type="dcterms:W3CDTF">2010-01-05T06:16:53Z</dcterms:created>
  <dcterms:modified xsi:type="dcterms:W3CDTF">2011-10-24T12:51:01Z</dcterms:modified>
</cp:coreProperties>
</file>