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4140B-54F8-462C-9D18-9BDBE0AEAAE4}" type="datetimeFigureOut">
              <a:rPr lang="en-US" smtClean="0"/>
              <a:t>10/22/2011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E03F4-D916-4C53-8739-8C1D2054BD39}" type="slidenum">
              <a:rPr lang="en-US" smtClean="0"/>
              <a:t>‹#›</a:t>
            </a:fld>
            <a:endParaRPr lang="en-US"/>
          </a:p>
        </p:txBody>
      </p:sp>
    </p:spTree>
    <p:extLst>
      <p:ext uri="{BB962C8B-B14F-4D97-AF65-F5344CB8AC3E}">
        <p14:creationId xmlns:p14="http://schemas.microsoft.com/office/powerpoint/2010/main" val="224568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r>
              <a:rPr lang="en-US" smtClean="0"/>
              <a:t>October 24, 2011</a:t>
            </a:r>
            <a:endParaRPr lang="en-US"/>
          </a:p>
        </p:txBody>
      </p:sp>
      <p:sp>
        <p:nvSpPr>
          <p:cNvPr id="16" name="Slide Number Placeholder 15"/>
          <p:cNvSpPr>
            <a:spLocks noGrp="1"/>
          </p:cNvSpPr>
          <p:nvPr>
            <p:ph type="sldNum" sz="quarter" idx="11"/>
          </p:nvPr>
        </p:nvSpPr>
        <p:spPr/>
        <p:txBody>
          <a:bodyPr/>
          <a:lstStyle/>
          <a:p>
            <a:fld id="{AE839986-1169-477C-A4CF-CBA06DF44DDF}" type="slidenum">
              <a:rPr lang="en-US" smtClean="0"/>
              <a:t>‹#›</a:t>
            </a:fld>
            <a:endParaRPr lang="en-US"/>
          </a:p>
        </p:txBody>
      </p:sp>
      <p:sp>
        <p:nvSpPr>
          <p:cNvPr id="17" name="Footer Placeholder 16"/>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1"/>
          </p:nvPr>
        </p:nvSpPr>
        <p:spPr/>
        <p:txBody>
          <a:bodyPr/>
          <a:lstStyle/>
          <a:p>
            <a:r>
              <a:rPr lang="en-US" smtClean="0"/>
              <a:t>Ghosh--Past, Present, Future of TK</a:t>
            </a:r>
            <a:endParaRPr lang="en-US"/>
          </a:p>
        </p:txBody>
      </p:sp>
      <p:sp>
        <p:nvSpPr>
          <p:cNvPr id="6" name="Slide Number Placeholder 5"/>
          <p:cNvSpPr>
            <a:spLocks noGrp="1"/>
          </p:cNvSpPr>
          <p:nvPr>
            <p:ph type="sldNum" sz="quarter" idx="12"/>
          </p:nvPr>
        </p:nvSpPr>
        <p:spPr/>
        <p:txBody>
          <a:bodyPr/>
          <a:lstStyle/>
          <a:p>
            <a:fld id="{AE839986-1169-477C-A4CF-CBA06DF44D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1"/>
          </p:nvPr>
        </p:nvSpPr>
        <p:spPr/>
        <p:txBody>
          <a:bodyPr/>
          <a:lstStyle/>
          <a:p>
            <a:r>
              <a:rPr lang="en-US" smtClean="0"/>
              <a:t>Ghosh--Past, Present, Future of TK</a:t>
            </a:r>
            <a:endParaRPr lang="en-US"/>
          </a:p>
        </p:txBody>
      </p:sp>
      <p:sp>
        <p:nvSpPr>
          <p:cNvPr id="6" name="Slide Number Placeholder 5"/>
          <p:cNvSpPr>
            <a:spLocks noGrp="1"/>
          </p:cNvSpPr>
          <p:nvPr>
            <p:ph type="sldNum" sz="quarter" idx="12"/>
          </p:nvPr>
        </p:nvSpPr>
        <p:spPr/>
        <p:txBody>
          <a:bodyPr/>
          <a:lstStyle/>
          <a:p>
            <a:fld id="{AE839986-1169-477C-A4CF-CBA06DF44D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r>
              <a:rPr lang="en-US" smtClean="0"/>
              <a:t>October 24, 2011</a:t>
            </a:r>
            <a:endParaRPr lang="en-US"/>
          </a:p>
        </p:txBody>
      </p:sp>
      <p:sp>
        <p:nvSpPr>
          <p:cNvPr id="15" name="Slide Number Placeholder 14"/>
          <p:cNvSpPr>
            <a:spLocks noGrp="1"/>
          </p:cNvSpPr>
          <p:nvPr>
            <p:ph type="sldNum" sz="quarter" idx="11"/>
          </p:nvPr>
        </p:nvSpPr>
        <p:spPr/>
        <p:txBody>
          <a:bodyPr/>
          <a:lstStyle/>
          <a:p>
            <a:fld id="{AE839986-1169-477C-A4CF-CBA06DF44DDF}" type="slidenum">
              <a:rPr lang="en-US" smtClean="0"/>
              <a:t>‹#›</a:t>
            </a:fld>
            <a:endParaRPr lang="en-US"/>
          </a:p>
        </p:txBody>
      </p:sp>
      <p:sp>
        <p:nvSpPr>
          <p:cNvPr id="16" name="Footer Placeholder 15"/>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r>
              <a:rPr lang="en-US" smtClean="0"/>
              <a:t>October 24, 2011</a:t>
            </a:r>
            <a:endParaRPr lang="en-US"/>
          </a:p>
        </p:txBody>
      </p:sp>
      <p:sp>
        <p:nvSpPr>
          <p:cNvPr id="13" name="Slide Number Placeholder 12"/>
          <p:cNvSpPr>
            <a:spLocks noGrp="1"/>
          </p:cNvSpPr>
          <p:nvPr>
            <p:ph type="sldNum" sz="quarter" idx="11"/>
          </p:nvPr>
        </p:nvSpPr>
        <p:spPr/>
        <p:txBody>
          <a:bodyPr/>
          <a:lstStyle/>
          <a:p>
            <a:fld id="{AE839986-1169-477C-A4CF-CBA06DF44DDF}"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Ghosh--Past, Present, Future of TK</a:t>
            </a:r>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r>
              <a:rPr lang="en-US" smtClean="0"/>
              <a:t>October 24, 2011</a:t>
            </a:r>
            <a:endParaRPr lang="en-US"/>
          </a:p>
        </p:txBody>
      </p:sp>
      <p:sp>
        <p:nvSpPr>
          <p:cNvPr id="9" name="Slide Number Placeholder 8"/>
          <p:cNvSpPr>
            <a:spLocks noGrp="1"/>
          </p:cNvSpPr>
          <p:nvPr>
            <p:ph type="sldNum" sz="quarter" idx="11"/>
          </p:nvPr>
        </p:nvSpPr>
        <p:spPr/>
        <p:txBody>
          <a:bodyPr/>
          <a:lstStyle/>
          <a:p>
            <a:fld id="{AE839986-1169-477C-A4CF-CBA06DF44DDF}" type="slidenum">
              <a:rPr lang="en-US" smtClean="0"/>
              <a:t>‹#›</a:t>
            </a:fld>
            <a:endParaRPr lang="en-US"/>
          </a:p>
        </p:txBody>
      </p:sp>
      <p:sp>
        <p:nvSpPr>
          <p:cNvPr id="10" name="Footer Placeholder 9"/>
          <p:cNvSpPr>
            <a:spLocks noGrp="1"/>
          </p:cNvSpPr>
          <p:nvPr>
            <p:ph type="ftr" sz="quarter" idx="12"/>
          </p:nvPr>
        </p:nvSpPr>
        <p:spPr/>
        <p:txBody>
          <a:bodyPr/>
          <a:lstStyle/>
          <a:p>
            <a:r>
              <a:rPr lang="en-US" smtClean="0"/>
              <a:t>Ghosh--Past, Present, Future of TK</a:t>
            </a:r>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r>
              <a:rPr lang="en-US" smtClean="0"/>
              <a:t>October 24, 2011</a:t>
            </a:r>
            <a:endParaRPr lang="en-US"/>
          </a:p>
        </p:txBody>
      </p:sp>
      <p:sp>
        <p:nvSpPr>
          <p:cNvPr id="15" name="Slide Number Placeholder 14"/>
          <p:cNvSpPr>
            <a:spLocks noGrp="1"/>
          </p:cNvSpPr>
          <p:nvPr>
            <p:ph type="sldNum" sz="quarter" idx="11"/>
          </p:nvPr>
        </p:nvSpPr>
        <p:spPr/>
        <p:txBody>
          <a:bodyPr/>
          <a:lstStyle/>
          <a:p>
            <a:fld id="{AE839986-1169-477C-A4CF-CBA06DF44DDF}" type="slidenum">
              <a:rPr lang="en-US" smtClean="0"/>
              <a:t>‹#›</a:t>
            </a:fld>
            <a:endParaRPr lang="en-US"/>
          </a:p>
        </p:txBody>
      </p:sp>
      <p:sp>
        <p:nvSpPr>
          <p:cNvPr id="16" name="Footer Placeholder 15"/>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r>
              <a:rPr lang="en-US" smtClean="0"/>
              <a:t>October 24, 2011</a:t>
            </a:r>
            <a:endParaRPr lang="en-US"/>
          </a:p>
        </p:txBody>
      </p:sp>
      <p:sp>
        <p:nvSpPr>
          <p:cNvPr id="8" name="Slide Number Placeholder 7"/>
          <p:cNvSpPr>
            <a:spLocks noGrp="1"/>
          </p:cNvSpPr>
          <p:nvPr>
            <p:ph type="sldNum" sz="quarter" idx="11"/>
          </p:nvPr>
        </p:nvSpPr>
        <p:spPr/>
        <p:txBody>
          <a:bodyPr/>
          <a:lstStyle/>
          <a:p>
            <a:fld id="{AE839986-1169-477C-A4CF-CBA06DF44DDF}" type="slidenum">
              <a:rPr lang="en-US" smtClean="0"/>
              <a:t>‹#›</a:t>
            </a:fld>
            <a:endParaRPr lang="en-US"/>
          </a:p>
        </p:txBody>
      </p:sp>
      <p:sp>
        <p:nvSpPr>
          <p:cNvPr id="9" name="Footer Placeholder 8"/>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October 24, 2011</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a:t>
            </a:fld>
            <a:endParaRPr lang="en-US"/>
          </a:p>
        </p:txBody>
      </p:sp>
      <p:sp>
        <p:nvSpPr>
          <p:cNvPr id="7" name="Footer Placeholder 6"/>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r>
              <a:rPr lang="en-US" smtClean="0"/>
              <a:t>October 24, 2011</a:t>
            </a:r>
            <a:endParaRPr lang="en-US"/>
          </a:p>
        </p:txBody>
      </p:sp>
      <p:sp>
        <p:nvSpPr>
          <p:cNvPr id="16" name="Slide Number Placeholder 15"/>
          <p:cNvSpPr>
            <a:spLocks noGrp="1"/>
          </p:cNvSpPr>
          <p:nvPr>
            <p:ph type="sldNum" sz="quarter" idx="11"/>
          </p:nvPr>
        </p:nvSpPr>
        <p:spPr/>
        <p:txBody>
          <a:bodyPr/>
          <a:lstStyle/>
          <a:p>
            <a:fld id="{AE839986-1169-477C-A4CF-CBA06DF44DDF}" type="slidenum">
              <a:rPr lang="en-US" smtClean="0"/>
              <a:t>‹#›</a:t>
            </a:fld>
            <a:endParaRPr lang="en-US"/>
          </a:p>
        </p:txBody>
      </p:sp>
      <p:sp>
        <p:nvSpPr>
          <p:cNvPr id="17" name="Footer Placeholder 16"/>
          <p:cNvSpPr>
            <a:spLocks noGrp="1"/>
          </p:cNvSpPr>
          <p:nvPr>
            <p:ph type="ftr" sz="quarter" idx="12"/>
          </p:nvPr>
        </p:nvSpPr>
        <p:spPr/>
        <p:txBody>
          <a:bodyPr/>
          <a:lstStyle/>
          <a:p>
            <a:r>
              <a:rPr lang="en-US" smtClean="0"/>
              <a:t>Ghosh--Past, Present, Future of TK</a:t>
            </a:r>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r>
              <a:rPr lang="en-US" smtClean="0"/>
              <a:t>October 24, 2011</a:t>
            </a:r>
            <a:endParaRPr lang="en-US"/>
          </a:p>
        </p:txBody>
      </p:sp>
      <p:sp>
        <p:nvSpPr>
          <p:cNvPr id="14" name="Slide Number Placeholder 13"/>
          <p:cNvSpPr>
            <a:spLocks noGrp="1"/>
          </p:cNvSpPr>
          <p:nvPr>
            <p:ph type="sldNum" sz="quarter" idx="11"/>
          </p:nvPr>
        </p:nvSpPr>
        <p:spPr/>
        <p:txBody>
          <a:bodyPr/>
          <a:lstStyle/>
          <a:p>
            <a:fld id="{AE839986-1169-477C-A4CF-CBA06DF44DDF}" type="slidenum">
              <a:rPr lang="en-US" smtClean="0"/>
              <a:t>‹#›</a:t>
            </a:fld>
            <a:endParaRPr lang="en-US"/>
          </a:p>
        </p:txBody>
      </p:sp>
      <p:sp>
        <p:nvSpPr>
          <p:cNvPr id="15" name="Footer Placeholder 14"/>
          <p:cNvSpPr>
            <a:spLocks noGrp="1"/>
          </p:cNvSpPr>
          <p:nvPr>
            <p:ph type="ftr" sz="quarter" idx="12"/>
          </p:nvPr>
        </p:nvSpPr>
        <p:spPr/>
        <p:txBody>
          <a:bodyPr/>
          <a:lstStyle/>
          <a:p>
            <a:r>
              <a:rPr lang="en-US" smtClean="0"/>
              <a:t>Ghosh--Past, Present, Future of TK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r>
              <a:rPr lang="en-US" smtClean="0"/>
              <a:t>October 24, 2011</a:t>
            </a:r>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en-US" smtClean="0"/>
              <a:t>Ghosh--Past, Present, Future of TK</a:t>
            </a:r>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AE839986-1169-477C-A4CF-CBA06DF44DD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Past, Present and Future of Traditional Knowledge</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Shubha Ghosh</a:t>
            </a:r>
          </a:p>
          <a:p>
            <a:r>
              <a:rPr lang="en-US" dirty="0" smtClean="0"/>
              <a:t>Vilas Research Fellow &amp; Professor of Law</a:t>
            </a:r>
          </a:p>
          <a:p>
            <a:r>
              <a:rPr lang="en-US" dirty="0" smtClean="0"/>
              <a:t>University of Wisconsin Law School</a:t>
            </a:r>
            <a:endParaRPr lang="en-US" dirty="0"/>
          </a:p>
        </p:txBody>
      </p:sp>
    </p:spTree>
    <p:extLst>
      <p:ext uri="{BB962C8B-B14F-4D97-AF65-F5344CB8AC3E}">
        <p14:creationId xmlns:p14="http://schemas.microsoft.com/office/powerpoint/2010/main" val="1182641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Beyond authors and inventors</a:t>
            </a:r>
          </a:p>
          <a:p>
            <a:endParaRPr lang="en-US" dirty="0"/>
          </a:p>
          <a:p>
            <a:r>
              <a:rPr lang="en-US" dirty="0" smtClean="0"/>
              <a:t>Users</a:t>
            </a:r>
          </a:p>
          <a:p>
            <a:endParaRPr lang="en-US" dirty="0"/>
          </a:p>
          <a:p>
            <a:r>
              <a:rPr lang="en-US" dirty="0" smtClean="0"/>
              <a:t>Preservers</a:t>
            </a:r>
          </a:p>
          <a:p>
            <a:pPr marL="18288" indent="0">
              <a:buNone/>
            </a:pPr>
            <a:endParaRPr lang="en-US" dirty="0"/>
          </a:p>
        </p:txBody>
      </p:sp>
      <p:sp>
        <p:nvSpPr>
          <p:cNvPr id="3" name="Title 2"/>
          <p:cNvSpPr>
            <a:spLocks noGrp="1"/>
          </p:cNvSpPr>
          <p:nvPr>
            <p:ph type="title"/>
          </p:nvPr>
        </p:nvSpPr>
        <p:spPr/>
        <p:txBody>
          <a:bodyPr/>
          <a:lstStyle/>
          <a:p>
            <a:r>
              <a:rPr lang="en-US" dirty="0" smtClean="0"/>
              <a:t>Constituencies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10</a:t>
            </a:fld>
            <a:endParaRPr lang="en-US"/>
          </a:p>
        </p:txBody>
      </p:sp>
    </p:spTree>
    <p:extLst>
      <p:ext uri="{BB962C8B-B14F-4D97-AF65-F5344CB8AC3E}">
        <p14:creationId xmlns:p14="http://schemas.microsoft.com/office/powerpoint/2010/main" val="95755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Cottier</a:t>
            </a:r>
            <a:r>
              <a:rPr lang="en-US" dirty="0" smtClean="0"/>
              <a:t> and traditional IP rights</a:t>
            </a:r>
          </a:p>
          <a:p>
            <a:r>
              <a:rPr lang="en-US" dirty="0" err="1" smtClean="0"/>
              <a:t>Reichman</a:t>
            </a:r>
            <a:r>
              <a:rPr lang="en-US" dirty="0" smtClean="0"/>
              <a:t> and compensatory licensing regime</a:t>
            </a:r>
          </a:p>
          <a:p>
            <a:r>
              <a:rPr lang="en-US" dirty="0" smtClean="0"/>
              <a:t>Unfair competition</a:t>
            </a:r>
          </a:p>
          <a:p>
            <a:r>
              <a:rPr lang="en-US" dirty="0" smtClean="0"/>
              <a:t>NGO</a:t>
            </a:r>
          </a:p>
          <a:p>
            <a:pPr lvl="1"/>
            <a:r>
              <a:rPr lang="en-US" dirty="0" smtClean="0"/>
              <a:t>National Botanical Research Institute</a:t>
            </a:r>
          </a:p>
          <a:p>
            <a:pPr lvl="1"/>
            <a:r>
              <a:rPr lang="en-US" dirty="0" smtClean="0"/>
              <a:t>Society for Research and Initiatives for Sustainable Technologies and Institutions</a:t>
            </a:r>
          </a:p>
          <a:p>
            <a:pPr lvl="1"/>
            <a:r>
              <a:rPr lang="en-US" dirty="0" smtClean="0"/>
              <a:t>Grassroots Innovation Augmentation Network</a:t>
            </a:r>
          </a:p>
          <a:p>
            <a:pPr lvl="1"/>
            <a:r>
              <a:rPr lang="en-US" smtClean="0"/>
              <a:t>Honeybee Network</a:t>
            </a:r>
            <a:endParaRPr lang="en-US" dirty="0"/>
          </a:p>
        </p:txBody>
      </p:sp>
      <p:sp>
        <p:nvSpPr>
          <p:cNvPr id="3" name="Title 2"/>
          <p:cNvSpPr>
            <a:spLocks noGrp="1"/>
          </p:cNvSpPr>
          <p:nvPr>
            <p:ph type="title"/>
          </p:nvPr>
        </p:nvSpPr>
        <p:spPr/>
        <p:txBody>
          <a:bodyPr/>
          <a:lstStyle/>
          <a:p>
            <a:r>
              <a:rPr lang="en-US" dirty="0" smtClean="0"/>
              <a:t>Models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Slide Number Placeholder 4"/>
          <p:cNvSpPr>
            <a:spLocks noGrp="1"/>
          </p:cNvSpPr>
          <p:nvPr>
            <p:ph type="sldNum" sz="quarter" idx="11"/>
          </p:nvPr>
        </p:nvSpPr>
        <p:spPr/>
        <p:txBody>
          <a:bodyPr/>
          <a:lstStyle/>
          <a:p>
            <a:fld id="{AE839986-1169-477C-A4CF-CBA06DF44DDF}" type="slidenum">
              <a:rPr lang="en-US" smtClean="0"/>
              <a:t>11</a:t>
            </a:fld>
            <a:endParaRPr lang="en-US"/>
          </a:p>
        </p:txBody>
      </p:sp>
      <p:sp>
        <p:nvSpPr>
          <p:cNvPr id="6" name="Footer Placeholder 5"/>
          <p:cNvSpPr>
            <a:spLocks noGrp="1"/>
          </p:cNvSpPr>
          <p:nvPr>
            <p:ph type="ftr" sz="quarter" idx="12"/>
          </p:nvPr>
        </p:nvSpPr>
        <p:spPr/>
        <p:txBody>
          <a:bodyPr/>
          <a:lstStyle/>
          <a:p>
            <a:r>
              <a:rPr lang="en-US" smtClean="0"/>
              <a:t>Ghosh--Past, Present, Future of TK</a:t>
            </a:r>
            <a:endParaRPr lang="en-US"/>
          </a:p>
        </p:txBody>
      </p:sp>
    </p:spTree>
    <p:extLst>
      <p:ext uri="{BB962C8B-B14F-4D97-AF65-F5344CB8AC3E}">
        <p14:creationId xmlns:p14="http://schemas.microsoft.com/office/powerpoint/2010/main" val="77913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one sui generis regime</a:t>
            </a:r>
          </a:p>
          <a:p>
            <a:endParaRPr lang="en-US" dirty="0"/>
          </a:p>
          <a:p>
            <a:r>
              <a:rPr lang="en-US" dirty="0" smtClean="0"/>
              <a:t>Medicine, folklore, performance</a:t>
            </a:r>
          </a:p>
          <a:p>
            <a:endParaRPr lang="en-US" dirty="0"/>
          </a:p>
          <a:p>
            <a:r>
              <a:rPr lang="en-US" dirty="0" smtClean="0"/>
              <a:t>Formal or informal enforcement?</a:t>
            </a:r>
          </a:p>
          <a:p>
            <a:endParaRPr lang="en-US" dirty="0"/>
          </a:p>
          <a:p>
            <a:r>
              <a:rPr lang="en-US" dirty="0" smtClean="0"/>
              <a:t>Governance and rule making?</a:t>
            </a:r>
            <a:endParaRPr lang="en-US" dirty="0"/>
          </a:p>
        </p:txBody>
      </p:sp>
      <p:sp>
        <p:nvSpPr>
          <p:cNvPr id="3" name="Title 2"/>
          <p:cNvSpPr>
            <a:spLocks noGrp="1"/>
          </p:cNvSpPr>
          <p:nvPr>
            <p:ph type="title"/>
          </p:nvPr>
        </p:nvSpPr>
        <p:spPr/>
        <p:txBody>
          <a:bodyPr/>
          <a:lstStyle/>
          <a:p>
            <a:r>
              <a:rPr lang="en-US" dirty="0" smtClean="0"/>
              <a:t>Implementation</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12</a:t>
            </a:fld>
            <a:endParaRPr lang="en-US"/>
          </a:p>
        </p:txBody>
      </p:sp>
    </p:spTree>
    <p:extLst>
      <p:ext uri="{BB962C8B-B14F-4D97-AF65-F5344CB8AC3E}">
        <p14:creationId xmlns:p14="http://schemas.microsoft.com/office/powerpoint/2010/main" val="707530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Legal meets the social</a:t>
            </a:r>
          </a:p>
          <a:p>
            <a:endParaRPr lang="en-US" dirty="0"/>
          </a:p>
          <a:p>
            <a:r>
              <a:rPr lang="en-US" dirty="0" smtClean="0"/>
              <a:t>Modes of knowledge formation</a:t>
            </a:r>
            <a:r>
              <a:rPr lang="en-US" dirty="0"/>
              <a:t> </a:t>
            </a:r>
            <a:r>
              <a:rPr lang="en-US" dirty="0" smtClean="0"/>
              <a:t>(</a:t>
            </a:r>
            <a:r>
              <a:rPr lang="en-US" dirty="0" err="1" smtClean="0"/>
              <a:t>Haverkort</a:t>
            </a:r>
            <a:r>
              <a:rPr lang="en-US" dirty="0" smtClean="0"/>
              <a:t> &amp; </a:t>
            </a:r>
            <a:r>
              <a:rPr lang="en-US" dirty="0" err="1" smtClean="0"/>
              <a:t>Reijntjes</a:t>
            </a:r>
            <a:r>
              <a:rPr lang="en-US" dirty="0" smtClean="0"/>
              <a:t>)</a:t>
            </a:r>
          </a:p>
          <a:p>
            <a:pPr lvl="1"/>
            <a:r>
              <a:rPr lang="en-US" dirty="0" smtClean="0"/>
              <a:t>Clash</a:t>
            </a:r>
          </a:p>
          <a:p>
            <a:pPr lvl="1"/>
            <a:r>
              <a:rPr lang="en-US" dirty="0" smtClean="0"/>
              <a:t>Underground</a:t>
            </a:r>
          </a:p>
          <a:p>
            <a:pPr lvl="1"/>
            <a:r>
              <a:rPr lang="en-US" dirty="0" smtClean="0"/>
              <a:t>Parallel</a:t>
            </a:r>
          </a:p>
          <a:p>
            <a:pPr lvl="1"/>
            <a:r>
              <a:rPr lang="en-US" dirty="0" smtClean="0"/>
              <a:t>Selective inclusion</a:t>
            </a:r>
          </a:p>
          <a:p>
            <a:pPr lvl="1"/>
            <a:r>
              <a:rPr lang="en-US" dirty="0" smtClean="0"/>
              <a:t>Paternalism</a:t>
            </a:r>
          </a:p>
          <a:p>
            <a:pPr lvl="1"/>
            <a:r>
              <a:rPr lang="en-US" dirty="0" smtClean="0"/>
              <a:t>Romanticism</a:t>
            </a:r>
          </a:p>
          <a:p>
            <a:pPr lvl="1"/>
            <a:r>
              <a:rPr lang="en-US" dirty="0" smtClean="0"/>
              <a:t>Co-evolution</a:t>
            </a:r>
          </a:p>
        </p:txBody>
      </p:sp>
      <p:sp>
        <p:nvSpPr>
          <p:cNvPr id="3" name="Title 2"/>
          <p:cNvSpPr>
            <a:spLocks noGrp="1"/>
          </p:cNvSpPr>
          <p:nvPr>
            <p:ph type="title"/>
          </p:nvPr>
        </p:nvSpPr>
        <p:spPr/>
        <p:txBody>
          <a:bodyPr/>
          <a:lstStyle/>
          <a:p>
            <a:r>
              <a:rPr lang="en-US" dirty="0" smtClean="0"/>
              <a:t>Challenges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13</a:t>
            </a:fld>
            <a:endParaRPr lang="en-US"/>
          </a:p>
        </p:txBody>
      </p:sp>
    </p:spTree>
    <p:extLst>
      <p:ext uri="{BB962C8B-B14F-4D97-AF65-F5344CB8AC3E}">
        <p14:creationId xmlns:p14="http://schemas.microsoft.com/office/powerpoint/2010/main" val="262017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7541" y="76200"/>
            <a:ext cx="1428750" cy="1743075"/>
          </a:xfrm>
        </p:spPr>
      </p:pic>
      <p:sp>
        <p:nvSpPr>
          <p:cNvPr id="3" name="Title 2"/>
          <p:cNvSpPr>
            <a:spLocks noGrp="1"/>
          </p:cNvSpPr>
          <p:nvPr>
            <p:ph type="title"/>
          </p:nvPr>
        </p:nvSpPr>
        <p:spPr>
          <a:xfrm>
            <a:off x="152400" y="1828800"/>
            <a:ext cx="8610600" cy="4648200"/>
          </a:xfrm>
        </p:spPr>
        <p:txBody>
          <a:bodyPr/>
          <a:lstStyle/>
          <a:p>
            <a:r>
              <a:rPr lang="en-US" sz="2000" dirty="0">
                <a:effectLst/>
              </a:rPr>
              <a:t>Where the mind is without fear and the head is held high </a:t>
            </a:r>
            <a:br>
              <a:rPr lang="en-US" sz="2000" dirty="0">
                <a:effectLst/>
              </a:rPr>
            </a:br>
            <a:r>
              <a:rPr lang="en-US" sz="2000" dirty="0">
                <a:effectLst/>
              </a:rPr>
              <a:t>Where knowledge is free </a:t>
            </a:r>
            <a:br>
              <a:rPr lang="en-US" sz="2000" dirty="0">
                <a:effectLst/>
              </a:rPr>
            </a:br>
            <a:r>
              <a:rPr lang="en-US" sz="2000" dirty="0">
                <a:effectLst/>
              </a:rPr>
              <a:t>Where the world has not been broken up into fragments </a:t>
            </a:r>
            <a:br>
              <a:rPr lang="en-US" sz="2000" dirty="0">
                <a:effectLst/>
              </a:rPr>
            </a:br>
            <a:r>
              <a:rPr lang="en-US" sz="2000" dirty="0">
                <a:effectLst/>
              </a:rPr>
              <a:t>By narrow domestic walls </a:t>
            </a:r>
            <a:br>
              <a:rPr lang="en-US" sz="2000" dirty="0">
                <a:effectLst/>
              </a:rPr>
            </a:br>
            <a:r>
              <a:rPr lang="en-US" sz="2000" dirty="0">
                <a:effectLst/>
              </a:rPr>
              <a:t>Where words come out from the depth of truth </a:t>
            </a:r>
            <a:br>
              <a:rPr lang="en-US" sz="2000" dirty="0">
                <a:effectLst/>
              </a:rPr>
            </a:br>
            <a:r>
              <a:rPr lang="en-US" sz="2000" dirty="0">
                <a:effectLst/>
              </a:rPr>
              <a:t>Where tireless striving stretches its arms towards perfection </a:t>
            </a:r>
            <a:br>
              <a:rPr lang="en-US" sz="2000" dirty="0">
                <a:effectLst/>
              </a:rPr>
            </a:br>
            <a:r>
              <a:rPr lang="en-US" sz="2000" dirty="0">
                <a:effectLst/>
              </a:rPr>
              <a:t>Where the clear stream of reason has not lost its way </a:t>
            </a:r>
            <a:br>
              <a:rPr lang="en-US" sz="2000" dirty="0">
                <a:effectLst/>
              </a:rPr>
            </a:br>
            <a:r>
              <a:rPr lang="en-US" sz="2000" dirty="0">
                <a:effectLst/>
              </a:rPr>
              <a:t>Into the dreary desert sand of dead habit </a:t>
            </a:r>
            <a:br>
              <a:rPr lang="en-US" sz="2000" dirty="0">
                <a:effectLst/>
              </a:rPr>
            </a:br>
            <a:r>
              <a:rPr lang="en-US" sz="2000" dirty="0">
                <a:effectLst/>
              </a:rPr>
              <a:t>Where the mind is led forward by thee </a:t>
            </a:r>
            <a:br>
              <a:rPr lang="en-US" sz="2000" dirty="0">
                <a:effectLst/>
              </a:rPr>
            </a:br>
            <a:r>
              <a:rPr lang="en-US" sz="2000" dirty="0">
                <a:effectLst/>
              </a:rPr>
              <a:t>Into ever-widening thought and action </a:t>
            </a:r>
            <a:br>
              <a:rPr lang="en-US" sz="2000" dirty="0">
                <a:effectLst/>
              </a:rPr>
            </a:br>
            <a:r>
              <a:rPr lang="en-US" sz="2000" dirty="0">
                <a:effectLst/>
              </a:rPr>
              <a:t>Into that heaven of freedom, my Father, let my country </a:t>
            </a:r>
            <a:r>
              <a:rPr lang="en-US" sz="2000" dirty="0" smtClean="0">
                <a:effectLst/>
              </a:rPr>
              <a:t>awake</a:t>
            </a:r>
            <a:br>
              <a:rPr lang="en-US" sz="2000" dirty="0" smtClean="0">
                <a:effectLst/>
              </a:rPr>
            </a:br>
            <a:r>
              <a:rPr lang="en-US" sz="2000" dirty="0">
                <a:effectLst/>
              </a:rPr>
              <a:t/>
            </a:r>
            <a:br>
              <a:rPr lang="en-US" sz="2000" dirty="0">
                <a:effectLst/>
              </a:rPr>
            </a:br>
            <a:r>
              <a:rPr lang="en-US" sz="2000" dirty="0" smtClean="0">
                <a:effectLst/>
              </a:rPr>
              <a:t>--Rabindranath Tagore </a:t>
            </a:r>
            <a:r>
              <a:rPr lang="en-US" sz="2000" dirty="0">
                <a:effectLst/>
              </a:rPr>
              <a:t/>
            </a:r>
            <a:br>
              <a:rPr lang="en-US" sz="2000" dirty="0">
                <a:effectLst/>
              </a:rPr>
            </a:br>
            <a:r>
              <a:rPr lang="en-US" sz="2000" dirty="0">
                <a:effectLst/>
              </a:rPr>
              <a:t/>
            </a:r>
            <a:br>
              <a:rPr lang="en-US" sz="2000" dirty="0">
                <a:effectLst/>
              </a:rPr>
            </a:br>
            <a:endParaRPr lang="en-US" sz="2000" dirty="0"/>
          </a:p>
        </p:txBody>
      </p:sp>
      <p:sp>
        <p:nvSpPr>
          <p:cNvPr id="5" name="Date Placeholder 4"/>
          <p:cNvSpPr>
            <a:spLocks noGrp="1"/>
          </p:cNvSpPr>
          <p:nvPr>
            <p:ph type="dt" sz="half" idx="10"/>
          </p:nvPr>
        </p:nvSpPr>
        <p:spPr/>
        <p:txBody>
          <a:bodyPr/>
          <a:lstStyle/>
          <a:p>
            <a:r>
              <a:rPr lang="en-US" smtClean="0"/>
              <a:t>October 24, 2011</a:t>
            </a:r>
            <a:endParaRPr lang="en-US"/>
          </a:p>
        </p:txBody>
      </p:sp>
      <p:sp>
        <p:nvSpPr>
          <p:cNvPr id="6" name="Footer Placeholder 5"/>
          <p:cNvSpPr>
            <a:spLocks noGrp="1"/>
          </p:cNvSpPr>
          <p:nvPr>
            <p:ph type="ftr" sz="quarter" idx="12"/>
          </p:nvPr>
        </p:nvSpPr>
        <p:spPr/>
        <p:txBody>
          <a:bodyPr/>
          <a:lstStyle/>
          <a:p>
            <a:r>
              <a:rPr lang="en-US" smtClean="0"/>
              <a:t>Ghosh--Past, Present, Future of TK</a:t>
            </a:r>
            <a:endParaRPr lang="en-US"/>
          </a:p>
        </p:txBody>
      </p:sp>
      <p:sp>
        <p:nvSpPr>
          <p:cNvPr id="7" name="Slide Number Placeholder 6"/>
          <p:cNvSpPr>
            <a:spLocks noGrp="1"/>
          </p:cNvSpPr>
          <p:nvPr>
            <p:ph type="sldNum" sz="quarter" idx="11"/>
          </p:nvPr>
        </p:nvSpPr>
        <p:spPr/>
        <p:txBody>
          <a:bodyPr/>
          <a:lstStyle/>
          <a:p>
            <a:fld id="{AE839986-1169-477C-A4CF-CBA06DF44DDF}" type="slidenum">
              <a:rPr lang="en-US" smtClean="0"/>
              <a:t>14</a:t>
            </a:fld>
            <a:endParaRPr lang="en-US"/>
          </a:p>
        </p:txBody>
      </p:sp>
    </p:spTree>
    <p:extLst>
      <p:ext uri="{BB962C8B-B14F-4D97-AF65-F5344CB8AC3E}">
        <p14:creationId xmlns:p14="http://schemas.microsoft.com/office/powerpoint/2010/main" val="402187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457200"/>
            <a:ext cx="933333" cy="1142857"/>
          </a:xfrm>
        </p:spPr>
      </p:pic>
      <p:sp>
        <p:nvSpPr>
          <p:cNvPr id="3" name="Title 2"/>
          <p:cNvSpPr>
            <a:spLocks noGrp="1"/>
          </p:cNvSpPr>
          <p:nvPr>
            <p:ph type="title"/>
          </p:nvPr>
        </p:nvSpPr>
        <p:spPr/>
        <p:txBody>
          <a:bodyPr/>
          <a:lstStyle/>
          <a:p>
            <a:r>
              <a:rPr lang="en-US" dirty="0" smtClean="0"/>
              <a:t>Varieties of TK</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4020" y="270164"/>
            <a:ext cx="1981200" cy="13716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1984664"/>
            <a:ext cx="2057400" cy="14097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9342" y="428625"/>
            <a:ext cx="2466975" cy="12477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52828" y="1984665"/>
            <a:ext cx="2091171" cy="14097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38599" y="1818085"/>
            <a:ext cx="1856779" cy="1066691"/>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00200" y="3560942"/>
            <a:ext cx="1696913" cy="1239658"/>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400" y="3394365"/>
            <a:ext cx="2133600" cy="1406235"/>
          </a:xfrm>
          <a:prstGeom prst="rect">
            <a:avLst/>
          </a:prstGeom>
        </p:spPr>
      </p:pic>
      <p:sp>
        <p:nvSpPr>
          <p:cNvPr id="12" name="Date Placeholder 11"/>
          <p:cNvSpPr>
            <a:spLocks noGrp="1"/>
          </p:cNvSpPr>
          <p:nvPr>
            <p:ph type="dt" sz="half" idx="10"/>
          </p:nvPr>
        </p:nvSpPr>
        <p:spPr/>
        <p:txBody>
          <a:bodyPr/>
          <a:lstStyle/>
          <a:p>
            <a:r>
              <a:rPr lang="en-US" smtClean="0"/>
              <a:t>October 24, 2011</a:t>
            </a:r>
            <a:endParaRPr lang="en-US"/>
          </a:p>
        </p:txBody>
      </p:sp>
      <p:sp>
        <p:nvSpPr>
          <p:cNvPr id="13" name="Footer Placeholder 12"/>
          <p:cNvSpPr>
            <a:spLocks noGrp="1"/>
          </p:cNvSpPr>
          <p:nvPr>
            <p:ph type="ftr" sz="quarter" idx="12"/>
          </p:nvPr>
        </p:nvSpPr>
        <p:spPr/>
        <p:txBody>
          <a:bodyPr/>
          <a:lstStyle/>
          <a:p>
            <a:r>
              <a:rPr lang="en-US" smtClean="0"/>
              <a:t>Ghosh--Past, Present, Future of TK</a:t>
            </a:r>
            <a:endParaRPr lang="en-US"/>
          </a:p>
        </p:txBody>
      </p:sp>
      <p:sp>
        <p:nvSpPr>
          <p:cNvPr id="14" name="Slide Number Placeholder 13"/>
          <p:cNvSpPr>
            <a:spLocks noGrp="1"/>
          </p:cNvSpPr>
          <p:nvPr>
            <p:ph type="sldNum" sz="quarter" idx="11"/>
          </p:nvPr>
        </p:nvSpPr>
        <p:spPr/>
        <p:txBody>
          <a:bodyPr/>
          <a:lstStyle/>
          <a:p>
            <a:fld id="{AE839986-1169-477C-A4CF-CBA06DF44DDF}" type="slidenum">
              <a:rPr lang="en-US" smtClean="0"/>
              <a:t>2</a:t>
            </a:fld>
            <a:endParaRPr lang="en-US"/>
          </a:p>
        </p:txBody>
      </p:sp>
    </p:spTree>
    <p:extLst>
      <p:ext uri="{BB962C8B-B14F-4D97-AF65-F5344CB8AC3E}">
        <p14:creationId xmlns:p14="http://schemas.microsoft.com/office/powerpoint/2010/main" val="2835062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Commons</a:t>
            </a:r>
          </a:p>
          <a:p>
            <a:endParaRPr lang="en-US" dirty="0"/>
          </a:p>
          <a:p>
            <a:r>
              <a:rPr lang="en-US" dirty="0" smtClean="0"/>
              <a:t>Distributive and Intergenerational Justice</a:t>
            </a:r>
          </a:p>
          <a:p>
            <a:endParaRPr lang="en-US" dirty="0"/>
          </a:p>
          <a:p>
            <a:r>
              <a:rPr lang="en-US" dirty="0" smtClean="0"/>
              <a:t>Legal meets the Social</a:t>
            </a:r>
            <a:endParaRPr lang="en-US" dirty="0"/>
          </a:p>
        </p:txBody>
      </p:sp>
      <p:sp>
        <p:nvSpPr>
          <p:cNvPr id="3" name="Title 2"/>
          <p:cNvSpPr>
            <a:spLocks noGrp="1"/>
          </p:cNvSpPr>
          <p:nvPr>
            <p:ph type="title"/>
          </p:nvPr>
        </p:nvSpPr>
        <p:spPr/>
        <p:txBody>
          <a:bodyPr/>
          <a:lstStyle/>
          <a:p>
            <a:r>
              <a:rPr lang="en-US" dirty="0" smtClean="0"/>
              <a:t>Issues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3</a:t>
            </a:fld>
            <a:endParaRPr lang="en-US"/>
          </a:p>
        </p:txBody>
      </p:sp>
    </p:spTree>
    <p:extLst>
      <p:ext uri="{BB962C8B-B14F-4D97-AF65-F5344CB8AC3E}">
        <p14:creationId xmlns:p14="http://schemas.microsoft.com/office/powerpoint/2010/main" val="195235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Economic</a:t>
            </a:r>
          </a:p>
          <a:p>
            <a:endParaRPr lang="en-US" dirty="0"/>
          </a:p>
          <a:p>
            <a:r>
              <a:rPr lang="en-US" dirty="0" smtClean="0"/>
              <a:t>Political</a:t>
            </a:r>
          </a:p>
          <a:p>
            <a:endParaRPr lang="en-US" dirty="0"/>
          </a:p>
          <a:p>
            <a:r>
              <a:rPr lang="en-US" dirty="0" smtClean="0"/>
              <a:t>Limited common property (LCP)</a:t>
            </a:r>
            <a:endParaRPr lang="en-US" dirty="0"/>
          </a:p>
        </p:txBody>
      </p:sp>
      <p:sp>
        <p:nvSpPr>
          <p:cNvPr id="3" name="Title 2"/>
          <p:cNvSpPr>
            <a:spLocks noGrp="1"/>
          </p:cNvSpPr>
          <p:nvPr>
            <p:ph type="title"/>
          </p:nvPr>
        </p:nvSpPr>
        <p:spPr/>
        <p:txBody>
          <a:bodyPr/>
          <a:lstStyle/>
          <a:p>
            <a:r>
              <a:rPr lang="en-US" dirty="0" smtClean="0"/>
              <a:t>Commons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4</a:t>
            </a:fld>
            <a:endParaRPr lang="en-US"/>
          </a:p>
        </p:txBody>
      </p:sp>
    </p:spTree>
    <p:extLst>
      <p:ext uri="{BB962C8B-B14F-4D97-AF65-F5344CB8AC3E}">
        <p14:creationId xmlns:p14="http://schemas.microsoft.com/office/powerpoint/2010/main" val="325298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Representation</a:t>
            </a:r>
          </a:p>
          <a:p>
            <a:endParaRPr lang="en-US" dirty="0"/>
          </a:p>
          <a:p>
            <a:r>
              <a:rPr lang="en-US" dirty="0" smtClean="0"/>
              <a:t>Governance</a:t>
            </a:r>
          </a:p>
          <a:p>
            <a:endParaRPr lang="en-US" dirty="0"/>
          </a:p>
          <a:p>
            <a:r>
              <a:rPr lang="en-US" dirty="0" smtClean="0"/>
              <a:t>Commodification</a:t>
            </a:r>
            <a:endParaRPr lang="en-US" dirty="0"/>
          </a:p>
        </p:txBody>
      </p:sp>
      <p:sp>
        <p:nvSpPr>
          <p:cNvPr id="3" name="Title 2"/>
          <p:cNvSpPr>
            <a:spLocks noGrp="1"/>
          </p:cNvSpPr>
          <p:nvPr>
            <p:ph type="title"/>
          </p:nvPr>
        </p:nvSpPr>
        <p:spPr/>
        <p:txBody>
          <a:bodyPr/>
          <a:lstStyle/>
          <a:p>
            <a:r>
              <a:rPr lang="en-US" dirty="0" smtClean="0"/>
              <a:t>The devilish details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5</a:t>
            </a:fld>
            <a:endParaRPr lang="en-US"/>
          </a:p>
        </p:txBody>
      </p:sp>
    </p:spTree>
    <p:extLst>
      <p:ext uri="{BB962C8B-B14F-4D97-AF65-F5344CB8AC3E}">
        <p14:creationId xmlns:p14="http://schemas.microsoft.com/office/powerpoint/2010/main" val="357827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Commons of liberty</a:t>
            </a:r>
          </a:p>
          <a:p>
            <a:endParaRPr lang="en-US" dirty="0"/>
          </a:p>
          <a:p>
            <a:r>
              <a:rPr lang="en-US" dirty="0" smtClean="0"/>
              <a:t>Commons of equality</a:t>
            </a:r>
          </a:p>
          <a:p>
            <a:endParaRPr lang="en-US" dirty="0"/>
          </a:p>
          <a:p>
            <a:r>
              <a:rPr lang="en-US" dirty="0" smtClean="0"/>
              <a:t>Commons of justice</a:t>
            </a:r>
            <a:endParaRPr lang="en-US" dirty="0"/>
          </a:p>
        </p:txBody>
      </p:sp>
      <p:sp>
        <p:nvSpPr>
          <p:cNvPr id="3" name="Title 2"/>
          <p:cNvSpPr>
            <a:spLocks noGrp="1"/>
          </p:cNvSpPr>
          <p:nvPr>
            <p:ph type="title"/>
          </p:nvPr>
        </p:nvSpPr>
        <p:spPr/>
        <p:txBody>
          <a:bodyPr/>
          <a:lstStyle/>
          <a:p>
            <a:r>
              <a:rPr lang="en-US" dirty="0" smtClean="0"/>
              <a:t>After the commons</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6</a:t>
            </a:fld>
            <a:endParaRPr lang="en-US"/>
          </a:p>
        </p:txBody>
      </p:sp>
    </p:spTree>
    <p:extLst>
      <p:ext uri="{BB962C8B-B14F-4D97-AF65-F5344CB8AC3E}">
        <p14:creationId xmlns:p14="http://schemas.microsoft.com/office/powerpoint/2010/main" val="388305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Expertise</a:t>
            </a:r>
          </a:p>
          <a:p>
            <a:endParaRPr lang="en-US" dirty="0"/>
          </a:p>
          <a:p>
            <a:r>
              <a:rPr lang="en-US" dirty="0" smtClean="0"/>
              <a:t>Civic Participation</a:t>
            </a:r>
          </a:p>
          <a:p>
            <a:endParaRPr lang="en-US" dirty="0"/>
          </a:p>
          <a:p>
            <a:r>
              <a:rPr lang="en-US" dirty="0" smtClean="0"/>
              <a:t>Market Failure</a:t>
            </a:r>
          </a:p>
          <a:p>
            <a:endParaRPr lang="en-US" dirty="0"/>
          </a:p>
          <a:p>
            <a:r>
              <a:rPr lang="en-US" dirty="0" smtClean="0"/>
              <a:t>Management</a:t>
            </a:r>
            <a:endParaRPr lang="en-US" dirty="0"/>
          </a:p>
        </p:txBody>
      </p:sp>
      <p:sp>
        <p:nvSpPr>
          <p:cNvPr id="3" name="Title 2"/>
          <p:cNvSpPr>
            <a:spLocks noGrp="1"/>
          </p:cNvSpPr>
          <p:nvPr>
            <p:ph type="title"/>
          </p:nvPr>
        </p:nvSpPr>
        <p:spPr/>
        <p:txBody>
          <a:bodyPr/>
          <a:lstStyle/>
          <a:p>
            <a:r>
              <a:rPr lang="en-US" sz="3600" dirty="0" smtClean="0"/>
              <a:t>Justice informs the commons</a:t>
            </a:r>
            <a:endParaRPr lang="en-US" sz="3600"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7</a:t>
            </a:fld>
            <a:endParaRPr lang="en-US"/>
          </a:p>
        </p:txBody>
      </p:sp>
    </p:spTree>
    <p:extLst>
      <p:ext uri="{BB962C8B-B14F-4D97-AF65-F5344CB8AC3E}">
        <p14:creationId xmlns:p14="http://schemas.microsoft.com/office/powerpoint/2010/main" val="201960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Dividing the spoils?</a:t>
            </a:r>
          </a:p>
          <a:p>
            <a:endParaRPr lang="en-US" dirty="0"/>
          </a:p>
          <a:p>
            <a:r>
              <a:rPr lang="en-US" dirty="0" smtClean="0"/>
              <a:t>Benefit sharing</a:t>
            </a:r>
          </a:p>
          <a:p>
            <a:endParaRPr lang="en-US" dirty="0"/>
          </a:p>
          <a:p>
            <a:r>
              <a:rPr lang="en-US" dirty="0" smtClean="0"/>
              <a:t>Social investment</a:t>
            </a:r>
            <a:endParaRPr lang="en-US" dirty="0"/>
          </a:p>
        </p:txBody>
      </p:sp>
      <p:sp>
        <p:nvSpPr>
          <p:cNvPr id="3" name="Title 2"/>
          <p:cNvSpPr>
            <a:spLocks noGrp="1"/>
          </p:cNvSpPr>
          <p:nvPr>
            <p:ph type="title"/>
          </p:nvPr>
        </p:nvSpPr>
        <p:spPr/>
        <p:txBody>
          <a:bodyPr/>
          <a:lstStyle/>
          <a:p>
            <a:r>
              <a:rPr lang="en-US" dirty="0" smtClean="0"/>
              <a:t>Distributive Justice</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8</a:t>
            </a:fld>
            <a:endParaRPr lang="en-US"/>
          </a:p>
        </p:txBody>
      </p:sp>
    </p:spTree>
    <p:extLst>
      <p:ext uri="{BB962C8B-B14F-4D97-AF65-F5344CB8AC3E}">
        <p14:creationId xmlns:p14="http://schemas.microsoft.com/office/powerpoint/2010/main" val="3471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Overlap with intellectual property</a:t>
            </a:r>
          </a:p>
          <a:p>
            <a:pPr lvl="1"/>
            <a:r>
              <a:rPr lang="en-US" dirty="0" smtClean="0"/>
              <a:t>Multiple public domains</a:t>
            </a:r>
          </a:p>
          <a:p>
            <a:pPr lvl="1"/>
            <a:r>
              <a:rPr lang="en-US" dirty="0" smtClean="0"/>
              <a:t>Institutions for preserving and transmitting knowledge</a:t>
            </a:r>
          </a:p>
          <a:p>
            <a:pPr lvl="1"/>
            <a:r>
              <a:rPr lang="en-US" dirty="0" smtClean="0"/>
              <a:t>Tacit and codified knowledge</a:t>
            </a:r>
          </a:p>
          <a:p>
            <a:endParaRPr lang="en-US" dirty="0"/>
          </a:p>
          <a:p>
            <a:r>
              <a:rPr lang="en-US" dirty="0" smtClean="0"/>
              <a:t>Bridging past, present, and future</a:t>
            </a:r>
          </a:p>
          <a:p>
            <a:endParaRPr lang="en-US" dirty="0"/>
          </a:p>
          <a:p>
            <a:r>
              <a:rPr lang="en-US" dirty="0" smtClean="0"/>
              <a:t>Identifying constituencies</a:t>
            </a:r>
            <a:endParaRPr lang="en-US" dirty="0"/>
          </a:p>
        </p:txBody>
      </p:sp>
      <p:sp>
        <p:nvSpPr>
          <p:cNvPr id="3" name="Title 2"/>
          <p:cNvSpPr>
            <a:spLocks noGrp="1"/>
          </p:cNvSpPr>
          <p:nvPr>
            <p:ph type="title"/>
          </p:nvPr>
        </p:nvSpPr>
        <p:spPr/>
        <p:txBody>
          <a:bodyPr/>
          <a:lstStyle/>
          <a:p>
            <a:r>
              <a:rPr lang="en-US" dirty="0" smtClean="0"/>
              <a:t>Intergenerational Justice</a:t>
            </a:r>
            <a:endParaRPr lang="en-US" dirty="0"/>
          </a:p>
        </p:txBody>
      </p:sp>
      <p:sp>
        <p:nvSpPr>
          <p:cNvPr id="4" name="Date Placeholder 3"/>
          <p:cNvSpPr>
            <a:spLocks noGrp="1"/>
          </p:cNvSpPr>
          <p:nvPr>
            <p:ph type="dt" sz="half" idx="10"/>
          </p:nvPr>
        </p:nvSpPr>
        <p:spPr/>
        <p:txBody>
          <a:bodyPr/>
          <a:lstStyle/>
          <a:p>
            <a:r>
              <a:rPr lang="en-US" smtClean="0"/>
              <a:t>October 24, 2011</a:t>
            </a:r>
            <a:endParaRPr lang="en-US"/>
          </a:p>
        </p:txBody>
      </p:sp>
      <p:sp>
        <p:nvSpPr>
          <p:cNvPr id="5" name="Footer Placeholder 4"/>
          <p:cNvSpPr>
            <a:spLocks noGrp="1"/>
          </p:cNvSpPr>
          <p:nvPr>
            <p:ph type="ftr" sz="quarter" idx="12"/>
          </p:nvPr>
        </p:nvSpPr>
        <p:spPr/>
        <p:txBody>
          <a:bodyPr/>
          <a:lstStyle/>
          <a:p>
            <a:r>
              <a:rPr lang="en-US" smtClean="0"/>
              <a:t>Ghosh--Past, Present, Future of TK</a:t>
            </a:r>
            <a:endParaRPr lang="en-US"/>
          </a:p>
        </p:txBody>
      </p:sp>
      <p:sp>
        <p:nvSpPr>
          <p:cNvPr id="6" name="Slide Number Placeholder 5"/>
          <p:cNvSpPr>
            <a:spLocks noGrp="1"/>
          </p:cNvSpPr>
          <p:nvPr>
            <p:ph type="sldNum" sz="quarter" idx="11"/>
          </p:nvPr>
        </p:nvSpPr>
        <p:spPr/>
        <p:txBody>
          <a:bodyPr/>
          <a:lstStyle/>
          <a:p>
            <a:fld id="{AE839986-1169-477C-A4CF-CBA06DF44DDF}" type="slidenum">
              <a:rPr lang="en-US" smtClean="0"/>
              <a:t>9</a:t>
            </a:fld>
            <a:endParaRPr lang="en-US"/>
          </a:p>
        </p:txBody>
      </p:sp>
    </p:spTree>
    <p:extLst>
      <p:ext uri="{BB962C8B-B14F-4D97-AF65-F5344CB8AC3E}">
        <p14:creationId xmlns:p14="http://schemas.microsoft.com/office/powerpoint/2010/main" val="4132337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32</TotalTime>
  <Words>389</Words>
  <Application>Microsoft Office PowerPoint</Application>
  <PresentationFormat>On-screen Show (4:3)</PresentationFormat>
  <Paragraphs>126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Elemental</vt:lpstr>
      <vt:lpstr>The Past, Present and Future of Traditional Knowledge</vt:lpstr>
      <vt:lpstr>Varieties of TK</vt:lpstr>
      <vt:lpstr>Issues</vt:lpstr>
      <vt:lpstr>Commons</vt:lpstr>
      <vt:lpstr>The devilish details</vt:lpstr>
      <vt:lpstr>After the commons</vt:lpstr>
      <vt:lpstr>Justice informs the commons</vt:lpstr>
      <vt:lpstr>Distributive Justice</vt:lpstr>
      <vt:lpstr>Intergenerational Justice</vt:lpstr>
      <vt:lpstr>Constituencies</vt:lpstr>
      <vt:lpstr>Models</vt:lpstr>
      <vt:lpstr>Implementation</vt:lpstr>
      <vt:lpstr>Challenges</vt:lpstr>
      <vt:lpstr>Where the mind is without fear and the head is held high  Where knowledge is free  Where the world has not been broken up into fragments  By narrow domestic walls  Where words come out from the depth of truth  Where tireless striving stretches its arms towards perfection  Where the clear stream of reason has not lost its way  Into the dreary desert sand of dead habit  Where the mind is led forward by thee  Into ever-widening thought and action  Into that heaven of freedom, my Father, let my country awake  --Rabindranath Tagore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Past, Present and Future of Traditional Knowledge</dc:title>
  <dc:creator>Shubha</dc:creator>
  <cp:lastModifiedBy>Shubha</cp:lastModifiedBy>
  <cp:revision>7</cp:revision>
  <dcterms:created xsi:type="dcterms:W3CDTF">2011-10-16T21:08:17Z</dcterms:created>
  <dcterms:modified xsi:type="dcterms:W3CDTF">2011-10-22T12:06:31Z</dcterms:modified>
</cp:coreProperties>
</file>