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4"/>
  </p:notesMasterIdLst>
  <p:sldIdLst>
    <p:sldId id="256" r:id="rId2"/>
    <p:sldId id="285" r:id="rId3"/>
    <p:sldId id="286" r:id="rId4"/>
    <p:sldId id="282" r:id="rId5"/>
    <p:sldId id="300" r:id="rId6"/>
    <p:sldId id="284" r:id="rId7"/>
    <p:sldId id="258" r:id="rId8"/>
    <p:sldId id="271" r:id="rId9"/>
    <p:sldId id="294" r:id="rId10"/>
    <p:sldId id="274" r:id="rId11"/>
    <p:sldId id="287" r:id="rId12"/>
    <p:sldId id="290" r:id="rId13"/>
    <p:sldId id="288" r:id="rId14"/>
    <p:sldId id="304" r:id="rId15"/>
    <p:sldId id="295" r:id="rId16"/>
    <p:sldId id="269" r:id="rId17"/>
    <p:sldId id="292" r:id="rId18"/>
    <p:sldId id="301" r:id="rId19"/>
    <p:sldId id="302" r:id="rId20"/>
    <p:sldId id="291" r:id="rId21"/>
    <p:sldId id="293" r:id="rId22"/>
    <p:sldId id="283" r:id="rId23"/>
    <p:sldId id="280" r:id="rId24"/>
    <p:sldId id="281" r:id="rId25"/>
    <p:sldId id="263" r:id="rId26"/>
    <p:sldId id="264" r:id="rId27"/>
    <p:sldId id="267" r:id="rId28"/>
    <p:sldId id="276" r:id="rId29"/>
    <p:sldId id="296" r:id="rId30"/>
    <p:sldId id="275" r:id="rId31"/>
    <p:sldId id="279" r:id="rId32"/>
    <p:sldId id="277" r:id="rId33"/>
    <p:sldId id="297" r:id="rId34"/>
    <p:sldId id="262" r:id="rId35"/>
    <p:sldId id="265" r:id="rId36"/>
    <p:sldId id="298" r:id="rId37"/>
    <p:sldId id="260" r:id="rId38"/>
    <p:sldId id="272" r:id="rId39"/>
    <p:sldId id="303" r:id="rId40"/>
    <p:sldId id="305" r:id="rId41"/>
    <p:sldId id="261" r:id="rId42"/>
    <p:sldId id="266" r:id="rId4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snapToObjects="1">
      <p:cViewPr varScale="1">
        <p:scale>
          <a:sx n="63" d="100"/>
          <a:sy n="63" d="100"/>
        </p:scale>
        <p:origin x="-108" y="-22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B254ED8-CA2F-4FD1-AB6F-D3260225A8EC}" type="datetimeFigureOut">
              <a:rPr lang="en-US"/>
              <a:pPr>
                <a:defRPr/>
              </a:pPr>
              <a:t>11/8/2011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D746EFAB-EEEF-4CDD-8F53-A0C016DB418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common understanding of a2k movement in 1</a:t>
            </a:r>
            <a:r>
              <a:rPr lang="en-US" baseline="30000" smtClean="0"/>
              <a:t>st</a:t>
            </a:r>
            <a:r>
              <a:rPr lang="en-US" smtClean="0"/>
              <a:t> Am</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0D44990-5CB2-4AC4-BE4D-9B9966AC6A68}"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but most important…</a:t>
            </a:r>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940172-264B-45FC-BCAB-0BDF63CF3A5D}" type="slidenum">
              <a:rPr lang="en-US">
                <a:cs typeface="Arial" charset="0"/>
              </a:rPr>
              <a:pPr fontAlgn="base">
                <a:spcBef>
                  <a:spcPct val="0"/>
                </a:spcBef>
                <a:spcAft>
                  <a:spcPct val="0"/>
                </a:spcAft>
              </a:pPr>
              <a:t>15</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but I want to draw out point that a2k’s focus on free flows of information (in other words, don’t focus on the substance of the info or its speakers/listeners, just focus on building efficient pipes through which it can travel) can distract from the question of the sources of information.</a:t>
            </a:r>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9EFD28-5F7F-4D13-9555-B01D8EADE09E}"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facebook analogy</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5056C7-775F-44C2-BD50-414DC853AE67}"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D3D67F-5148-44D7-B7EC-E7A8F482C57D}"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to figure out how best to achieve these goals, it’s worth examining tensions w/i a2k movement</a:t>
            </a:r>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1B74E4-697B-4EEC-B54E-BAD7E9B25640}"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 productive tension?</a:t>
            </a: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9F4C16-25B8-466C-B1B4-697D43CC44DB}"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 productive tension?</a:t>
            </a:r>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A4420B-24D0-4683-BD72-2D881F7245CC}"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AA1370-F23C-47CE-8CBA-A92398F1ECAF}"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7CD177-1278-4B5B-BBF4-1520BA989604}"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9"/>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a:p>
        </p:txBody>
      </p:sp>
      <p:sp>
        <p:nvSpPr>
          <p:cNvPr id="7" name="TextBox 14"/>
          <p:cNvSpPr txBox="1"/>
          <p:nvPr/>
        </p:nvSpPr>
        <p:spPr>
          <a:xfrm>
            <a:off x="425450" y="174625"/>
            <a:ext cx="412750" cy="831850"/>
          </a:xfrm>
          <a:prstGeom prst="rect">
            <a:avLst/>
          </a:prstGeom>
          <a:noFill/>
        </p:spPr>
        <p:txBody>
          <a:bodyPr lIns="0" tIns="0" rIns="0" bIns="0">
            <a:spAutoFit/>
          </a:bodyPr>
          <a:lstStyle/>
          <a:p>
            <a:pPr fontAlgn="auto">
              <a:spcBef>
                <a:spcPts val="0"/>
              </a:spcBef>
              <a:spcAft>
                <a:spcPts val="0"/>
              </a:spcAft>
              <a:defRPr/>
            </a:pPr>
            <a:r>
              <a:rPr sz="5400" b="1">
                <a:solidFill>
                  <a:schemeClr val="accent1">
                    <a:lumMod val="60000"/>
                    <a:lumOff val="40000"/>
                  </a:schemeClr>
                </a:solidFill>
                <a:latin typeface="+mn-lt"/>
                <a:cs typeface="+mn-cs"/>
              </a:rPr>
              <a:t>+</a:t>
            </a:r>
          </a:p>
        </p:txBody>
      </p:sp>
      <p:sp>
        <p:nvSpPr>
          <p:cNvPr id="8" name="Rectangle 10"/>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11"/>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a:defRPr smtClean="0"/>
            </a:lvl1pPr>
          </a:lstStyle>
          <a:p>
            <a:pPr>
              <a:defRPr/>
            </a:pPr>
            <a:fld id="{D67AE675-4E35-4C3E-96A1-F82A353B0C62}" type="datetimeFigureOut">
              <a:rPr lang="en-US"/>
              <a:pPr>
                <a:defRPr/>
              </a:pPr>
              <a:t>11/8/2011</a:t>
            </a:fld>
            <a:endParaRPr lang="en-US"/>
          </a:p>
        </p:txBody>
      </p:sp>
      <p:sp>
        <p:nvSpPr>
          <p:cNvPr id="11" name="Footer Placeholder 4"/>
          <p:cNvSpPr>
            <a:spLocks noGrp="1"/>
          </p:cNvSpPr>
          <p:nvPr>
            <p:ph type="ftr" sz="quarter" idx="11"/>
          </p:nvPr>
        </p:nvSpPr>
        <p:spPr>
          <a:xfrm>
            <a:off x="6311900" y="6426200"/>
            <a:ext cx="2616200" cy="365125"/>
          </a:xfrm>
        </p:spPr>
        <p:txBody>
          <a:bodyPr/>
          <a:lstStyle>
            <a:lvl1pPr algn="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Rectangle 7"/>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9"/>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Date Placeholder 4"/>
          <p:cNvSpPr>
            <a:spLocks noGrp="1"/>
          </p:cNvSpPr>
          <p:nvPr>
            <p:ph type="dt" sz="half" idx="19"/>
          </p:nvPr>
        </p:nvSpPr>
        <p:spPr/>
        <p:txBody>
          <a:bodyPr/>
          <a:lstStyle>
            <a:lvl1pPr>
              <a:defRPr/>
            </a:lvl1pPr>
          </a:lstStyle>
          <a:p>
            <a:pPr>
              <a:defRPr/>
            </a:pPr>
            <a:fld id="{9F5D5F8B-ECF2-45B5-9187-F743CA6B2162}" type="datetimeFigureOut">
              <a:rPr lang="en-US"/>
              <a:pPr>
                <a:defRPr/>
              </a:pPr>
              <a:t>11/8/2011</a:t>
            </a:fld>
            <a:endParaRPr lang="en-US"/>
          </a:p>
        </p:txBody>
      </p:sp>
      <p:sp>
        <p:nvSpPr>
          <p:cNvPr id="10" name="Footer Placeholder 5"/>
          <p:cNvSpPr>
            <a:spLocks noGrp="1"/>
          </p:cNvSpPr>
          <p:nvPr>
            <p:ph type="ftr" sz="quarter" idx="20"/>
          </p:nvPr>
        </p:nvSpPr>
        <p:spPr/>
        <p:txBody>
          <a:bodyPr/>
          <a:lstStyle>
            <a:lvl1pPr>
              <a:defRPr/>
            </a:lvl1pPr>
          </a:lstStyle>
          <a:p>
            <a:pPr>
              <a:defRPr/>
            </a:pPr>
            <a:endParaRPr lang="en-US"/>
          </a:p>
        </p:txBody>
      </p:sp>
      <p:sp>
        <p:nvSpPr>
          <p:cNvPr id="11" name="Slide Number Placeholder 6"/>
          <p:cNvSpPr>
            <a:spLocks noGrp="1"/>
          </p:cNvSpPr>
          <p:nvPr>
            <p:ph type="sldNum" sz="quarter" idx="21"/>
          </p:nvPr>
        </p:nvSpPr>
        <p:spPr/>
        <p:txBody>
          <a:bodyPr/>
          <a:lstStyle>
            <a:lvl1pPr>
              <a:defRPr/>
            </a:lvl1pPr>
          </a:lstStyle>
          <a:p>
            <a:pPr>
              <a:defRPr/>
            </a:pPr>
            <a:fld id="{C31A5B57-3981-4F4C-88A5-4033FAC7A3A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4" name="TextBox 7"/>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a:defRPr/>
            </a:lvl1pPr>
          </a:lstStyle>
          <a:p>
            <a:pPr>
              <a:defRPr/>
            </a:pPr>
            <a:fld id="{C35A453C-6CDE-404D-982F-F2A5CC721D99}" type="datetimeFigureOut">
              <a:rPr lang="en-US"/>
              <a:pPr>
                <a:defRPr/>
              </a:pPr>
              <a:t>11/8/2011</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7CCC82A5-A99E-4867-8D27-457A5EA5B49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3" name="Date Placeholder 1"/>
          <p:cNvSpPr>
            <a:spLocks noGrp="1"/>
          </p:cNvSpPr>
          <p:nvPr>
            <p:ph type="dt" sz="half" idx="10"/>
          </p:nvPr>
        </p:nvSpPr>
        <p:spPr/>
        <p:txBody>
          <a:bodyPr/>
          <a:lstStyle>
            <a:lvl1pPr>
              <a:defRPr/>
            </a:lvl1pPr>
          </a:lstStyle>
          <a:p>
            <a:pPr>
              <a:defRPr/>
            </a:pPr>
            <a:fld id="{46C6E1F2-E7DC-4741-9083-541A43D2B56D}" type="datetimeFigureOut">
              <a:rPr lang="en-US"/>
              <a:pPr>
                <a:defRPr/>
              </a:pPr>
              <a:t>11/8/2011</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2DF7BD68-CF8A-47C8-8513-300E570BE35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TextBox 8"/>
          <p:cNvSpPr txBox="1"/>
          <p:nvPr/>
        </p:nvSpPr>
        <p:spPr>
          <a:xfrm>
            <a:off x="425450" y="174625"/>
            <a:ext cx="412750" cy="831850"/>
          </a:xfrm>
          <a:prstGeom prst="rect">
            <a:avLst/>
          </a:prstGeom>
          <a:noFill/>
        </p:spPr>
        <p:txBody>
          <a:bodyPr lIns="0" tIns="0" rIns="0" bIns="0">
            <a:spAutoFit/>
          </a:bodyPr>
          <a:lstStyle/>
          <a:p>
            <a:pPr fontAlgn="auto">
              <a:spcBef>
                <a:spcPts val="0"/>
              </a:spcBef>
              <a:spcAft>
                <a:spcPts val="0"/>
              </a:spcAft>
              <a:defRPr/>
            </a:pPr>
            <a:r>
              <a:rPr sz="5400" b="1">
                <a:solidFill>
                  <a:schemeClr val="accent1">
                    <a:lumMod val="60000"/>
                    <a:lumOff val="40000"/>
                  </a:schemeClr>
                </a:solidFill>
                <a:latin typeface="+mn-lt"/>
                <a:cs typeface="+mn-cs"/>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pPr>
              <a:defRPr/>
            </a:pPr>
            <a:fld id="{BDB8A6AC-72D4-47EB-9F95-1CC94F1A8789}" type="datetimeFigureOut">
              <a:rPr lang="en-US"/>
              <a:pPr>
                <a:defRPr/>
              </a:pPr>
              <a:t>11/8/2011</a:t>
            </a:fld>
            <a:endParaRPr lang="en-US"/>
          </a:p>
        </p:txBody>
      </p:sp>
      <p:sp>
        <p:nvSpPr>
          <p:cNvPr id="8" name="Footer Placeholder 5"/>
          <p:cNvSpPr>
            <a:spLocks noGrp="1"/>
          </p:cNvSpPr>
          <p:nvPr>
            <p:ph type="ftr" sz="quarter" idx="11"/>
          </p:nvPr>
        </p:nvSpPr>
        <p:spPr>
          <a:xfrm>
            <a:off x="3859213" y="6423025"/>
            <a:ext cx="3316287" cy="365125"/>
          </a:xfrm>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10"/>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TextBox 9"/>
          <p:cNvSpPr txBox="1"/>
          <p:nvPr/>
        </p:nvSpPr>
        <p:spPr>
          <a:xfrm>
            <a:off x="3989388" y="3370263"/>
            <a:ext cx="220662" cy="369887"/>
          </a:xfrm>
          <a:prstGeom prst="rect">
            <a:avLst/>
          </a:prstGeom>
          <a:noFill/>
        </p:spPr>
        <p:txBody>
          <a:bodyPr lIns="0" tIns="0" rIns="0" bIns="0">
            <a:spAutoFit/>
          </a:bodyPr>
          <a:lstStyle/>
          <a:p>
            <a:pPr fontAlgn="auto">
              <a:spcBef>
                <a:spcPts val="0"/>
              </a:spcBef>
              <a:spcAft>
                <a:spcPts val="0"/>
              </a:spcAft>
              <a:defRPr/>
            </a:pPr>
            <a:r>
              <a:rPr sz="2400" b="1">
                <a:solidFill>
                  <a:schemeClr val="accent1">
                    <a:lumMod val="60000"/>
                    <a:lumOff val="40000"/>
                  </a:schemeClr>
                </a:solidFill>
                <a:latin typeface="+mn-lt"/>
                <a:cs typeface="+mn-cs"/>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pPr>
              <a:defRPr/>
            </a:pPr>
            <a:fld id="{654D146D-6EBF-4427-862E-6EB73A55A3A1}" type="datetimeFigureOut">
              <a:rPr lang="en-US"/>
              <a:pPr>
                <a:defRPr/>
              </a:pPr>
              <a:t>11/8/2011</a:t>
            </a:fld>
            <a:endParaRPr lang="en-US"/>
          </a:p>
        </p:txBody>
      </p:sp>
      <p:sp>
        <p:nvSpPr>
          <p:cNvPr id="8" name="Footer Placeholder 5"/>
          <p:cNvSpPr>
            <a:spLocks noGrp="1"/>
          </p:cNvSpPr>
          <p:nvPr>
            <p:ph type="ftr" sz="quarter" idx="11"/>
          </p:nvPr>
        </p:nvSpPr>
        <p:spPr>
          <a:xfrm>
            <a:off x="4191000" y="6423025"/>
            <a:ext cx="3005138" cy="365125"/>
          </a:xfrm>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DAD711A6-5E45-41A9-8C4C-AB673612451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7"/>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8"/>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xtBox 9"/>
          <p:cNvSpPr txBox="1"/>
          <p:nvPr/>
        </p:nvSpPr>
        <p:spPr>
          <a:xfrm>
            <a:off x="327025" y="4632325"/>
            <a:ext cx="220663" cy="369888"/>
          </a:xfrm>
          <a:prstGeom prst="rect">
            <a:avLst/>
          </a:prstGeom>
          <a:noFill/>
        </p:spPr>
        <p:txBody>
          <a:bodyPr lIns="0" tIns="0" rIns="0" bIns="0">
            <a:spAutoFit/>
          </a:bodyPr>
          <a:lstStyle/>
          <a:p>
            <a:pPr fontAlgn="auto">
              <a:spcBef>
                <a:spcPts val="0"/>
              </a:spcBef>
              <a:spcAft>
                <a:spcPts val="0"/>
              </a:spcAft>
              <a:defRPr/>
            </a:pPr>
            <a:r>
              <a:rPr sz="2400" b="1">
                <a:solidFill>
                  <a:schemeClr val="accent1">
                    <a:lumMod val="60000"/>
                    <a:lumOff val="40000"/>
                  </a:schemeClr>
                </a:solidFill>
                <a:latin typeface="+mn-lt"/>
                <a:cs typeface="+mn-cs"/>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3DC2239E-B61F-4A0C-B688-26680FA027DB}" type="datetimeFigureOut">
              <a:rPr lang="en-US"/>
              <a:pPr>
                <a:defRPr/>
              </a:pPr>
              <a:t>11/8/2011</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3234A9F4-09B2-43C8-901F-149BE021ACD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7"/>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xtBox 8"/>
          <p:cNvSpPr txBox="1"/>
          <p:nvPr/>
        </p:nvSpPr>
        <p:spPr>
          <a:xfrm>
            <a:off x="425450" y="174625"/>
            <a:ext cx="412750" cy="831850"/>
          </a:xfrm>
          <a:prstGeom prst="rect">
            <a:avLst/>
          </a:prstGeom>
          <a:noFill/>
        </p:spPr>
        <p:txBody>
          <a:bodyPr lIns="0" tIns="0" rIns="0" bIns="0">
            <a:spAutoFit/>
          </a:bodyPr>
          <a:lstStyle/>
          <a:p>
            <a:pPr fontAlgn="auto">
              <a:spcBef>
                <a:spcPts val="0"/>
              </a:spcBef>
              <a:spcAft>
                <a:spcPts val="0"/>
              </a:spcAft>
              <a:defRPr/>
            </a:pPr>
            <a:r>
              <a:rPr sz="5400" b="1">
                <a:solidFill>
                  <a:schemeClr val="accent1">
                    <a:lumMod val="60000"/>
                    <a:lumOff val="40000"/>
                  </a:schemeClr>
                </a:solidFill>
                <a:latin typeface="+mn-lt"/>
                <a:cs typeface="+mn-cs"/>
              </a:rPr>
              <a:t>+</a:t>
            </a:r>
          </a:p>
        </p:txBody>
      </p:sp>
      <p:sp>
        <p:nvSpPr>
          <p:cNvPr id="8" name="Rectangle 9"/>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5211763" y="6235700"/>
            <a:ext cx="1349375" cy="365125"/>
          </a:xfrm>
        </p:spPr>
        <p:txBody>
          <a:bodyPr/>
          <a:lstStyle>
            <a:lvl1pPr>
              <a:defRPr smtClean="0">
                <a:solidFill>
                  <a:schemeClr val="bg1"/>
                </a:solidFill>
              </a:defRPr>
            </a:lvl1pPr>
          </a:lstStyle>
          <a:p>
            <a:pPr>
              <a:defRPr/>
            </a:pPr>
            <a:fld id="{18576EA0-4CA1-4D05-BB53-A84774F04B75}" type="datetimeFigureOut">
              <a:rPr lang="en-US"/>
              <a:pPr>
                <a:defRPr/>
              </a:pPr>
              <a:t>11/8/2011</a:t>
            </a:fld>
            <a:endParaRPr lang="en-US"/>
          </a:p>
        </p:txBody>
      </p:sp>
      <p:sp>
        <p:nvSpPr>
          <p:cNvPr id="10" name="Footer Placeholder 5"/>
          <p:cNvSpPr>
            <a:spLocks noGrp="1"/>
          </p:cNvSpPr>
          <p:nvPr>
            <p:ph type="ftr" sz="quarter" idx="16"/>
          </p:nvPr>
        </p:nvSpPr>
        <p:spPr>
          <a:xfrm>
            <a:off x="381000" y="6235700"/>
            <a:ext cx="4648200" cy="365125"/>
          </a:xfrm>
        </p:spPr>
        <p:txBody>
          <a:bodyPr/>
          <a:lstStyle>
            <a:lvl1pPr>
              <a:defRPr>
                <a:solidFill>
                  <a:schemeClr val="bg1"/>
                </a:solidFill>
              </a:defRPr>
            </a:lvl1pPr>
          </a:lstStyle>
          <a:p>
            <a:pPr>
              <a:defRPr/>
            </a:pPr>
            <a:endParaRPr lang="en-US"/>
          </a:p>
        </p:txBody>
      </p:sp>
      <p:sp>
        <p:nvSpPr>
          <p:cNvPr id="11" name="Slide Number Placeholder 6"/>
          <p:cNvSpPr>
            <a:spLocks noGrp="1"/>
          </p:cNvSpPr>
          <p:nvPr>
            <p:ph type="sldNum" sz="quarter" idx="17"/>
          </p:nvPr>
        </p:nvSpPr>
        <p:spPr/>
        <p:txBody>
          <a:bodyPr/>
          <a:lstStyle>
            <a:lvl1pPr>
              <a:defRPr/>
            </a:lvl1pPr>
          </a:lstStyle>
          <a:p>
            <a:pPr>
              <a:defRPr/>
            </a:pPr>
            <a:fld id="{3C799ACF-FA49-496D-80EE-EA0D1CE95BF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8"/>
          <p:cNvSpPr txBox="1"/>
          <p:nvPr/>
        </p:nvSpPr>
        <p:spPr>
          <a:xfrm>
            <a:off x="425450" y="174625"/>
            <a:ext cx="412750" cy="831850"/>
          </a:xfrm>
          <a:prstGeom prst="rect">
            <a:avLst/>
          </a:prstGeom>
          <a:noFill/>
        </p:spPr>
        <p:txBody>
          <a:bodyPr lIns="0" tIns="0" rIns="0" bIns="0">
            <a:spAutoFit/>
          </a:bodyPr>
          <a:lstStyle/>
          <a:p>
            <a:pPr fontAlgn="auto">
              <a:spcBef>
                <a:spcPts val="0"/>
              </a:spcBef>
              <a:spcAft>
                <a:spcPts val="0"/>
              </a:spcAft>
              <a:defRPr/>
            </a:pPr>
            <a:r>
              <a:rPr sz="5400" b="1">
                <a:solidFill>
                  <a:schemeClr val="accent1">
                    <a:lumMod val="60000"/>
                    <a:lumOff val="40000"/>
                  </a:schemeClr>
                </a:solidFill>
                <a:latin typeface="+mn-lt"/>
                <a:cs typeface="+mn-cs"/>
              </a:rPr>
              <a:t>+</a:t>
            </a:r>
          </a:p>
        </p:txBody>
      </p:sp>
      <p:sp>
        <p:nvSpPr>
          <p:cNvPr id="9" name="Rectangle 9"/>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Rectangle 10"/>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US" noProof="0" smtClean="0"/>
              <a:t>Drag picture to placeholder or click icon to add</a:t>
            </a:r>
            <a:endParaRPr noProof="0"/>
          </a:p>
        </p:txBody>
      </p:sp>
      <p:sp>
        <p:nvSpPr>
          <p:cNvPr id="11" name="Date Placeholder 4"/>
          <p:cNvSpPr>
            <a:spLocks noGrp="1"/>
          </p:cNvSpPr>
          <p:nvPr>
            <p:ph type="dt" sz="half" idx="16"/>
          </p:nvPr>
        </p:nvSpPr>
        <p:spPr>
          <a:xfrm>
            <a:off x="3048000" y="6235700"/>
            <a:ext cx="1347788" cy="365125"/>
          </a:xfrm>
        </p:spPr>
        <p:txBody>
          <a:bodyPr/>
          <a:lstStyle>
            <a:lvl1pPr>
              <a:defRPr smtClean="0">
                <a:solidFill>
                  <a:schemeClr val="bg1"/>
                </a:solidFill>
              </a:defRPr>
            </a:lvl1pPr>
          </a:lstStyle>
          <a:p>
            <a:pPr>
              <a:defRPr/>
            </a:pPr>
            <a:fld id="{68F76890-405E-4C2F-B43E-E334859F5209}" type="datetimeFigureOut">
              <a:rPr lang="en-US"/>
              <a:pPr>
                <a:defRPr/>
              </a:pPr>
              <a:t>11/8/2011</a:t>
            </a:fld>
            <a:endParaRPr lang="en-US"/>
          </a:p>
        </p:txBody>
      </p:sp>
      <p:sp>
        <p:nvSpPr>
          <p:cNvPr id="15" name="Footer Placeholder 5"/>
          <p:cNvSpPr>
            <a:spLocks noGrp="1"/>
          </p:cNvSpPr>
          <p:nvPr>
            <p:ph type="ftr" sz="quarter" idx="17"/>
          </p:nvPr>
        </p:nvSpPr>
        <p:spPr>
          <a:xfrm>
            <a:off x="381000" y="6235700"/>
            <a:ext cx="2590800" cy="365125"/>
          </a:xfrm>
        </p:spPr>
        <p:txBody>
          <a:bodyPr/>
          <a:lstStyle>
            <a:lvl1pPr>
              <a:defRPr>
                <a:solidFill>
                  <a:schemeClr val="bg1"/>
                </a:solidFill>
              </a:defRPr>
            </a:lvl1pPr>
          </a:lstStyle>
          <a:p>
            <a:pPr>
              <a:defRPr/>
            </a:pPr>
            <a:endParaRPr lang="en-US"/>
          </a:p>
        </p:txBody>
      </p:sp>
      <p:sp>
        <p:nvSpPr>
          <p:cNvPr id="16" name="Slide Number Placeholder 6"/>
          <p:cNvSpPr>
            <a:spLocks noGrp="1"/>
          </p:cNvSpPr>
          <p:nvPr>
            <p:ph type="sldNum" sz="quarter" idx="18"/>
          </p:nvPr>
        </p:nvSpPr>
        <p:spPr/>
        <p:txBody>
          <a:bodyPr/>
          <a:lstStyle>
            <a:lvl1pPr>
              <a:defRPr/>
            </a:lvl1pPr>
          </a:lstStyle>
          <a:p>
            <a:pPr>
              <a:defRPr/>
            </a:pPr>
            <a:fld id="{5EC9CF82-81F5-4924-B75F-11CB0CE461A3}"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10"/>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9"/>
          <p:cNvSpPr txBox="1"/>
          <p:nvPr/>
        </p:nvSpPr>
        <p:spPr>
          <a:xfrm>
            <a:off x="4749800" y="3370263"/>
            <a:ext cx="220663" cy="369887"/>
          </a:xfrm>
          <a:prstGeom prst="rect">
            <a:avLst/>
          </a:prstGeom>
          <a:noFill/>
        </p:spPr>
        <p:txBody>
          <a:bodyPr lIns="0" tIns="0" rIns="0" bIns="0">
            <a:spAutoFit/>
          </a:bodyPr>
          <a:lstStyle/>
          <a:p>
            <a:pPr fontAlgn="auto">
              <a:spcBef>
                <a:spcPts val="0"/>
              </a:spcBef>
              <a:spcAft>
                <a:spcPts val="0"/>
              </a:spcAft>
              <a:defRPr/>
            </a:pPr>
            <a:r>
              <a:rPr sz="2400" b="1">
                <a:solidFill>
                  <a:schemeClr val="accent1">
                    <a:lumMod val="60000"/>
                    <a:lumOff val="40000"/>
                  </a:schemeClr>
                </a:solidFill>
                <a:latin typeface="+mn-lt"/>
                <a:cs typeface="+mn-cs"/>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7391400" y="6423025"/>
            <a:ext cx="1536700" cy="365125"/>
          </a:xfrm>
        </p:spPr>
        <p:txBody>
          <a:bodyPr/>
          <a:lstStyle>
            <a:lvl1pPr>
              <a:defRPr/>
            </a:lvl1pPr>
          </a:lstStyle>
          <a:p>
            <a:pPr>
              <a:defRPr/>
            </a:pPr>
            <a:fld id="{E3CA80AD-BB3B-477B-93F2-1EE8EAF6BE9A}" type="datetimeFigureOut">
              <a:rPr lang="en-US"/>
              <a:pPr>
                <a:defRPr/>
              </a:pPr>
              <a:t>11/8/2011</a:t>
            </a:fld>
            <a:endParaRPr lang="en-US"/>
          </a:p>
        </p:txBody>
      </p:sp>
      <p:sp>
        <p:nvSpPr>
          <p:cNvPr id="10" name="Footer Placeholder 5"/>
          <p:cNvSpPr>
            <a:spLocks noGrp="1"/>
          </p:cNvSpPr>
          <p:nvPr>
            <p:ph type="ftr" sz="quarter" idx="16"/>
          </p:nvPr>
        </p:nvSpPr>
        <p:spPr>
          <a:xfrm>
            <a:off x="4191000" y="6423025"/>
            <a:ext cx="3005138" cy="365125"/>
          </a:xfrm>
        </p:spPr>
        <p:txBody>
          <a:bodyPr/>
          <a:lstStyle>
            <a:lvl1pPr>
              <a:defRPr/>
            </a:lvl1pPr>
          </a:lstStyle>
          <a:p>
            <a:pPr>
              <a:defRPr/>
            </a:pPr>
            <a:endParaRPr lang="en-US"/>
          </a:p>
        </p:txBody>
      </p:sp>
      <p:sp>
        <p:nvSpPr>
          <p:cNvPr id="11" name="Slide Number Placeholder 6"/>
          <p:cNvSpPr>
            <a:spLocks noGrp="1"/>
          </p:cNvSpPr>
          <p:nvPr>
            <p:ph type="sldNum" sz="quarter" idx="17"/>
          </p:nvPr>
        </p:nvSpPr>
        <p:spPr/>
        <p:txBody>
          <a:bodyPr/>
          <a:lstStyle>
            <a:lvl1pPr>
              <a:defRPr/>
            </a:lvl1pPr>
          </a:lstStyle>
          <a:p>
            <a:pPr>
              <a:defRPr/>
            </a:pPr>
            <a:fld id="{6F6F35DE-23F5-46FE-828C-CE2C0F29D299}"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4"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8"/>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a:defRPr/>
            </a:lvl1pPr>
          </a:lstStyle>
          <a:p>
            <a:pPr>
              <a:defRPr/>
            </a:pPr>
            <a:fld id="{38B87424-D8FE-4D40-A2A9-7401C24EAFEA}" type="datetimeFigureOut">
              <a:rPr lang="en-US"/>
              <a:pPr>
                <a:defRPr/>
              </a:pPr>
              <a:t>11/8/2011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52A5964D-E3DD-4781-BEE0-0698D46C845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6"/>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8"/>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cs typeface="+mn-cs"/>
              </a:rPr>
              <a:t>+</a:t>
            </a:r>
          </a:p>
        </p:txBody>
      </p:sp>
      <p:sp>
        <p:nvSpPr>
          <p:cNvPr id="6" name="Rectangle 9"/>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0"/>
          </p:nvPr>
        </p:nvSpPr>
        <p:spPr/>
        <p:txBody>
          <a:bodyPr/>
          <a:lstStyle>
            <a:lvl1pPr>
              <a:defRPr/>
            </a:lvl1pPr>
          </a:lstStyle>
          <a:p>
            <a:pPr>
              <a:defRPr/>
            </a:pPr>
            <a:fld id="{29905676-2C16-45A4-A799-3BF076A0AACC}" type="datetimeFigureOut">
              <a:rPr lang="en-US"/>
              <a:pPr>
                <a:defRPr/>
              </a:pPr>
              <a:t>11/8/2011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E7F77FA-E1A3-4856-8050-6F3BD8D1040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9"/>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8"/>
          <p:cNvSpPr txBox="1"/>
          <p:nvPr/>
        </p:nvSpPr>
        <p:spPr>
          <a:xfrm rot="16200000">
            <a:off x="8593932" y="561181"/>
            <a:ext cx="260350" cy="554037"/>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cs typeface="+mn-cs"/>
              </a:rPr>
              <a:t>+</a:t>
            </a:r>
          </a:p>
        </p:txBody>
      </p:sp>
      <p:sp>
        <p:nvSpPr>
          <p:cNvPr id="2" name="Vertical Title 1"/>
          <p:cNvSpPr>
            <a:spLocks noGrp="1"/>
          </p:cNvSpPr>
          <p:nvPr>
            <p:ph type="title" orient="vert"/>
          </p:nvPr>
        </p:nvSpPr>
        <p:spPr>
          <a:xfrm>
            <a:off x="7995772" y="954742"/>
            <a:ext cx="681318" cy="517142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a:defRPr/>
            </a:lvl1pPr>
          </a:lstStyle>
          <a:p>
            <a:pPr>
              <a:defRPr/>
            </a:pPr>
            <a:fld id="{0876E434-1518-49A9-AB1D-2CB14A56E771}" type="datetimeFigureOut">
              <a:rPr lang="en-US"/>
              <a:pPr>
                <a:defRPr/>
              </a:pPr>
              <a:t>11/8/2011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C97A5C85-D955-425F-B1D3-954A2FD3358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5"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TextBox 8"/>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cs typeface="+mn-cs"/>
              </a:rPr>
              <a:t>+</a:t>
            </a:r>
          </a:p>
        </p:txBody>
      </p:sp>
      <p:sp>
        <p:nvSpPr>
          <p:cNvPr id="2" name="Title 1"/>
          <p:cNvSpPr>
            <a:spLocks noGrp="1"/>
          </p:cNvSpPr>
          <p:nvPr>
            <p:ph type="title"/>
          </p:nvPr>
        </p:nvSpPr>
        <p:spPr>
          <a:xfrm>
            <a:off x="498474" y="134471"/>
            <a:ext cx="7556313" cy="995082"/>
          </a:xfrm>
        </p:spPr>
        <p:txBody>
          <a:bodyPr anchor="b"/>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Text Placeholder 3"/>
          <p:cNvSpPr>
            <a:spLocks noGrp="1"/>
          </p:cNvSpPr>
          <p:nvPr>
            <p:ph type="body" sz="half" idx="2"/>
          </p:nvPr>
        </p:nvSpPr>
        <p:spPr>
          <a:xfrm>
            <a:off x="498518" y="1129553"/>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C86F4B49-71C7-4BFC-9B98-8A5938204068}" type="datetimeFigureOut">
              <a:rPr lang="en-US"/>
              <a:pPr>
                <a:defRPr/>
              </a:pPr>
              <a:t>11/8/2011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C2D2A79-F02C-44F4-8FB1-119A7AA10C8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9"/>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14"/>
          <p:cNvSpPr txBox="1"/>
          <p:nvPr/>
        </p:nvSpPr>
        <p:spPr>
          <a:xfrm>
            <a:off x="425450" y="174625"/>
            <a:ext cx="412750" cy="831850"/>
          </a:xfrm>
          <a:prstGeom prst="rect">
            <a:avLst/>
          </a:prstGeom>
          <a:noFill/>
        </p:spPr>
        <p:txBody>
          <a:bodyPr lIns="0" tIns="0" rIns="0" bIns="0">
            <a:spAutoFit/>
          </a:bodyPr>
          <a:lstStyle/>
          <a:p>
            <a:pPr fontAlgn="auto">
              <a:spcBef>
                <a:spcPts val="0"/>
              </a:spcBef>
              <a:spcAft>
                <a:spcPts val="0"/>
              </a:spcAft>
              <a:defRPr/>
            </a:pPr>
            <a:r>
              <a:rPr sz="5400" b="1">
                <a:solidFill>
                  <a:schemeClr val="accent1">
                    <a:lumMod val="60000"/>
                    <a:lumOff val="40000"/>
                  </a:schemeClr>
                </a:solidFill>
                <a:latin typeface="+mn-lt"/>
                <a:cs typeface="+mn-cs"/>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fld id="{945381B4-4CDE-4B67-AA74-7A1D7DCFFCE1}" type="datetimeFigureOut">
              <a:rPr lang="en-US"/>
              <a:pPr>
                <a:defRPr/>
              </a:pPr>
              <a:t>11/8/2011</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6"/>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7"/>
          <p:cNvSpPr txBox="1"/>
          <p:nvPr/>
        </p:nvSpPr>
        <p:spPr>
          <a:xfrm>
            <a:off x="2003425" y="3111500"/>
            <a:ext cx="260350" cy="614363"/>
          </a:xfrm>
          <a:prstGeom prst="rect">
            <a:avLst/>
          </a:prstGeom>
          <a:noFill/>
        </p:spPr>
        <p:txBody>
          <a:bodyPr lIns="0" tIns="0" rIns="0" bIns="0">
            <a:spAutoFit/>
          </a:bodyPr>
          <a:lstStyle/>
          <a:p>
            <a:pPr fontAlgn="auto">
              <a:spcBef>
                <a:spcPts val="0"/>
              </a:spcBef>
              <a:spcAft>
                <a:spcPts val="0"/>
              </a:spcAft>
              <a:defRPr/>
            </a:pPr>
            <a:r>
              <a:rPr sz="4000" b="1">
                <a:solidFill>
                  <a:schemeClr val="accent1">
                    <a:lumMod val="60000"/>
                    <a:lumOff val="40000"/>
                  </a:schemeClr>
                </a:solidFill>
                <a:latin typeface="+mn-lt"/>
                <a:cs typeface="+mn-cs"/>
              </a:rPr>
              <a:t>+</a:t>
            </a:r>
          </a:p>
        </p:txBody>
      </p:sp>
      <p:sp>
        <p:nvSpPr>
          <p:cNvPr id="6"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a:xfrm>
            <a:off x="658813" y="6248400"/>
            <a:ext cx="1474787" cy="365125"/>
          </a:xfrm>
        </p:spPr>
        <p:txBody>
          <a:bodyPr/>
          <a:lstStyle>
            <a:lvl1pPr algn="l">
              <a:defRPr smtClean="0">
                <a:solidFill>
                  <a:schemeClr val="bg1"/>
                </a:solidFill>
              </a:defRPr>
            </a:lvl1pPr>
          </a:lstStyle>
          <a:p>
            <a:pPr>
              <a:defRPr/>
            </a:pPr>
            <a:fld id="{73A12E74-942F-4869-A5DF-418A4D89A661}" type="datetimeFigureOut">
              <a:rPr lang="en-US"/>
              <a:pPr>
                <a:defRPr/>
              </a:pPr>
              <a:t>11/8/2011</a:t>
            </a:fld>
            <a:endParaRPr lang="en-US"/>
          </a:p>
        </p:txBody>
      </p:sp>
      <p:sp>
        <p:nvSpPr>
          <p:cNvPr id="8" name="Footer Placeholder 4"/>
          <p:cNvSpPr>
            <a:spLocks noGrp="1"/>
          </p:cNvSpPr>
          <p:nvPr>
            <p:ph type="ftr" sz="quarter" idx="11"/>
          </p:nvPr>
        </p:nvSpPr>
        <p:spPr>
          <a:xfrm>
            <a:off x="2286000" y="6248400"/>
            <a:ext cx="5638800" cy="365125"/>
          </a:xfrm>
        </p:spPr>
        <p:txBody>
          <a:bodyPr/>
          <a:lstStyle>
            <a:lvl1pPr>
              <a:defRPr>
                <a:solidFill>
                  <a:schemeClr val="bg1"/>
                </a:solidFill>
              </a:defRPr>
            </a:lvl1pPr>
          </a:lstStyle>
          <a:p>
            <a:pPr>
              <a:defRPr/>
            </a:pPr>
            <a:endParaRPr lang="en-US"/>
          </a:p>
        </p:txBody>
      </p:sp>
      <p:sp>
        <p:nvSpPr>
          <p:cNvPr id="9" name="Slide Number Placeholder 5"/>
          <p:cNvSpPr>
            <a:spLocks noGrp="1"/>
          </p:cNvSpPr>
          <p:nvPr>
            <p:ph type="sldNum" sz="quarter" idx="12"/>
          </p:nvPr>
        </p:nvSpPr>
        <p:spPr>
          <a:xfrm>
            <a:off x="8305800" y="6248400"/>
            <a:ext cx="554038" cy="365125"/>
          </a:xfrm>
        </p:spPr>
        <p:txBody>
          <a:bodyPr/>
          <a:lstStyle>
            <a:lvl1pPr>
              <a:defRPr/>
            </a:lvl1pPr>
          </a:lstStyle>
          <a:p>
            <a:pPr>
              <a:defRPr/>
            </a:pPr>
            <a:fld id="{64F12195-9A56-44D7-A329-6C620E0A7BC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10"/>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11"/>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xtBox 9"/>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0"/>
          </p:nvPr>
        </p:nvSpPr>
        <p:spPr/>
        <p:txBody>
          <a:bodyPr/>
          <a:lstStyle>
            <a:lvl1pPr>
              <a:defRPr/>
            </a:lvl1pPr>
          </a:lstStyle>
          <a:p>
            <a:pPr>
              <a:defRPr/>
            </a:pPr>
            <a:fld id="{5F2B5B58-48C2-49F4-A9A5-1E1A8C73C1B9}" type="datetimeFigureOut">
              <a:rPr lang="en-US"/>
              <a:pPr>
                <a:defRPr/>
              </a:pPr>
              <a:t>11/8/2011</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E6E0D9C5-6085-4DEC-83EA-A6DC4EBF01F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9"/>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11"/>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cs typeface="+mn-cs"/>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Date Placeholder 6"/>
          <p:cNvSpPr>
            <a:spLocks noGrp="1"/>
          </p:cNvSpPr>
          <p:nvPr>
            <p:ph type="dt" sz="half" idx="10"/>
          </p:nvPr>
        </p:nvSpPr>
        <p:spPr/>
        <p:txBody>
          <a:bodyPr/>
          <a:lstStyle>
            <a:lvl1pPr>
              <a:defRPr/>
            </a:lvl1pPr>
          </a:lstStyle>
          <a:p>
            <a:pPr>
              <a:defRPr/>
            </a:pPr>
            <a:fld id="{7F60B7E8-BF35-42F2-901C-0987006E75CA}" type="datetimeFigureOut">
              <a:rPr lang="en-US"/>
              <a:pPr>
                <a:defRPr/>
              </a:pPr>
              <a:t>11/8/2011</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CDE29A0E-5B1A-4736-873C-BD03E795C2B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9"/>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cs typeface="+mn-cs"/>
              </a:rPr>
              <a:t>+</a:t>
            </a:r>
          </a:p>
        </p:txBody>
      </p:sp>
      <p:sp>
        <p:nvSpPr>
          <p:cNvPr id="6" name="Rectangle 13"/>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4"/>
          <p:cNvSpPr>
            <a:spLocks noGrp="1"/>
          </p:cNvSpPr>
          <p:nvPr>
            <p:ph type="dt" sz="half" idx="15"/>
          </p:nvPr>
        </p:nvSpPr>
        <p:spPr/>
        <p:txBody>
          <a:bodyPr/>
          <a:lstStyle>
            <a:lvl1pPr>
              <a:defRPr/>
            </a:lvl1pPr>
          </a:lstStyle>
          <a:p>
            <a:pPr>
              <a:defRPr/>
            </a:pPr>
            <a:fld id="{753F8DE5-FDFA-4774-8C4B-CD93E5000119}" type="datetimeFigureOut">
              <a:rPr lang="en-US"/>
              <a:pPr>
                <a:defRPr/>
              </a:pPr>
              <a:t>11/8/2011</a:t>
            </a:fld>
            <a:endParaRPr lang="en-US"/>
          </a:p>
        </p:txBody>
      </p:sp>
      <p:sp>
        <p:nvSpPr>
          <p:cNvPr id="8" name="Footer Placeholder 5"/>
          <p:cNvSpPr>
            <a:spLocks noGrp="1"/>
          </p:cNvSpPr>
          <p:nvPr>
            <p:ph type="ftr" sz="quarter" idx="16"/>
          </p:nvPr>
        </p:nvSpPr>
        <p:spPr/>
        <p:txBody>
          <a:bodyPr/>
          <a:lstStyle>
            <a:lvl1pPr>
              <a:defRPr/>
            </a:lvl1pPr>
          </a:lstStyle>
          <a:p>
            <a:pPr>
              <a:defRPr/>
            </a:pPr>
            <a:endParaRPr lang="en-US"/>
          </a:p>
        </p:txBody>
      </p:sp>
      <p:sp>
        <p:nvSpPr>
          <p:cNvPr id="9" name="Slide Number Placeholder 6"/>
          <p:cNvSpPr>
            <a:spLocks noGrp="1"/>
          </p:cNvSpPr>
          <p:nvPr>
            <p:ph type="sldNum" sz="quarter" idx="17"/>
          </p:nvPr>
        </p:nvSpPr>
        <p:spPr/>
        <p:txBody>
          <a:bodyPr/>
          <a:lstStyle>
            <a:lvl1pPr>
              <a:defRPr/>
            </a:lvl1pPr>
          </a:lstStyle>
          <a:p>
            <a:pPr>
              <a:defRPr/>
            </a:pPr>
            <a:fld id="{227CA3BF-D736-4560-99BA-B1EAA7C1222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Rectangle 7"/>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xtBox 9"/>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7"/>
          </p:nvPr>
        </p:nvSpPr>
        <p:spPr/>
        <p:txBody>
          <a:bodyPr/>
          <a:lstStyle>
            <a:lvl1pPr>
              <a:defRPr/>
            </a:lvl1pPr>
          </a:lstStyle>
          <a:p>
            <a:pPr>
              <a:defRPr/>
            </a:pPr>
            <a:fld id="{288DD161-0D5E-4A63-A410-EC2EA650B4F0}" type="datetimeFigureOut">
              <a:rPr lang="en-US"/>
              <a:pPr>
                <a:defRPr/>
              </a:pPr>
              <a:t>11/8/2011</a:t>
            </a:fld>
            <a:endParaRPr lang="en-US"/>
          </a:p>
        </p:txBody>
      </p:sp>
      <p:sp>
        <p:nvSpPr>
          <p:cNvPr id="9" name="Footer Placeholder 5"/>
          <p:cNvSpPr>
            <a:spLocks noGrp="1"/>
          </p:cNvSpPr>
          <p:nvPr>
            <p:ph type="ftr" sz="quarter" idx="18"/>
          </p:nvPr>
        </p:nvSpPr>
        <p:spPr/>
        <p:txBody>
          <a:bodyPr/>
          <a:lstStyle>
            <a:lvl1pPr>
              <a:defRPr/>
            </a:lvl1pPr>
          </a:lstStyle>
          <a:p>
            <a:pPr>
              <a:defRPr/>
            </a:pPr>
            <a:endParaRPr lang="en-US"/>
          </a:p>
        </p:txBody>
      </p:sp>
      <p:sp>
        <p:nvSpPr>
          <p:cNvPr id="10" name="Slide Number Placeholder 6"/>
          <p:cNvSpPr>
            <a:spLocks noGrp="1"/>
          </p:cNvSpPr>
          <p:nvPr>
            <p:ph type="sldNum" sz="quarter" idx="19"/>
          </p:nvPr>
        </p:nvSpPr>
        <p:spPr/>
        <p:txBody>
          <a:bodyPr/>
          <a:lstStyle>
            <a:lvl1pPr>
              <a:defRPr/>
            </a:lvl1pPr>
          </a:lstStyle>
          <a:p>
            <a:pPr>
              <a:defRPr/>
            </a:pPr>
            <a:fld id="{F496D722-A871-411F-9CA4-236854571B1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98475" y="1981200"/>
            <a:ext cx="7556500" cy="4144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794500" y="6423025"/>
            <a:ext cx="2133600" cy="365125"/>
          </a:xfrm>
          <a:prstGeom prst="rect">
            <a:avLst/>
          </a:prstGeom>
        </p:spPr>
        <p:txBody>
          <a:bodyPr vert="horz" lIns="91440" tIns="45720" rIns="91440" bIns="45720" rtlCol="0" anchor="ctr"/>
          <a:lstStyle>
            <a:lvl1pPr algn="r" fontAlgn="auto">
              <a:spcBef>
                <a:spcPts val="0"/>
              </a:spcBef>
              <a:spcAft>
                <a:spcPts val="0"/>
              </a:spcAft>
              <a:defRPr sz="1100" smtClean="0">
                <a:solidFill>
                  <a:schemeClr val="tx1">
                    <a:lumMod val="65000"/>
                    <a:lumOff val="35000"/>
                  </a:schemeClr>
                </a:solidFill>
                <a:latin typeface="+mn-lt"/>
                <a:cs typeface="+mn-cs"/>
              </a:defRPr>
            </a:lvl1pPr>
          </a:lstStyle>
          <a:p>
            <a:pPr>
              <a:defRPr/>
            </a:pPr>
            <a:fld id="{4E8169AD-718D-496E-A4C0-982EDF7F55B6}" type="datetimeFigureOut">
              <a:rPr lang="en-US"/>
              <a:pPr>
                <a:defRPr/>
              </a:pPr>
              <a:t>11/8/2011</a:t>
            </a:fld>
            <a:endParaRPr lang="en-US"/>
          </a:p>
        </p:txBody>
      </p:sp>
      <p:sp>
        <p:nvSpPr>
          <p:cNvPr id="5" name="Footer Placeholder 4"/>
          <p:cNvSpPr>
            <a:spLocks noGrp="1"/>
          </p:cNvSpPr>
          <p:nvPr>
            <p:ph type="ftr" sz="quarter" idx="3"/>
          </p:nvPr>
        </p:nvSpPr>
        <p:spPr>
          <a:xfrm>
            <a:off x="201613" y="6423025"/>
            <a:ext cx="6122987" cy="365125"/>
          </a:xfrm>
          <a:prstGeom prst="rect">
            <a:avLst/>
          </a:prstGeom>
        </p:spPr>
        <p:txBody>
          <a:bodyPr vert="horz" lIns="91440" tIns="45720" rIns="91440" bIns="45720" rtlCol="0" anchor="ctr"/>
          <a:lstStyle>
            <a:lvl1pPr algn="l" fontAlgn="auto">
              <a:spcBef>
                <a:spcPts val="0"/>
              </a:spcBef>
              <a:spcAft>
                <a:spcPts val="0"/>
              </a:spcAft>
              <a:defRPr sz="1100">
                <a:solidFill>
                  <a:schemeClr val="tx1">
                    <a:lumMod val="65000"/>
                    <a:lumOff val="3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305800" y="242888"/>
            <a:ext cx="554038" cy="365125"/>
          </a:xfrm>
          <a:prstGeom prst="rect">
            <a:avLst/>
          </a:prstGeom>
        </p:spPr>
        <p:txBody>
          <a:bodyPr vert="horz" lIns="91440" tIns="45720" rIns="91440" bIns="45720" rtlCol="0" anchor="ctr"/>
          <a:lstStyle>
            <a:lvl1pPr algn="r" fontAlgn="auto">
              <a:spcBef>
                <a:spcPts val="0"/>
              </a:spcBef>
              <a:spcAft>
                <a:spcPts val="0"/>
              </a:spcAft>
              <a:defRPr sz="1400" smtClean="0">
                <a:solidFill>
                  <a:schemeClr val="bg1"/>
                </a:solidFill>
                <a:latin typeface="+mn-lt"/>
                <a:cs typeface="+mn-cs"/>
              </a:defRPr>
            </a:lvl1pPr>
          </a:lstStyle>
          <a:p>
            <a:pPr>
              <a:defRPr/>
            </a:pPr>
            <a:fld id="{8BD56BB1-C75D-4B4E-A1E0-60BCC15B9F9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Lst>
  <p:txStyles>
    <p:titleStyle>
      <a:lvl1pPr algn="l" rtl="0" fontAlgn="base">
        <a:spcBef>
          <a:spcPct val="0"/>
        </a:spcBef>
        <a:spcAft>
          <a:spcPct val="0"/>
        </a:spcAft>
        <a:defRPr sz="3600" kern="1200">
          <a:solidFill>
            <a:schemeClr val="accent1"/>
          </a:solidFill>
          <a:latin typeface="+mj-lt"/>
          <a:ea typeface="+mj-ea"/>
          <a:cs typeface="+mj-cs"/>
        </a:defRPr>
      </a:lvl1pPr>
      <a:lvl2pPr algn="l" rtl="0" fontAlgn="base">
        <a:spcBef>
          <a:spcPct val="0"/>
        </a:spcBef>
        <a:spcAft>
          <a:spcPct val="0"/>
        </a:spcAft>
        <a:defRPr sz="3600">
          <a:solidFill>
            <a:schemeClr val="accent1"/>
          </a:solidFill>
          <a:latin typeface="Rockwell"/>
        </a:defRPr>
      </a:lvl2pPr>
      <a:lvl3pPr algn="l" rtl="0" fontAlgn="base">
        <a:spcBef>
          <a:spcPct val="0"/>
        </a:spcBef>
        <a:spcAft>
          <a:spcPct val="0"/>
        </a:spcAft>
        <a:defRPr sz="3600">
          <a:solidFill>
            <a:schemeClr val="accent1"/>
          </a:solidFill>
          <a:latin typeface="Rockwell"/>
        </a:defRPr>
      </a:lvl3pPr>
      <a:lvl4pPr algn="l" rtl="0" fontAlgn="base">
        <a:spcBef>
          <a:spcPct val="0"/>
        </a:spcBef>
        <a:spcAft>
          <a:spcPct val="0"/>
        </a:spcAft>
        <a:defRPr sz="3600">
          <a:solidFill>
            <a:schemeClr val="accent1"/>
          </a:solidFill>
          <a:latin typeface="Rockwell"/>
        </a:defRPr>
      </a:lvl4pPr>
      <a:lvl5pPr algn="l" rtl="0" fontAlgn="base">
        <a:spcBef>
          <a:spcPct val="0"/>
        </a:spcBef>
        <a:spcAft>
          <a:spcPct val="0"/>
        </a:spcAft>
        <a:defRPr sz="3600">
          <a:solidFill>
            <a:schemeClr val="accent1"/>
          </a:solidFill>
          <a:latin typeface="Rockwell"/>
        </a:defRPr>
      </a:lvl5pPr>
      <a:lvl6pPr marL="457200" algn="l" rtl="0" fontAlgn="base">
        <a:spcBef>
          <a:spcPct val="0"/>
        </a:spcBef>
        <a:spcAft>
          <a:spcPct val="0"/>
        </a:spcAft>
        <a:defRPr sz="3600">
          <a:solidFill>
            <a:schemeClr val="accent1"/>
          </a:solidFill>
          <a:latin typeface="Rockwell"/>
        </a:defRPr>
      </a:lvl6pPr>
      <a:lvl7pPr marL="914400" algn="l" rtl="0" fontAlgn="base">
        <a:spcBef>
          <a:spcPct val="0"/>
        </a:spcBef>
        <a:spcAft>
          <a:spcPct val="0"/>
        </a:spcAft>
        <a:defRPr sz="3600">
          <a:solidFill>
            <a:schemeClr val="accent1"/>
          </a:solidFill>
          <a:latin typeface="Rockwell"/>
        </a:defRPr>
      </a:lvl7pPr>
      <a:lvl8pPr marL="1371600" algn="l" rtl="0" fontAlgn="base">
        <a:spcBef>
          <a:spcPct val="0"/>
        </a:spcBef>
        <a:spcAft>
          <a:spcPct val="0"/>
        </a:spcAft>
        <a:defRPr sz="3600">
          <a:solidFill>
            <a:schemeClr val="accent1"/>
          </a:solidFill>
          <a:latin typeface="Rockwell"/>
        </a:defRPr>
      </a:lvl8pPr>
      <a:lvl9pPr marL="1828800" algn="l" rtl="0" fontAlgn="base">
        <a:spcBef>
          <a:spcPct val="0"/>
        </a:spcBef>
        <a:spcAft>
          <a:spcPct val="0"/>
        </a:spcAft>
        <a:defRPr sz="3600">
          <a:solidFill>
            <a:schemeClr val="accent1"/>
          </a:solidFill>
          <a:latin typeface="Rockwell"/>
        </a:defRPr>
      </a:lvl9pPr>
    </p:titleStyle>
    <p:bodyStyle>
      <a:lvl1pPr marL="228600" indent="-228600" algn="l" rtl="0" fontAlgn="base">
        <a:spcBef>
          <a:spcPts val="2000"/>
        </a:spcBef>
        <a:spcAft>
          <a:spcPct val="0"/>
        </a:spcAft>
        <a:buClr>
          <a:schemeClr val="accent1"/>
        </a:buClr>
        <a:buSzPct val="75000"/>
        <a:buFont typeface="Wingdings" pitchFamily="2" charset="2"/>
        <a:buChar char="n"/>
        <a:defRPr sz="2000" kern="1200">
          <a:solidFill>
            <a:srgbClr val="595959"/>
          </a:solidFill>
          <a:latin typeface="+mn-lt"/>
          <a:ea typeface="+mn-ea"/>
          <a:cs typeface="+mn-cs"/>
        </a:defRPr>
      </a:lvl1pPr>
      <a:lvl2pPr marL="457200" indent="-228600" algn="l" rtl="0" fontAlgn="base">
        <a:spcBef>
          <a:spcPts val="600"/>
        </a:spcBef>
        <a:spcAft>
          <a:spcPct val="0"/>
        </a:spcAft>
        <a:buClr>
          <a:srgbClr val="B870B8"/>
        </a:buClr>
        <a:buSzPct val="75000"/>
        <a:buFont typeface="Wingdings" pitchFamily="2" charset="2"/>
        <a:buChar char="n"/>
        <a:defRPr kern="1200">
          <a:solidFill>
            <a:srgbClr val="595959"/>
          </a:solidFill>
          <a:latin typeface="+mn-lt"/>
          <a:ea typeface="+mn-ea"/>
          <a:cs typeface="+mn-cs"/>
        </a:defRPr>
      </a:lvl2pPr>
      <a:lvl3pPr marL="685800" indent="-228600" algn="l" rtl="0" fontAlgn="base">
        <a:spcBef>
          <a:spcPts val="600"/>
        </a:spcBef>
        <a:spcAft>
          <a:spcPct val="0"/>
        </a:spcAft>
        <a:buClr>
          <a:schemeClr val="accent1"/>
        </a:buClr>
        <a:buSzPct val="75000"/>
        <a:buFont typeface="Wingdings" pitchFamily="2" charset="2"/>
        <a:buChar char="n"/>
        <a:defRPr kern="1200">
          <a:solidFill>
            <a:srgbClr val="595959"/>
          </a:solidFill>
          <a:latin typeface="+mn-lt"/>
          <a:ea typeface="+mn-ea"/>
          <a:cs typeface="+mn-cs"/>
        </a:defRPr>
      </a:lvl3pPr>
      <a:lvl4pPr marL="914400" indent="-228600" algn="l" rtl="0" fontAlgn="base">
        <a:spcBef>
          <a:spcPts val="600"/>
        </a:spcBef>
        <a:spcAft>
          <a:spcPct val="0"/>
        </a:spcAft>
        <a:buClr>
          <a:srgbClr val="B870B8"/>
        </a:buClr>
        <a:buSzPct val="75000"/>
        <a:buFont typeface="Wingdings" pitchFamily="2" charset="2"/>
        <a:buChar char="n"/>
        <a:defRPr kern="1200">
          <a:solidFill>
            <a:srgbClr val="595959"/>
          </a:solidFill>
          <a:latin typeface="+mn-lt"/>
          <a:ea typeface="+mn-ea"/>
          <a:cs typeface="+mn-cs"/>
        </a:defRPr>
      </a:lvl4pPr>
      <a:lvl5pPr marL="1143000" indent="-228600" algn="l" rtl="0" fontAlgn="base">
        <a:spcBef>
          <a:spcPts val="600"/>
        </a:spcBef>
        <a:spcAft>
          <a:spcPct val="0"/>
        </a:spcAft>
        <a:buClr>
          <a:schemeClr val="accent1"/>
        </a:buClr>
        <a:buSzPct val="75000"/>
        <a:buFont typeface="Wingdings" pitchFamily="2" charset="2"/>
        <a:buChar char="n"/>
        <a:defRPr kern="1200">
          <a:solidFill>
            <a:srgbClr val="595959"/>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388"/>
            <a:ext cx="4038600" cy="933450"/>
          </a:xfrm>
        </p:spPr>
        <p:txBody>
          <a:bodyPr rtlCol="0">
            <a:normAutofit fontScale="90000"/>
          </a:bodyPr>
          <a:lstStyle/>
          <a:p>
            <a:pPr fontAlgn="auto">
              <a:spcAft>
                <a:spcPts val="0"/>
              </a:spcAft>
              <a:defRPr/>
            </a:pPr>
            <a:r>
              <a:rPr lang="en-US" dirty="0" smtClean="0"/>
              <a:t>TK and the Access to Knowledge Movement</a:t>
            </a:r>
            <a:endParaRPr lang="en-US" dirty="0"/>
          </a:p>
        </p:txBody>
      </p:sp>
      <p:sp>
        <p:nvSpPr>
          <p:cNvPr id="3" name="Subtitle 2"/>
          <p:cNvSpPr>
            <a:spLocks noGrp="1"/>
          </p:cNvSpPr>
          <p:nvPr>
            <p:ph type="subTitle" idx="1"/>
          </p:nvPr>
        </p:nvSpPr>
        <p:spPr>
          <a:xfrm>
            <a:off x="4800600" y="5562600"/>
            <a:ext cx="4038600" cy="749300"/>
          </a:xfrm>
        </p:spPr>
        <p:txBody>
          <a:bodyPr rtlCol="0"/>
          <a:lstStyle/>
          <a:p>
            <a:pPr fontAlgn="auto">
              <a:spcAft>
                <a:spcPts val="0"/>
              </a:spcAft>
              <a:defRPr/>
            </a:pPr>
            <a:r>
              <a:rPr lang="en-US" dirty="0" err="1" smtClean="0"/>
              <a:t>nicholas.bramble@yale.edu</a:t>
            </a:r>
            <a:endParaRPr lang="en-US" dirty="0" smtClean="0"/>
          </a:p>
          <a:p>
            <a:pPr fontAlgn="auto">
              <a:spcAft>
                <a:spcPts val="0"/>
              </a:spcAft>
              <a:defRPr/>
            </a:pPr>
            <a:r>
              <a:rPr lang="en-US" dirty="0" smtClean="0"/>
              <a:t>Information Society Project at Yale Law School</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smtClean="0"/>
              <a:t>(Additional) Goals of TK</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defRPr/>
            </a:pPr>
            <a:r>
              <a:rPr lang="en-US" dirty="0" smtClean="0">
                <a:solidFill>
                  <a:schemeClr val="tx1">
                    <a:lumMod val="65000"/>
                    <a:lumOff val="35000"/>
                  </a:schemeClr>
                </a:solidFill>
              </a:rPr>
              <a:t>Recognition/apology for wrongful expropriation of knowledge in past</a:t>
            </a:r>
          </a:p>
          <a:p>
            <a:pPr fontAlgn="auto">
              <a:spcAft>
                <a:spcPts val="0"/>
              </a:spcAft>
              <a:defRPr/>
            </a:pPr>
            <a:r>
              <a:rPr lang="en-US" dirty="0">
                <a:solidFill>
                  <a:schemeClr val="tx1">
                    <a:lumMod val="65000"/>
                    <a:lumOff val="35000"/>
                  </a:schemeClr>
                </a:solidFill>
              </a:rPr>
              <a:t>Equitable sharing of benefits of </a:t>
            </a:r>
            <a:r>
              <a:rPr lang="en-US" dirty="0" smtClean="0">
                <a:solidFill>
                  <a:schemeClr val="tx1">
                    <a:lumMod val="65000"/>
                    <a:lumOff val="35000"/>
                  </a:schemeClr>
                </a:solidFill>
              </a:rPr>
              <a:t>knowledge/innovation/practices, going forward – CBD 8(j)</a:t>
            </a:r>
            <a:endParaRPr lang="en-US" dirty="0">
              <a:solidFill>
                <a:schemeClr val="tx1">
                  <a:lumMod val="65000"/>
                  <a:lumOff val="35000"/>
                </a:schemeClr>
              </a:solidFill>
            </a:endParaRPr>
          </a:p>
          <a:p>
            <a:pPr fontAlgn="auto">
              <a:spcAft>
                <a:spcPts val="0"/>
              </a:spcAft>
              <a:defRPr/>
            </a:pPr>
            <a:r>
              <a:rPr lang="en-US" dirty="0" smtClean="0">
                <a:solidFill>
                  <a:schemeClr val="tx1">
                    <a:lumMod val="65000"/>
                    <a:lumOff val="35000"/>
                  </a:schemeClr>
                </a:solidFill>
              </a:rPr>
              <a:t>Implementation of ethical standards for research</a:t>
            </a: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e.g., sharing of research derived from community’s knowledge</a:t>
            </a:r>
          </a:p>
          <a:p>
            <a:pPr fontAlgn="auto">
              <a:spcAft>
                <a:spcPts val="0"/>
              </a:spcAft>
              <a:defRPr/>
            </a:pPr>
            <a:r>
              <a:rPr lang="en-US" dirty="0" smtClean="0">
                <a:solidFill>
                  <a:schemeClr val="tx1">
                    <a:lumMod val="65000"/>
                    <a:lumOff val="35000"/>
                  </a:schemeClr>
                </a:solidFill>
              </a:rPr>
              <a:t>Respect for communities as sources of scientific and cultural expertise and innovation</a:t>
            </a:r>
          </a:p>
          <a:p>
            <a:pPr fontAlgn="auto">
              <a:spcAft>
                <a:spcPts val="0"/>
              </a:spcAft>
              <a:defRPr/>
            </a:pPr>
            <a:r>
              <a:rPr lang="en-US" dirty="0" smtClean="0">
                <a:solidFill>
                  <a:schemeClr val="tx1">
                    <a:lumMod val="65000"/>
                    <a:lumOff val="35000"/>
                  </a:schemeClr>
                </a:solidFill>
              </a:rPr>
              <a:t>Interest in not trivializing a community or its contributions</a:t>
            </a: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e.g., Lego &amp; Maori names</a:t>
            </a:r>
          </a:p>
          <a:p>
            <a:pPr fontAlgn="auto">
              <a:spcAft>
                <a:spcPts val="0"/>
              </a:spcAft>
              <a:defRPr/>
            </a:pPr>
            <a:r>
              <a:rPr lang="en-US" dirty="0" smtClean="0">
                <a:solidFill>
                  <a:schemeClr val="tx1">
                    <a:lumMod val="65000"/>
                    <a:lumOff val="35000"/>
                  </a:schemeClr>
                </a:solidFill>
              </a:rPr>
              <a:t>Ensuring symbols, artifacts, designs not taken out of context</a:t>
            </a:r>
            <a:endParaRPr lang="en-US" dirty="0">
              <a:solidFill>
                <a:schemeClr val="tx1">
                  <a:lumMod val="65000"/>
                  <a:lumOff val="3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smtClean="0"/>
              <a:t>Tensions Within the A2K Movement</a:t>
            </a:r>
          </a:p>
        </p:txBody>
      </p:sp>
      <p:sp>
        <p:nvSpPr>
          <p:cNvPr id="38914" name="Content Placeholder 2"/>
          <p:cNvSpPr>
            <a:spLocks noGrp="1"/>
          </p:cNvSpPr>
          <p:nvPr>
            <p:ph idx="1"/>
          </p:nvPr>
        </p:nvSpPr>
        <p:spPr/>
        <p:txBody>
          <a:bodyPr/>
          <a:lstStyle/>
          <a:p>
            <a:r>
              <a:rPr lang="en-US" smtClean="0"/>
              <a:t>Distinction between:</a:t>
            </a:r>
          </a:p>
          <a:p>
            <a:pPr lvl="1"/>
            <a:r>
              <a:rPr lang="en-US" smtClean="0"/>
              <a:t>interest in removing constraints on downstream uses of information</a:t>
            </a:r>
          </a:p>
          <a:p>
            <a:pPr lvl="2"/>
            <a:r>
              <a:rPr lang="en-US" smtClean="0"/>
              <a:t>public domain</a:t>
            </a:r>
          </a:p>
          <a:p>
            <a:pPr lvl="1"/>
            <a:r>
              <a:rPr lang="en-US" smtClean="0"/>
              <a:t>interest in placing affirmative obligations on downstream users to abide by terms set by local rightsholder</a:t>
            </a:r>
          </a:p>
          <a:p>
            <a:pPr lvl="2"/>
            <a:r>
              <a:rPr lang="en-US" smtClean="0"/>
              <a:t>creative commons licenses</a:t>
            </a:r>
          </a:p>
          <a:p>
            <a:pPr lvl="2"/>
            <a:r>
              <a:rPr lang="en-US" smtClean="0"/>
              <a:t>General Public License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mtClean="0"/>
              <a:t>Tensions Within the A2K Movement</a:t>
            </a:r>
          </a:p>
        </p:txBody>
      </p:sp>
      <p:sp>
        <p:nvSpPr>
          <p:cNvPr id="40962" name="Content Placeholder 2"/>
          <p:cNvSpPr>
            <a:spLocks noGrp="1"/>
          </p:cNvSpPr>
          <p:nvPr>
            <p:ph sz="half" idx="2"/>
          </p:nvPr>
        </p:nvSpPr>
        <p:spPr>
          <a:xfrm>
            <a:off x="496888" y="2447925"/>
            <a:ext cx="3657600" cy="3678238"/>
          </a:xfrm>
        </p:spPr>
        <p:txBody>
          <a:bodyPr/>
          <a:lstStyle/>
          <a:p>
            <a:r>
              <a:rPr lang="en-US" smtClean="0"/>
              <a:t>putting seeds into the public domain allows external actors to modify those seeds with genes that render them less useful to local farmers.</a:t>
            </a:r>
          </a:p>
        </p:txBody>
      </p:sp>
      <p:sp>
        <p:nvSpPr>
          <p:cNvPr id="40963" name="Content Placeholder 5"/>
          <p:cNvSpPr>
            <a:spLocks noGrp="1"/>
          </p:cNvSpPr>
          <p:nvPr>
            <p:ph sz="quarter" idx="4"/>
          </p:nvPr>
        </p:nvSpPr>
        <p:spPr>
          <a:xfrm>
            <a:off x="4400550" y="2447925"/>
            <a:ext cx="3657600" cy="3678238"/>
          </a:xfrm>
        </p:spPr>
        <p:txBody>
          <a:bodyPr/>
          <a:lstStyle/>
          <a:p>
            <a:r>
              <a:rPr lang="en-US" smtClean="0"/>
              <a:t>putting software code into the public domain allows external actors to implement that code in software and hardware that is no longer accessible to those who wrote the code.</a:t>
            </a:r>
          </a:p>
          <a:p>
            <a:endParaRPr lang="en-US" smtClean="0"/>
          </a:p>
        </p:txBody>
      </p:sp>
      <p:sp>
        <p:nvSpPr>
          <p:cNvPr id="4" name="Text Placeholder 3"/>
          <p:cNvSpPr>
            <a:spLocks noGrp="1"/>
          </p:cNvSpPr>
          <p:nvPr>
            <p:ph type="body" idx="1"/>
          </p:nvPr>
        </p:nvSpPr>
        <p:spPr>
          <a:xfrm>
            <a:off x="496888" y="2070100"/>
            <a:ext cx="3657600" cy="323850"/>
          </a:xfrm>
        </p:spPr>
        <p:txBody>
          <a:bodyPr rtlCol="0"/>
          <a:lstStyle/>
          <a:p>
            <a:pPr fontAlgn="auto">
              <a:spcAft>
                <a:spcPts val="0"/>
              </a:spcAft>
              <a:defRPr/>
            </a:pPr>
            <a:r>
              <a:rPr lang="en-US" dirty="0"/>
              <a:t>TK problems </a:t>
            </a:r>
            <a:r>
              <a:rPr lang="en-US" dirty="0" smtClean="0"/>
              <a:t>w/ public domain</a:t>
            </a:r>
            <a:endParaRPr lang="en-US" dirty="0"/>
          </a:p>
        </p:txBody>
      </p:sp>
      <p:sp>
        <p:nvSpPr>
          <p:cNvPr id="5" name="Text Placeholder 4"/>
          <p:cNvSpPr>
            <a:spLocks noGrp="1"/>
          </p:cNvSpPr>
          <p:nvPr>
            <p:ph type="body" sz="quarter" idx="3"/>
          </p:nvPr>
        </p:nvSpPr>
        <p:spPr>
          <a:xfrm>
            <a:off x="4400550" y="2070100"/>
            <a:ext cx="3657600" cy="323850"/>
          </a:xfrm>
        </p:spPr>
        <p:txBody>
          <a:bodyPr rtlCol="0"/>
          <a:lstStyle/>
          <a:p>
            <a:pPr fontAlgn="auto">
              <a:spcAft>
                <a:spcPts val="0"/>
              </a:spcAft>
              <a:defRPr/>
            </a:pPr>
            <a:r>
              <a:rPr lang="en-US" dirty="0" smtClean="0"/>
              <a:t>A2K problems w/ public domain</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smtClean="0"/>
              <a:t>Principles of Access to Knowledge that might be worth preserving</a:t>
            </a:r>
          </a:p>
        </p:txBody>
      </p:sp>
      <p:sp>
        <p:nvSpPr>
          <p:cNvPr id="43010" name="Content Placeholder 2"/>
          <p:cNvSpPr>
            <a:spLocks noGrp="1"/>
          </p:cNvSpPr>
          <p:nvPr>
            <p:ph idx="1"/>
          </p:nvPr>
        </p:nvSpPr>
        <p:spPr/>
        <p:txBody>
          <a:bodyPr/>
          <a:lstStyle/>
          <a:p>
            <a:r>
              <a:rPr lang="en-US" smtClean="0"/>
              <a:t>Whole &gt; sum of parts.</a:t>
            </a:r>
          </a:p>
          <a:p>
            <a:pPr lvl="1"/>
            <a:r>
              <a:rPr lang="en-US" smtClean="0"/>
              <a:t>Need to be attentive to dynamic routes by which creations evolve. </a:t>
            </a:r>
          </a:p>
          <a:p>
            <a:pPr lvl="1"/>
            <a:r>
              <a:rPr lang="en-US" smtClean="0"/>
              <a:t>Difficult to isolate, catalogue, and quantify individual contributions to a larger creative endeavor. </a:t>
            </a:r>
          </a:p>
          <a:p>
            <a:pPr lvl="1"/>
            <a:r>
              <a:rPr lang="en-US" smtClean="0"/>
              <a:t>Action spins out of interpersonal &amp; intercommunity interactions.</a:t>
            </a:r>
          </a:p>
          <a:p>
            <a:r>
              <a:rPr lang="en-US" smtClean="0"/>
              <a:t>Knowledge doesn’t arise out of thin air from single authors. People borrow from other sources and inspirations.</a:t>
            </a:r>
          </a:p>
          <a:p>
            <a:r>
              <a:rPr lang="en-US" smtClean="0"/>
              <a:t>Knowledge isn’t always a discrete good. </a:t>
            </a:r>
          </a:p>
          <a:p>
            <a:pPr lvl="1"/>
            <a:r>
              <a:rPr lang="en-US" smtClean="0"/>
              <a:t>Knowledge often only gains value insofar as it can be combined with other knowledge and other conceptual frameworks (one reason to emphasize “A” in A2K, not “K”).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smtClean="0"/>
              <a:t>Principles of Access to Knowledge that might be worth preserving</a:t>
            </a:r>
          </a:p>
        </p:txBody>
      </p:sp>
      <p:sp>
        <p:nvSpPr>
          <p:cNvPr id="45058" name="Content Placeholder 2"/>
          <p:cNvSpPr>
            <a:spLocks noGrp="1"/>
          </p:cNvSpPr>
          <p:nvPr>
            <p:ph idx="1"/>
          </p:nvPr>
        </p:nvSpPr>
        <p:spPr/>
        <p:txBody>
          <a:bodyPr/>
          <a:lstStyle/>
          <a:p>
            <a:r>
              <a:rPr lang="en-US" smtClean="0"/>
              <a:t>Skepticism re exclusive rights as the sole means of promoting innovation and scientific/cultural progress.</a:t>
            </a:r>
          </a:p>
          <a:p>
            <a:pPr lvl="1"/>
            <a:r>
              <a:rPr lang="en-US" smtClean="0"/>
              <a:t>government funding of public goods / cross-licensing pools</a:t>
            </a:r>
          </a:p>
          <a:p>
            <a:pPr lvl="1"/>
            <a:r>
              <a:rPr lang="en-US" smtClean="0"/>
              <a:t>incentives not always financial in nature – need to account for multiplicity of motivations</a:t>
            </a:r>
          </a:p>
          <a:p>
            <a:r>
              <a:rPr lang="en-US" smtClean="0"/>
              <a:t>Methods for implementing local control can sometimes emerge from private ordering.</a:t>
            </a:r>
          </a:p>
          <a:p>
            <a:pPr lvl="1"/>
            <a:r>
              <a:rPr lang="en-US" smtClean="0"/>
              <a:t>creative commons licenses, GPL</a:t>
            </a:r>
          </a:p>
          <a:p>
            <a:r>
              <a:rPr lang="en-US" smtClean="0"/>
              <a:t>Difficult to set global rules as to different local needs.</a:t>
            </a:r>
          </a:p>
          <a:p>
            <a:pPr lvl="1"/>
            <a:endParaRPr lang="en-US"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smtClean="0"/>
              <a:t>Principles of Access to Knowledge that might be worth preserving</a:t>
            </a:r>
          </a:p>
        </p:txBody>
      </p:sp>
      <p:sp>
        <p:nvSpPr>
          <p:cNvPr id="3" name="Content Placeholder 2"/>
          <p:cNvSpPr>
            <a:spLocks noGrp="1"/>
          </p:cNvSpPr>
          <p:nvPr>
            <p:ph idx="1"/>
          </p:nvPr>
        </p:nvSpPr>
        <p:spPr/>
        <p:txBody>
          <a:bodyPr rtlCol="0">
            <a:normAutofit fontScale="85000" lnSpcReduction="20000"/>
          </a:bodyPr>
          <a:lstStyle/>
          <a:p>
            <a:pPr fontAlgn="auto">
              <a:spcAft>
                <a:spcPts val="0"/>
              </a:spcAft>
              <a:defRPr/>
            </a:pPr>
            <a:r>
              <a:rPr lang="en-US" dirty="0" smtClean="0">
                <a:solidFill>
                  <a:schemeClr val="tx1">
                    <a:lumMod val="65000"/>
                    <a:lumOff val="35000"/>
                  </a:schemeClr>
                </a:solidFill>
              </a:rPr>
              <a:t>Important to distinguish </a:t>
            </a:r>
            <a:r>
              <a:rPr lang="en-US" dirty="0" err="1" smtClean="0">
                <a:solidFill>
                  <a:schemeClr val="tx1">
                    <a:lumMod val="65000"/>
                    <a:lumOff val="35000"/>
                  </a:schemeClr>
                </a:solidFill>
              </a:rPr>
              <a:t>rivalrous</a:t>
            </a:r>
            <a:r>
              <a:rPr lang="en-US" dirty="0" smtClean="0">
                <a:solidFill>
                  <a:schemeClr val="tx1">
                    <a:lumMod val="65000"/>
                    <a:lumOff val="35000"/>
                  </a:schemeClr>
                </a:solidFill>
              </a:rPr>
              <a:t> character of material goods from </a:t>
            </a:r>
            <a:r>
              <a:rPr lang="en-US" dirty="0" err="1" smtClean="0">
                <a:solidFill>
                  <a:schemeClr val="tx1">
                    <a:lumMod val="65000"/>
                    <a:lumOff val="35000"/>
                  </a:schemeClr>
                </a:solidFill>
              </a:rPr>
              <a:t>nonrivalrous</a:t>
            </a:r>
            <a:r>
              <a:rPr lang="en-US" dirty="0" smtClean="0">
                <a:solidFill>
                  <a:schemeClr val="tx1">
                    <a:lumMod val="65000"/>
                    <a:lumOff val="35000"/>
                  </a:schemeClr>
                </a:solidFill>
              </a:rPr>
              <a:t> character of information. </a:t>
            </a:r>
          </a:p>
          <a:p>
            <a:pPr fontAlgn="auto">
              <a:spcAft>
                <a:spcPts val="0"/>
              </a:spcAft>
              <a:defRPr/>
            </a:pPr>
            <a:r>
              <a:rPr lang="en-US" dirty="0" smtClean="0">
                <a:solidFill>
                  <a:schemeClr val="tx1">
                    <a:lumMod val="65000"/>
                    <a:lumOff val="35000"/>
                  </a:schemeClr>
                </a:solidFill>
              </a:rPr>
              <a:t>Networked information society </a:t>
            </a:r>
            <a:r>
              <a:rPr lang="en-US" dirty="0">
                <a:solidFill>
                  <a:schemeClr val="tx1">
                    <a:lumMod val="65000"/>
                    <a:lumOff val="35000"/>
                  </a:schemeClr>
                </a:solidFill>
              </a:rPr>
              <a:t>can lower costs of production &amp; </a:t>
            </a:r>
            <a:r>
              <a:rPr lang="en-US" dirty="0" smtClean="0">
                <a:solidFill>
                  <a:schemeClr val="tx1">
                    <a:lumMod val="65000"/>
                    <a:lumOff val="35000"/>
                  </a:schemeClr>
                </a:solidFill>
              </a:rPr>
              <a:t>distribution.</a:t>
            </a:r>
          </a:p>
          <a:p>
            <a:pPr fontAlgn="auto">
              <a:spcAft>
                <a:spcPts val="0"/>
              </a:spcAft>
              <a:defRPr/>
            </a:pPr>
            <a:r>
              <a:rPr lang="en-US" dirty="0" smtClean="0">
                <a:solidFill>
                  <a:schemeClr val="tx1">
                    <a:lumMod val="65000"/>
                    <a:lumOff val="35000"/>
                  </a:schemeClr>
                </a:solidFill>
              </a:rPr>
              <a:t>Innovation </a:t>
            </a:r>
            <a:r>
              <a:rPr lang="en-US" dirty="0">
                <a:solidFill>
                  <a:schemeClr val="tx1">
                    <a:lumMod val="65000"/>
                    <a:lumOff val="35000"/>
                  </a:schemeClr>
                </a:solidFill>
              </a:rPr>
              <a:t>and expression that builds upon existing works cannot always be predicted by the owner of those existing works</a:t>
            </a:r>
            <a:r>
              <a:rPr lang="en-US" dirty="0" smtClean="0">
                <a:solidFill>
                  <a:schemeClr val="tx1">
                    <a:lumMod val="65000"/>
                    <a:lumOff val="35000"/>
                  </a:schemeClr>
                </a:solidFill>
              </a:rPr>
              <a:t>.</a:t>
            </a:r>
          </a:p>
          <a:p>
            <a:pPr lvl="1" fontAlgn="auto">
              <a:spcAft>
                <a:spcPts val="0"/>
              </a:spcAft>
              <a:buClr>
                <a:schemeClr val="accent1">
                  <a:lumMod val="60000"/>
                  <a:lumOff val="40000"/>
                </a:schemeClr>
              </a:buClr>
              <a:defRPr/>
            </a:pPr>
            <a:r>
              <a:rPr lang="en-US" dirty="0">
                <a:solidFill>
                  <a:schemeClr val="tx1">
                    <a:lumMod val="65000"/>
                    <a:lumOff val="35000"/>
                  </a:schemeClr>
                </a:solidFill>
              </a:rPr>
              <a:t>Design for innovation </a:t>
            </a:r>
            <a:r>
              <a:rPr lang="en-US" dirty="0" smtClean="0">
                <a:solidFill>
                  <a:schemeClr val="tx1">
                    <a:lumMod val="65000"/>
                    <a:lumOff val="35000"/>
                  </a:schemeClr>
                </a:solidFill>
              </a:rPr>
              <a:t>= design </a:t>
            </a:r>
            <a:r>
              <a:rPr lang="en-US" dirty="0">
                <a:solidFill>
                  <a:schemeClr val="tx1">
                    <a:lumMod val="65000"/>
                    <a:lumOff val="35000"/>
                  </a:schemeClr>
                </a:solidFill>
              </a:rPr>
              <a:t>for unforeseen </a:t>
            </a:r>
            <a:r>
              <a:rPr lang="en-US" dirty="0" smtClean="0">
                <a:solidFill>
                  <a:schemeClr val="tx1">
                    <a:lumMod val="65000"/>
                    <a:lumOff val="35000"/>
                  </a:schemeClr>
                </a:solidFill>
              </a:rPr>
              <a:t>use.</a:t>
            </a:r>
            <a:endParaRPr lang="en-US" dirty="0">
              <a:solidFill>
                <a:schemeClr val="tx1">
                  <a:lumMod val="65000"/>
                  <a:lumOff val="35000"/>
                </a:schemeClr>
              </a:solidFill>
            </a:endParaRP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Hierarchical management often not suited for cultivating challenging, unforeseen uses.</a:t>
            </a:r>
          </a:p>
          <a:p>
            <a:pPr fontAlgn="auto">
              <a:spcAft>
                <a:spcPts val="0"/>
              </a:spcAft>
              <a:defRPr/>
            </a:pPr>
            <a:r>
              <a:rPr lang="en-US" dirty="0" smtClean="0">
                <a:solidFill>
                  <a:schemeClr val="tx1">
                    <a:lumMod val="65000"/>
                    <a:lumOff val="35000"/>
                  </a:schemeClr>
                </a:solidFill>
              </a:rPr>
              <a:t>Process of allocating rights in a given expression/invention tends to provoke conflict. </a:t>
            </a:r>
          </a:p>
          <a:p>
            <a:pPr lvl="1" fontAlgn="auto">
              <a:spcAft>
                <a:spcPts val="0"/>
              </a:spcAft>
              <a:buClr>
                <a:schemeClr val="accent1">
                  <a:lumMod val="60000"/>
                  <a:lumOff val="40000"/>
                </a:schemeClr>
              </a:buClr>
              <a:defRPr/>
            </a:pPr>
            <a:r>
              <a:rPr lang="en-US" dirty="0">
                <a:solidFill>
                  <a:schemeClr val="tx1">
                    <a:lumMod val="65000"/>
                    <a:lumOff val="35000"/>
                  </a:schemeClr>
                </a:solidFill>
              </a:rPr>
              <a:t>W</a:t>
            </a:r>
            <a:r>
              <a:rPr lang="en-US" dirty="0" smtClean="0">
                <a:solidFill>
                  <a:schemeClr val="tx1">
                    <a:lumMod val="65000"/>
                    <a:lumOff val="35000"/>
                  </a:schemeClr>
                </a:solidFill>
              </a:rPr>
              <a:t>ho got there first? Who contributed the most? Is locus of protection the individual, community, or nation? </a:t>
            </a:r>
          </a:p>
          <a:p>
            <a:pPr fontAlgn="auto">
              <a:spcAft>
                <a:spcPts val="0"/>
              </a:spcAft>
              <a:defRPr/>
            </a:pPr>
            <a:r>
              <a:rPr lang="en-US" dirty="0">
                <a:solidFill>
                  <a:schemeClr val="tx1">
                    <a:lumMod val="65000"/>
                    <a:lumOff val="35000"/>
                  </a:schemeClr>
                </a:solidFill>
              </a:rPr>
              <a:t>I</a:t>
            </a:r>
            <a:r>
              <a:rPr lang="en-US" dirty="0" smtClean="0">
                <a:solidFill>
                  <a:schemeClr val="tx1">
                    <a:lumMod val="65000"/>
                    <a:lumOff val="35000"/>
                  </a:schemeClr>
                </a:solidFill>
              </a:rPr>
              <a:t>nternational forums sometimes merely enhance trade imbalances.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smtClean="0"/>
              <a:t>Principles of Access to Knowledge that might be worth preserving</a:t>
            </a:r>
          </a:p>
        </p:txBody>
      </p:sp>
      <p:sp>
        <p:nvSpPr>
          <p:cNvPr id="49154" name="Content Placeholder 2"/>
          <p:cNvSpPr>
            <a:spLocks noGrp="1"/>
          </p:cNvSpPr>
          <p:nvPr>
            <p:ph idx="1"/>
          </p:nvPr>
        </p:nvSpPr>
        <p:spPr/>
        <p:txBody>
          <a:bodyPr/>
          <a:lstStyle/>
          <a:p>
            <a:r>
              <a:rPr lang="en-US" smtClean="0"/>
              <a:t>Important to pay attention not just to users but also to the intermediaries that build out access infrastructures. </a:t>
            </a:r>
          </a:p>
          <a:p>
            <a:pPr lvl="1"/>
            <a:r>
              <a:rPr lang="en-US" smtClean="0"/>
              <a:t>(1) What sorts of intermediaries do different proposed forms of TK rights imply?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smtClean="0"/>
              <a:t>Principles of Access to Knowledge that might be worth preserving</a:t>
            </a:r>
          </a:p>
        </p:txBody>
      </p:sp>
      <p:sp>
        <p:nvSpPr>
          <p:cNvPr id="50178" name="Content Placeholder 2"/>
          <p:cNvSpPr>
            <a:spLocks noGrp="1"/>
          </p:cNvSpPr>
          <p:nvPr>
            <p:ph idx="1"/>
          </p:nvPr>
        </p:nvSpPr>
        <p:spPr/>
        <p:txBody>
          <a:bodyPr/>
          <a:lstStyle/>
          <a:p>
            <a:r>
              <a:rPr lang="en-US" smtClean="0"/>
              <a:t>Important to pay attention not just to users but also to the intermediaries that build out access infrastructures. </a:t>
            </a:r>
          </a:p>
          <a:p>
            <a:pPr lvl="1"/>
            <a:r>
              <a:rPr lang="en-US" smtClean="0"/>
              <a:t>(1) What sorts of intermediaries do different proposed forms of TK rights imply?</a:t>
            </a:r>
          </a:p>
          <a:p>
            <a:pPr lvl="2"/>
            <a:r>
              <a:rPr lang="en-US" smtClean="0"/>
              <a:t>collective licensing organizations similar to music copyright in US?</a:t>
            </a:r>
          </a:p>
          <a:p>
            <a:pPr lvl="2"/>
            <a:r>
              <a:rPr lang="en-US" smtClean="0"/>
              <a:t>scanning organizations similar to search companies?</a:t>
            </a:r>
          </a:p>
          <a:p>
            <a:pPr lvl="2"/>
            <a:r>
              <a:rPr lang="en-US" smtClean="0"/>
              <a:t>social organizations similar to social networks?</a:t>
            </a:r>
          </a:p>
          <a:p>
            <a:pPr lvl="2"/>
            <a:r>
              <a:rPr lang="en-US" smtClean="0"/>
              <a:t>content management systems?</a:t>
            </a:r>
          </a:p>
          <a:p>
            <a:pPr lvl="2"/>
            <a:endParaRPr lang="en-US" smtClean="0"/>
          </a:p>
          <a:p>
            <a:pPr lvl="2"/>
            <a:endParaRPr 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smtClean="0"/>
              <a:t>Principles of Access to Knowledge that might be worth preserving</a:t>
            </a:r>
          </a:p>
        </p:txBody>
      </p:sp>
      <p:sp>
        <p:nvSpPr>
          <p:cNvPr id="51202" name="Content Placeholder 2"/>
          <p:cNvSpPr>
            <a:spLocks noGrp="1"/>
          </p:cNvSpPr>
          <p:nvPr>
            <p:ph sz="half" idx="1"/>
          </p:nvPr>
        </p:nvSpPr>
        <p:spPr>
          <a:xfrm>
            <a:off x="498475" y="1985963"/>
            <a:ext cx="4397375" cy="4140200"/>
          </a:xfrm>
        </p:spPr>
        <p:txBody>
          <a:bodyPr/>
          <a:lstStyle/>
          <a:p>
            <a:r>
              <a:rPr lang="en-US" smtClean="0"/>
              <a:t>E.g., Light Years IP: </a:t>
            </a:r>
          </a:p>
          <a:p>
            <a:r>
              <a:rPr lang="en-US" smtClean="0"/>
              <a:t>“We assist producers, exporters, and governments in the developing world to analyse their export potential with respect to identifying the value of intangibles and then using IP tools, such as patents, trademarks and licenses, to secure more sustained and higher export income. The ownership of IP is secured in market countries through the existing legal frameworks of the developed world.”</a:t>
            </a:r>
          </a:p>
          <a:p>
            <a:pPr lvl="2"/>
            <a:endParaRPr lang="en-US" smtClean="0"/>
          </a:p>
        </p:txBody>
      </p:sp>
      <p:pic>
        <p:nvPicPr>
          <p:cNvPr id="51203" name="Picture 3"/>
          <p:cNvPicPr>
            <a:picLocks noChangeAspect="1"/>
          </p:cNvPicPr>
          <p:nvPr/>
        </p:nvPicPr>
        <p:blipFill>
          <a:blip r:embed="rId2"/>
          <a:srcRect/>
          <a:stretch>
            <a:fillRect/>
          </a:stretch>
        </p:blipFill>
        <p:spPr bwMode="auto">
          <a:xfrm>
            <a:off x="5022850" y="2511425"/>
            <a:ext cx="2286000" cy="2286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smtClean="0"/>
              <a:t>Principles of Access to Knowledge that might be worth preserving</a:t>
            </a:r>
          </a:p>
        </p:txBody>
      </p:sp>
      <p:sp>
        <p:nvSpPr>
          <p:cNvPr id="52226" name="Content Placeholder 2"/>
          <p:cNvSpPr>
            <a:spLocks noGrp="1"/>
          </p:cNvSpPr>
          <p:nvPr>
            <p:ph idx="1"/>
          </p:nvPr>
        </p:nvSpPr>
        <p:spPr/>
        <p:txBody>
          <a:bodyPr/>
          <a:lstStyle/>
          <a:p>
            <a:r>
              <a:rPr lang="en-US" smtClean="0"/>
              <a:t>Important to pay attention not just to users but also to the intermediaries that build out access infrastructures. </a:t>
            </a:r>
          </a:p>
          <a:p>
            <a:pPr lvl="1"/>
            <a:r>
              <a:rPr lang="en-US" smtClean="0"/>
              <a:t>(1) What sorts of intermediaries do different proposed forms of TK rights imply?</a:t>
            </a:r>
          </a:p>
          <a:p>
            <a:pPr lvl="2"/>
            <a:r>
              <a:rPr lang="en-US" smtClean="0"/>
              <a:t>collective licensing organizations similar to music copyright in US?</a:t>
            </a:r>
          </a:p>
          <a:p>
            <a:pPr lvl="2"/>
            <a:r>
              <a:rPr lang="en-US" smtClean="0"/>
              <a:t>scanning organizations similar to search companies?</a:t>
            </a:r>
          </a:p>
          <a:p>
            <a:pPr lvl="2"/>
            <a:r>
              <a:rPr lang="en-US" smtClean="0"/>
              <a:t>social organizations similar to social networks?</a:t>
            </a:r>
          </a:p>
          <a:p>
            <a:pPr lvl="2"/>
            <a:r>
              <a:rPr lang="en-US" smtClean="0"/>
              <a:t>content management systems?</a:t>
            </a:r>
          </a:p>
          <a:p>
            <a:pPr lvl="2"/>
            <a:endParaRPr lang="en-US" smtClean="0"/>
          </a:p>
          <a:p>
            <a:pPr lvl="2"/>
            <a:endParaRPr 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8775" y="1684338"/>
            <a:ext cx="3898900" cy="871537"/>
          </a:xfrm>
        </p:spPr>
        <p:txBody>
          <a:bodyPr rtlCol="0">
            <a:normAutofit fontScale="90000"/>
          </a:bodyPr>
          <a:lstStyle/>
          <a:p>
            <a:pPr fontAlgn="auto">
              <a:spcAft>
                <a:spcPts val="0"/>
              </a:spcAft>
              <a:defRPr/>
            </a:pPr>
            <a:r>
              <a:rPr lang="en-US" dirty="0" smtClean="0"/>
              <a:t>Justice Hugo Black, </a:t>
            </a:r>
            <a:r>
              <a:rPr lang="en-US" i="1" dirty="0" smtClean="0"/>
              <a:t>Associated Press v. United States</a:t>
            </a:r>
            <a:r>
              <a:rPr lang="en-US" dirty="0" smtClean="0"/>
              <a:t>, 326 U.S. 1 (1945)</a:t>
            </a:r>
            <a:endParaRPr lang="en-US" dirty="0"/>
          </a:p>
        </p:txBody>
      </p:sp>
      <p:pic>
        <p:nvPicPr>
          <p:cNvPr id="24578" name="Picture Placeholder 4"/>
          <p:cNvPicPr>
            <a:picLocks noGrp="1" noChangeAspect="1"/>
          </p:cNvPicPr>
          <p:nvPr>
            <p:ph type="pic" idx="1"/>
          </p:nvPr>
        </p:nvPicPr>
        <p:blipFill>
          <a:blip r:embed="rId3"/>
          <a:srcRect l="15625" r="15625"/>
          <a:stretch>
            <a:fillRect/>
          </a:stretch>
        </p:blipFill>
        <p:spPr>
          <a:xfrm>
            <a:off x="277813" y="228600"/>
            <a:ext cx="3460750" cy="6345238"/>
          </a:xfrm>
        </p:spPr>
      </p:pic>
      <p:sp>
        <p:nvSpPr>
          <p:cNvPr id="24579" name="Text Placeholder 3"/>
          <p:cNvSpPr>
            <a:spLocks noGrp="1"/>
          </p:cNvSpPr>
          <p:nvPr>
            <p:ph type="body" sz="half" idx="2"/>
          </p:nvPr>
        </p:nvSpPr>
        <p:spPr>
          <a:xfrm>
            <a:off x="4168775" y="3386138"/>
            <a:ext cx="3898900" cy="2757487"/>
          </a:xfrm>
        </p:spPr>
        <p:txBody>
          <a:bodyPr/>
          <a:lstStyle/>
          <a:p>
            <a:r>
              <a:rPr lang="en-US" sz="1800" smtClean="0"/>
              <a:t>The First Amendment “rests on the assumption that the widest possible dissemination of information from diverse and antagonistic sources is essential to the welfare of the public.”</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smtClean="0"/>
              <a:t>Principles of Access to Knowledge that might be worth preserving</a:t>
            </a:r>
          </a:p>
        </p:txBody>
      </p:sp>
      <p:sp>
        <p:nvSpPr>
          <p:cNvPr id="53250" name="Content Placeholder 2"/>
          <p:cNvSpPr>
            <a:spLocks noGrp="1"/>
          </p:cNvSpPr>
          <p:nvPr>
            <p:ph idx="1"/>
          </p:nvPr>
        </p:nvSpPr>
        <p:spPr/>
        <p:txBody>
          <a:bodyPr/>
          <a:lstStyle/>
          <a:p>
            <a:r>
              <a:rPr lang="en-US" smtClean="0"/>
              <a:t>Important to pay attention not just to users but also to the intermediaries that build out access infrastructures. </a:t>
            </a:r>
          </a:p>
          <a:p>
            <a:pPr lvl="1"/>
            <a:r>
              <a:rPr lang="en-US" smtClean="0"/>
              <a:t>(1) What sorts of intermediaries do different proposed forms of TK rights imply?</a:t>
            </a:r>
          </a:p>
          <a:p>
            <a:pPr lvl="2"/>
            <a:r>
              <a:rPr lang="en-US" smtClean="0"/>
              <a:t>collective licensing organizations similar to music copyright in US?</a:t>
            </a:r>
          </a:p>
          <a:p>
            <a:pPr lvl="2"/>
            <a:r>
              <a:rPr lang="en-US" smtClean="0"/>
              <a:t>scanning organizations similar to search companies?</a:t>
            </a:r>
          </a:p>
          <a:p>
            <a:pPr lvl="2"/>
            <a:r>
              <a:rPr lang="en-US" smtClean="0"/>
              <a:t>social organizations similar to social networks?</a:t>
            </a:r>
          </a:p>
          <a:p>
            <a:pPr lvl="2"/>
            <a:r>
              <a:rPr lang="en-US" smtClean="0"/>
              <a:t>content management systems?</a:t>
            </a:r>
          </a:p>
          <a:p>
            <a:pPr lvl="1"/>
            <a:r>
              <a:rPr lang="en-US" smtClean="0"/>
              <a:t>(2) . . . or are TK rights more fractured/distributed/contextual and not liable to use by universalizing intermediaries?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smtClean="0"/>
              <a:t>Principles of Access to Knowledge that might be worth preserving</a:t>
            </a:r>
          </a:p>
        </p:txBody>
      </p:sp>
      <p:sp>
        <p:nvSpPr>
          <p:cNvPr id="3" name="Content Placeholder 2"/>
          <p:cNvSpPr>
            <a:spLocks noGrp="1"/>
          </p:cNvSpPr>
          <p:nvPr>
            <p:ph idx="1"/>
          </p:nvPr>
        </p:nvSpPr>
        <p:spPr/>
        <p:txBody>
          <a:bodyPr rtlCol="0">
            <a:normAutofit lnSpcReduction="10000"/>
          </a:bodyPr>
          <a:lstStyle/>
          <a:p>
            <a:pPr fontAlgn="auto">
              <a:spcAft>
                <a:spcPts val="0"/>
              </a:spcAft>
              <a:defRPr/>
            </a:pPr>
            <a:r>
              <a:rPr lang="en-US" dirty="0" smtClean="0">
                <a:solidFill>
                  <a:schemeClr val="tx1">
                    <a:lumMod val="65000"/>
                    <a:lumOff val="35000"/>
                  </a:schemeClr>
                </a:solidFill>
              </a:rPr>
              <a:t>Important to pay attention not just to knowledge but also to the connective tissue and speech/network infrastructure that makes knowledge useful, generative, and comprehensible.</a:t>
            </a:r>
            <a:endParaRPr lang="en-US" dirty="0">
              <a:solidFill>
                <a:schemeClr val="tx1">
                  <a:lumMod val="65000"/>
                  <a:lumOff val="35000"/>
                </a:schemeClr>
              </a:solidFill>
            </a:endParaRPr>
          </a:p>
          <a:p>
            <a:pPr fontAlgn="auto">
              <a:spcAft>
                <a:spcPts val="0"/>
              </a:spcAft>
              <a:defRPr/>
            </a:pPr>
            <a:r>
              <a:rPr lang="en-US" dirty="0" smtClean="0">
                <a:solidFill>
                  <a:schemeClr val="tx1">
                    <a:lumMod val="65000"/>
                    <a:lumOff val="35000"/>
                  </a:schemeClr>
                </a:solidFill>
              </a:rPr>
              <a:t>Often, that means turning to communications policy as much as intellectual property policy.</a:t>
            </a: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universal service</a:t>
            </a: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telecom regulation</a:t>
            </a: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interconnection</a:t>
            </a:r>
          </a:p>
          <a:p>
            <a:pPr fontAlgn="auto">
              <a:spcAft>
                <a:spcPts val="0"/>
              </a:spcAft>
              <a:defRPr/>
            </a:pPr>
            <a:r>
              <a:rPr lang="en-US" dirty="0" smtClean="0">
                <a:solidFill>
                  <a:schemeClr val="tx1">
                    <a:lumMod val="65000"/>
                    <a:lumOff val="35000"/>
                  </a:schemeClr>
                </a:solidFill>
              </a:rPr>
              <a:t>And as this infrastructure is built out, under-enforcement of laws regulating creative production and integrity of identity is sometimes necessary to promote greater user participation.</a:t>
            </a:r>
            <a:endParaRPr lang="en-US" dirty="0">
              <a:solidFill>
                <a:schemeClr val="tx1">
                  <a:lumMod val="65000"/>
                  <a:lumOff val="3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smtClean="0"/>
              <a:t>Principles of Access to Knowledge that might be worth preserving</a:t>
            </a:r>
          </a:p>
        </p:txBody>
      </p:sp>
      <p:sp>
        <p:nvSpPr>
          <p:cNvPr id="55298" name="Content Placeholder 2"/>
          <p:cNvSpPr>
            <a:spLocks noGrp="1"/>
          </p:cNvSpPr>
          <p:nvPr>
            <p:ph idx="1"/>
          </p:nvPr>
        </p:nvSpPr>
        <p:spPr/>
        <p:txBody>
          <a:bodyPr/>
          <a:lstStyle/>
          <a:p>
            <a:r>
              <a:rPr lang="en-US" smtClean="0"/>
              <a:t>copyrights and patents, at least in the US, are premised on a utilitarian bargain/exchange: </a:t>
            </a:r>
          </a:p>
          <a:p>
            <a:pPr lvl="1"/>
            <a:r>
              <a:rPr lang="en-US" smtClean="0"/>
              <a:t>“securing for limited times” a monopolistic or exclusive right over an expression or invention</a:t>
            </a:r>
          </a:p>
          <a:p>
            <a:pPr lvl="1"/>
            <a:r>
              <a:rPr lang="en-US" smtClean="0"/>
              <a:t>in exchange for the creation &amp; publicization of that expression/invention (e.g., written description) </a:t>
            </a:r>
          </a:p>
          <a:p>
            <a:pPr lvl="1"/>
            <a:r>
              <a:rPr lang="en-US" smtClean="0"/>
              <a:t>and eventual release into the public domain</a:t>
            </a:r>
          </a:p>
          <a:p>
            <a:pPr lvl="1"/>
            <a:r>
              <a:rPr lang="en-US" smtClean="0"/>
              <a:t>. . . in order “to promote the progress of science and useful arts”</a:t>
            </a:r>
          </a:p>
          <a:p>
            <a:r>
              <a:rPr lang="en-US" smtClean="0"/>
              <a:t>but the reasons for implementing this utilitarian bargain through the allocation of exclusive rights may not make sense in all contexts of knowledge production….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smtClean="0"/>
              <a:t>How to Square The Goals of TK with the Principles of A2K?</a:t>
            </a:r>
          </a:p>
        </p:txBody>
      </p:sp>
      <p:sp>
        <p:nvSpPr>
          <p:cNvPr id="3" name="Content Placeholder 2"/>
          <p:cNvSpPr>
            <a:spLocks noGrp="1"/>
          </p:cNvSpPr>
          <p:nvPr>
            <p:ph idx="1"/>
          </p:nvPr>
        </p:nvSpPr>
        <p:spPr/>
        <p:txBody>
          <a:bodyPr rtlCol="0">
            <a:normAutofit fontScale="85000" lnSpcReduction="10000"/>
          </a:bodyPr>
          <a:lstStyle/>
          <a:p>
            <a:pPr fontAlgn="auto">
              <a:spcAft>
                <a:spcPts val="0"/>
              </a:spcAft>
              <a:defRPr/>
            </a:pPr>
            <a:r>
              <a:rPr lang="en-US" dirty="0" smtClean="0">
                <a:solidFill>
                  <a:schemeClr val="tx1">
                    <a:lumMod val="65000"/>
                    <a:lumOff val="35000"/>
                  </a:schemeClr>
                </a:solidFill>
              </a:rPr>
              <a:t>On one hand, we need to develop a better definition of A2K:</a:t>
            </a: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Recognize that the process of granting “access” is often accompanied by standardization and imposition of alien criteria.</a:t>
            </a: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a:t>
            </a:r>
            <a:r>
              <a:rPr lang="en-US" dirty="0">
                <a:solidFill>
                  <a:schemeClr val="tx1">
                    <a:lumMod val="65000"/>
                    <a:lumOff val="35000"/>
                  </a:schemeClr>
                </a:solidFill>
              </a:rPr>
              <a:t>K</a:t>
            </a:r>
            <a:r>
              <a:rPr lang="en-US" dirty="0" smtClean="0">
                <a:solidFill>
                  <a:schemeClr val="tx1">
                    <a:lumMod val="65000"/>
                    <a:lumOff val="35000"/>
                  </a:schemeClr>
                </a:solidFill>
              </a:rPr>
              <a:t>nowledge” is about more than discrete individual goods – can also refer to practices and traditions to which large number of people have contributed.</a:t>
            </a: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When we talk about access to knowledge, important to talk about infrastructure-based barriers, and tie </a:t>
            </a:r>
            <a:r>
              <a:rPr lang="en-US" dirty="0">
                <a:solidFill>
                  <a:schemeClr val="tx1">
                    <a:lumMod val="65000"/>
                    <a:lumOff val="35000"/>
                  </a:schemeClr>
                </a:solidFill>
              </a:rPr>
              <a:t>cultivation </a:t>
            </a:r>
            <a:r>
              <a:rPr lang="en-US" dirty="0" smtClean="0">
                <a:solidFill>
                  <a:schemeClr val="tx1">
                    <a:lumMod val="65000"/>
                    <a:lumOff val="35000"/>
                  </a:schemeClr>
                </a:solidFill>
              </a:rPr>
              <a:t>of knowledge to </a:t>
            </a:r>
            <a:r>
              <a:rPr lang="en-US" dirty="0">
                <a:solidFill>
                  <a:schemeClr val="tx1">
                    <a:lumMod val="65000"/>
                    <a:lumOff val="35000"/>
                  </a:schemeClr>
                </a:solidFill>
              </a:rPr>
              <a:t>eroding of connectivity and access </a:t>
            </a:r>
            <a:r>
              <a:rPr lang="en-US" dirty="0" smtClean="0">
                <a:solidFill>
                  <a:schemeClr val="tx1">
                    <a:lumMod val="65000"/>
                    <a:lumOff val="35000"/>
                  </a:schemeClr>
                </a:solidFill>
              </a:rPr>
              <a:t>barriers. </a:t>
            </a:r>
          </a:p>
          <a:p>
            <a:pPr fontAlgn="auto">
              <a:spcAft>
                <a:spcPts val="0"/>
              </a:spcAft>
              <a:defRPr/>
            </a:pPr>
            <a:r>
              <a:rPr lang="en-US" dirty="0" smtClean="0">
                <a:solidFill>
                  <a:schemeClr val="tx1">
                    <a:lumMod val="65000"/>
                    <a:lumOff val="35000"/>
                  </a:schemeClr>
                </a:solidFill>
              </a:rPr>
              <a:t>On the other hand, these same critiques can be applied to some of the stronger suggested frameworks for TK protections. </a:t>
            </a: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Regulating the development of local knowledge through global norms and rights-based protection can impose unwelcome assumptions on how knowledge should be developed, constituted, and recorded. </a:t>
            </a: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As with A2K, important to recognize the inventive and dynamic character of knowledge rather than conserving access to a static good.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smtClean="0"/>
              <a:t>How to Square The Goals of TK with the Principles of A2K?</a:t>
            </a:r>
          </a:p>
        </p:txBody>
      </p:sp>
      <p:sp>
        <p:nvSpPr>
          <p:cNvPr id="57346" name="Content Placeholder 2"/>
          <p:cNvSpPr>
            <a:spLocks noGrp="1"/>
          </p:cNvSpPr>
          <p:nvPr>
            <p:ph idx="1"/>
          </p:nvPr>
        </p:nvSpPr>
        <p:spPr/>
        <p:txBody>
          <a:bodyPr/>
          <a:lstStyle/>
          <a:p>
            <a:r>
              <a:rPr lang="en-US" smtClean="0"/>
              <a:t>Develop better understanding of the way that universalized top-down protections might fail to represent the interests of indigenous communities, whether those protections come in the form of archives or of new universal rights. </a:t>
            </a:r>
          </a:p>
          <a:p>
            <a:r>
              <a:rPr lang="en-US" smtClean="0"/>
              <a:t>Look beyond “knowledge” itself to the ways in which the legal system might better foster innovation and connectivity.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smtClean="0"/>
              <a:t>Sources of Traditional Knowledge</a:t>
            </a:r>
          </a:p>
        </p:txBody>
      </p:sp>
      <p:sp>
        <p:nvSpPr>
          <p:cNvPr id="58370" name="Content Placeholder 2"/>
          <p:cNvSpPr>
            <a:spLocks noGrp="1"/>
          </p:cNvSpPr>
          <p:nvPr>
            <p:ph sz="half" idx="17"/>
          </p:nvPr>
        </p:nvSpPr>
        <p:spPr>
          <a:xfrm>
            <a:off x="503238" y="1985963"/>
            <a:ext cx="3657600" cy="1965325"/>
          </a:xfrm>
        </p:spPr>
        <p:txBody>
          <a:bodyPr/>
          <a:lstStyle/>
          <a:p>
            <a:r>
              <a:rPr lang="en-US" b="1" smtClean="0"/>
              <a:t>knowledge created or preserved in traditional context</a:t>
            </a:r>
          </a:p>
        </p:txBody>
      </p:sp>
      <p:sp>
        <p:nvSpPr>
          <p:cNvPr id="58371" name="Content Placeholder 3"/>
          <p:cNvSpPr>
            <a:spLocks noGrp="1"/>
          </p:cNvSpPr>
          <p:nvPr>
            <p:ph sz="half" idx="18"/>
          </p:nvPr>
        </p:nvSpPr>
        <p:spPr>
          <a:xfrm>
            <a:off x="503238" y="4165600"/>
            <a:ext cx="3657600" cy="1965325"/>
          </a:xfrm>
        </p:spPr>
        <p:txBody>
          <a:bodyPr/>
          <a:lstStyle/>
          <a:p>
            <a:r>
              <a:rPr lang="en-US" b="1" smtClean="0"/>
              <a:t>knowledge integral to the cultural identity of a traditional group</a:t>
            </a:r>
          </a:p>
        </p:txBody>
      </p:sp>
      <p:sp>
        <p:nvSpPr>
          <p:cNvPr id="58372" name="Content Placeholder 4"/>
          <p:cNvSpPr>
            <a:spLocks noGrp="1"/>
          </p:cNvSpPr>
          <p:nvPr>
            <p:ph sz="half" idx="1"/>
          </p:nvPr>
        </p:nvSpPr>
        <p:spPr>
          <a:xfrm>
            <a:off x="4410075" y="1985963"/>
            <a:ext cx="3657600" cy="1965325"/>
          </a:xfrm>
        </p:spPr>
        <p:txBody>
          <a:bodyPr/>
          <a:lstStyle/>
          <a:p>
            <a:r>
              <a:rPr lang="en-US" b="1" smtClean="0"/>
              <a:t>knowledge recognized as belonging to a traditional group</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smtClean="0"/>
              <a:t>Sources of Traditional Knowledge</a:t>
            </a:r>
          </a:p>
        </p:txBody>
      </p:sp>
      <p:sp>
        <p:nvSpPr>
          <p:cNvPr id="59394" name="Content Placeholder 2"/>
          <p:cNvSpPr>
            <a:spLocks noGrp="1"/>
          </p:cNvSpPr>
          <p:nvPr>
            <p:ph sz="half" idx="17"/>
          </p:nvPr>
        </p:nvSpPr>
        <p:spPr>
          <a:xfrm>
            <a:off x="503238" y="1985963"/>
            <a:ext cx="3657600" cy="3757612"/>
          </a:xfrm>
        </p:spPr>
        <p:txBody>
          <a:bodyPr/>
          <a:lstStyle/>
          <a:p>
            <a:r>
              <a:rPr lang="en-US" b="1" smtClean="0"/>
              <a:t>knowledge created or preserved in traditional context</a:t>
            </a:r>
          </a:p>
          <a:p>
            <a:pPr lvl="1"/>
            <a:r>
              <a:rPr lang="en-US" smtClean="0"/>
              <a:t>invented?</a:t>
            </a:r>
          </a:p>
          <a:p>
            <a:pPr lvl="1"/>
            <a:r>
              <a:rPr lang="en-US" smtClean="0"/>
              <a:t>discovered?</a:t>
            </a:r>
          </a:p>
          <a:p>
            <a:pPr lvl="1"/>
            <a:r>
              <a:rPr lang="en-US" smtClean="0"/>
              <a:t>naturally occurring?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smtClean="0"/>
              <a:t>Sources of Traditional Knowledge</a:t>
            </a:r>
          </a:p>
        </p:txBody>
      </p:sp>
      <p:sp>
        <p:nvSpPr>
          <p:cNvPr id="5" name="Content Placeholder 4"/>
          <p:cNvSpPr>
            <a:spLocks noGrp="1"/>
          </p:cNvSpPr>
          <p:nvPr>
            <p:ph sz="half" idx="1"/>
          </p:nvPr>
        </p:nvSpPr>
        <p:spPr>
          <a:xfrm>
            <a:off x="4410075" y="1985963"/>
            <a:ext cx="3657600" cy="1965325"/>
          </a:xfrm>
        </p:spPr>
        <p:txBody>
          <a:bodyPr rtlCol="0">
            <a:normAutofit fontScale="92500" lnSpcReduction="10000"/>
          </a:bodyPr>
          <a:lstStyle/>
          <a:p>
            <a:pPr fontAlgn="auto">
              <a:spcAft>
                <a:spcPts val="0"/>
              </a:spcAft>
              <a:defRPr/>
            </a:pPr>
            <a:r>
              <a:rPr lang="en-US" b="1" dirty="0" smtClean="0">
                <a:solidFill>
                  <a:schemeClr val="tx1">
                    <a:lumMod val="65000"/>
                    <a:lumOff val="35000"/>
                  </a:schemeClr>
                </a:solidFill>
              </a:rPr>
              <a:t>knowledge recognized as belonging to a traditional group</a:t>
            </a:r>
          </a:p>
          <a:p>
            <a:pPr lvl="1" fontAlgn="auto">
              <a:spcAft>
                <a:spcPts val="0"/>
              </a:spcAft>
              <a:buClr>
                <a:schemeClr val="accent1">
                  <a:lumMod val="60000"/>
                  <a:lumOff val="40000"/>
                </a:schemeClr>
              </a:buClr>
              <a:defRPr/>
            </a:pPr>
            <a:r>
              <a:rPr lang="en-US" dirty="0">
                <a:solidFill>
                  <a:schemeClr val="tx1">
                    <a:lumMod val="65000"/>
                    <a:lumOff val="35000"/>
                  </a:schemeClr>
                </a:solidFill>
              </a:rPr>
              <a:t>algorithms for land management? </a:t>
            </a:r>
            <a:r>
              <a:rPr lang="en-US" dirty="0" smtClean="0">
                <a:solidFill>
                  <a:schemeClr val="tx1">
                    <a:lumMod val="65000"/>
                    <a:lumOff val="35000"/>
                  </a:schemeClr>
                </a:solidFill>
              </a:rPr>
              <a:t>e</a:t>
            </a:r>
            <a:r>
              <a:rPr lang="en-US" dirty="0">
                <a:solidFill>
                  <a:schemeClr val="tx1">
                    <a:lumMod val="65000"/>
                    <a:lumOff val="35000"/>
                  </a:schemeClr>
                </a:solidFill>
              </a:rPr>
              <a:t>.g., </a:t>
            </a:r>
            <a:r>
              <a:rPr lang="en-US" dirty="0" err="1">
                <a:solidFill>
                  <a:schemeClr val="tx1">
                    <a:lumMod val="65000"/>
                    <a:lumOff val="35000"/>
                  </a:schemeClr>
                </a:solidFill>
              </a:rPr>
              <a:t>Kayapo</a:t>
            </a:r>
            <a:r>
              <a:rPr lang="en-US" dirty="0">
                <a:solidFill>
                  <a:schemeClr val="tx1">
                    <a:lumMod val="65000"/>
                    <a:lumOff val="35000"/>
                  </a:schemeClr>
                </a:solidFill>
              </a:rPr>
              <a:t> classifications of ecological zones in </a:t>
            </a:r>
            <a:r>
              <a:rPr lang="en-US" dirty="0" smtClean="0">
                <a:solidFill>
                  <a:schemeClr val="tx1">
                    <a:lumMod val="65000"/>
                    <a:lumOff val="35000"/>
                  </a:schemeClr>
                </a:solidFill>
              </a:rPr>
              <a:t>Amazon.</a:t>
            </a:r>
            <a:endParaRPr lang="en-US" dirty="0">
              <a:solidFill>
                <a:schemeClr val="tx1">
                  <a:lumMod val="65000"/>
                  <a:lumOff val="35000"/>
                </a:schemeClr>
              </a:solidFill>
            </a:endParaRPr>
          </a:p>
          <a:p>
            <a:pPr fontAlgn="auto">
              <a:spcAft>
                <a:spcPts val="0"/>
              </a:spcAft>
              <a:defRPr/>
            </a:pPr>
            <a:endParaRPr lang="en-US" b="1" dirty="0">
              <a:solidFill>
                <a:schemeClr val="tx1">
                  <a:lumMod val="65000"/>
                  <a:lumOff val="35000"/>
                </a:scheme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smtClean="0"/>
              <a:t>Sources of Traditional Knowledge</a:t>
            </a:r>
          </a:p>
        </p:txBody>
      </p:sp>
      <p:sp>
        <p:nvSpPr>
          <p:cNvPr id="61442" name="Content Placeholder 6"/>
          <p:cNvSpPr>
            <a:spLocks noGrp="1"/>
          </p:cNvSpPr>
          <p:nvPr>
            <p:ph sz="half" idx="18"/>
          </p:nvPr>
        </p:nvSpPr>
        <p:spPr>
          <a:xfrm>
            <a:off x="503238" y="4165600"/>
            <a:ext cx="4252912" cy="1965325"/>
          </a:xfrm>
        </p:spPr>
        <p:txBody>
          <a:bodyPr/>
          <a:lstStyle/>
          <a:p>
            <a:r>
              <a:rPr lang="en-US" smtClean="0"/>
              <a:t>code?</a:t>
            </a:r>
          </a:p>
        </p:txBody>
      </p:sp>
      <p:pic>
        <p:nvPicPr>
          <p:cNvPr id="61443" name="Picture 7"/>
          <p:cNvPicPr>
            <a:picLocks noChangeAspect="1"/>
          </p:cNvPicPr>
          <p:nvPr/>
        </p:nvPicPr>
        <p:blipFill>
          <a:blip r:embed="rId2"/>
          <a:srcRect/>
          <a:stretch>
            <a:fillRect/>
          </a:stretch>
        </p:blipFill>
        <p:spPr bwMode="auto">
          <a:xfrm>
            <a:off x="1363663" y="1390650"/>
            <a:ext cx="6783387" cy="50577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smtClean="0"/>
              <a:t>Sources of Traditional Knowledge</a:t>
            </a:r>
          </a:p>
        </p:txBody>
      </p:sp>
      <p:sp>
        <p:nvSpPr>
          <p:cNvPr id="62466" name="Content Placeholder 6"/>
          <p:cNvSpPr>
            <a:spLocks noGrp="1"/>
          </p:cNvSpPr>
          <p:nvPr>
            <p:ph sz="half" idx="18"/>
          </p:nvPr>
        </p:nvSpPr>
        <p:spPr>
          <a:xfrm>
            <a:off x="503238" y="4165600"/>
            <a:ext cx="4252912" cy="1965325"/>
          </a:xfrm>
        </p:spPr>
        <p:txBody>
          <a:bodyPr/>
          <a:lstStyle/>
          <a:p>
            <a:r>
              <a:rPr lang="en-US" smtClean="0"/>
              <a:t>code?</a:t>
            </a:r>
          </a:p>
          <a:p>
            <a:pPr lvl="1"/>
            <a:r>
              <a:rPr lang="en-US" smtClean="0"/>
              <a:t>algorithms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8775" y="1684338"/>
            <a:ext cx="3898900" cy="871537"/>
          </a:xfrm>
        </p:spPr>
        <p:txBody>
          <a:bodyPr rtlCol="0">
            <a:normAutofit fontScale="90000"/>
          </a:bodyPr>
          <a:lstStyle/>
          <a:p>
            <a:pPr fontAlgn="auto">
              <a:spcAft>
                <a:spcPts val="0"/>
              </a:spcAft>
              <a:defRPr/>
            </a:pPr>
            <a:r>
              <a:rPr lang="en-US" dirty="0"/>
              <a:t>Justice Hugo Black, </a:t>
            </a:r>
            <a:r>
              <a:rPr lang="en-US" i="1" dirty="0"/>
              <a:t>Associated Press v. United States</a:t>
            </a:r>
            <a:r>
              <a:rPr lang="en-US" dirty="0"/>
              <a:t>, 326 U.S. 1 (1945)</a:t>
            </a:r>
          </a:p>
        </p:txBody>
      </p:sp>
      <p:pic>
        <p:nvPicPr>
          <p:cNvPr id="26626" name="Picture Placeholder 4"/>
          <p:cNvPicPr>
            <a:picLocks noGrp="1" noChangeAspect="1"/>
          </p:cNvPicPr>
          <p:nvPr>
            <p:ph type="pic" idx="1"/>
          </p:nvPr>
        </p:nvPicPr>
        <p:blipFill>
          <a:blip r:embed="rId3"/>
          <a:srcRect l="15625" r="15625"/>
          <a:stretch>
            <a:fillRect/>
          </a:stretch>
        </p:blipFill>
        <p:spPr>
          <a:xfrm>
            <a:off x="277813" y="228600"/>
            <a:ext cx="3460750" cy="6345238"/>
          </a:xfrm>
        </p:spPr>
      </p:pic>
      <p:sp>
        <p:nvSpPr>
          <p:cNvPr id="26627" name="Text Placeholder 3"/>
          <p:cNvSpPr>
            <a:spLocks noGrp="1"/>
          </p:cNvSpPr>
          <p:nvPr>
            <p:ph type="body" sz="half" idx="2"/>
          </p:nvPr>
        </p:nvSpPr>
        <p:spPr>
          <a:xfrm>
            <a:off x="4168775" y="3386138"/>
            <a:ext cx="3898900" cy="2757487"/>
          </a:xfrm>
        </p:spPr>
        <p:txBody>
          <a:bodyPr/>
          <a:lstStyle/>
          <a:p>
            <a:r>
              <a:rPr lang="en-US" sz="1800" smtClean="0"/>
              <a:t>The First Amendment “rests on the assumption that the widest possible dissemination of information from </a:t>
            </a:r>
            <a:r>
              <a:rPr lang="en-US" sz="1800" b="1" u="sng" smtClean="0"/>
              <a:t>diverse and antagonistic sources</a:t>
            </a:r>
            <a:r>
              <a:rPr lang="en-US" sz="1800" b="1" smtClean="0"/>
              <a:t> </a:t>
            </a:r>
            <a:r>
              <a:rPr lang="en-US" sz="1800" smtClean="0"/>
              <a:t>is essential to the welfare of the public.”</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7"/>
          <p:cNvPicPr>
            <a:picLocks noChangeAspect="1"/>
          </p:cNvPicPr>
          <p:nvPr/>
        </p:nvPicPr>
        <p:blipFill>
          <a:blip r:embed="rId2"/>
          <a:srcRect/>
          <a:stretch>
            <a:fillRect/>
          </a:stretch>
        </p:blipFill>
        <p:spPr bwMode="auto">
          <a:xfrm>
            <a:off x="469900" y="647700"/>
            <a:ext cx="8204200" cy="5562600"/>
          </a:xfrm>
          <a:prstGeom prst="rect">
            <a:avLst/>
          </a:prstGeom>
          <a:noFill/>
          <a:ln w="9525">
            <a:noFill/>
            <a:miter lim="800000"/>
            <a:headEnd/>
            <a:tailEnd/>
          </a:ln>
        </p:spPr>
      </p:pic>
      <p:sp>
        <p:nvSpPr>
          <p:cNvPr id="63490" name="Title 1"/>
          <p:cNvSpPr>
            <a:spLocks noGrp="1"/>
          </p:cNvSpPr>
          <p:nvPr>
            <p:ph type="title"/>
          </p:nvPr>
        </p:nvSpPr>
        <p:spPr/>
        <p:txBody>
          <a:bodyPr/>
          <a:lstStyle/>
          <a:p>
            <a:r>
              <a:rPr lang="en-US" smtClean="0">
                <a:solidFill>
                  <a:schemeClr val="bg1"/>
                </a:solidFill>
              </a:rPr>
              <a:t>Sources of Traditional Knowledge</a:t>
            </a:r>
          </a:p>
        </p:txBody>
      </p:sp>
      <p:sp>
        <p:nvSpPr>
          <p:cNvPr id="63491" name="Content Placeholder 6"/>
          <p:cNvSpPr>
            <a:spLocks noGrp="1"/>
          </p:cNvSpPr>
          <p:nvPr>
            <p:ph sz="half" idx="18"/>
          </p:nvPr>
        </p:nvSpPr>
        <p:spPr>
          <a:xfrm>
            <a:off x="503238" y="4165600"/>
            <a:ext cx="3657600" cy="1965325"/>
          </a:xfrm>
        </p:spPr>
        <p:txBody>
          <a:bodyPr/>
          <a:lstStyle/>
          <a:p>
            <a:r>
              <a:rPr lang="en-US" smtClean="0">
                <a:solidFill>
                  <a:srgbClr val="FFFFFF"/>
                </a:solidFill>
              </a:rPr>
              <a:t>code?</a:t>
            </a:r>
          </a:p>
          <a:p>
            <a:pPr lvl="1"/>
            <a:r>
              <a:rPr lang="en-US" smtClean="0">
                <a:solidFill>
                  <a:srgbClr val="FFFFFF"/>
                </a:solidFill>
              </a:rPr>
              <a:t>algorithms</a:t>
            </a:r>
          </a:p>
          <a:p>
            <a:pPr lvl="1"/>
            <a:r>
              <a:rPr lang="en-US" smtClean="0">
                <a:solidFill>
                  <a:schemeClr val="bg1"/>
                </a:solidFill>
              </a:rPr>
              <a:t>language</a:t>
            </a:r>
          </a:p>
          <a:p>
            <a:pPr lvl="2"/>
            <a:r>
              <a:rPr lang="en-US" smtClean="0">
                <a:solidFill>
                  <a:schemeClr val="bg1"/>
                </a:solidFill>
              </a:rPr>
              <a:t>e.g., Pirahã in Brazil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p:cNvPicPr>
            <a:picLocks noChangeAspect="1"/>
          </p:cNvPicPr>
          <p:nvPr/>
        </p:nvPicPr>
        <p:blipFill>
          <a:blip r:embed="rId2"/>
          <a:srcRect/>
          <a:stretch>
            <a:fillRect/>
          </a:stretch>
        </p:blipFill>
        <p:spPr bwMode="auto">
          <a:xfrm>
            <a:off x="1839913" y="363538"/>
            <a:ext cx="5905500" cy="4013200"/>
          </a:xfrm>
          <a:prstGeom prst="rect">
            <a:avLst/>
          </a:prstGeom>
          <a:noFill/>
          <a:ln w="9525">
            <a:noFill/>
            <a:miter lim="800000"/>
            <a:headEnd/>
            <a:tailEnd/>
          </a:ln>
        </p:spPr>
      </p:pic>
      <p:sp>
        <p:nvSpPr>
          <p:cNvPr id="2" name="Title 1"/>
          <p:cNvSpPr>
            <a:spLocks noGrp="1"/>
          </p:cNvSpPr>
          <p:nvPr>
            <p:ph type="title"/>
          </p:nvPr>
        </p:nvSpPr>
        <p:spPr/>
        <p:txBody>
          <a:bodyPr rtlCol="0">
            <a:noAutofit/>
          </a:bodyPr>
          <a:lstStyle/>
          <a:p>
            <a:pPr fontAlgn="auto">
              <a:spcAft>
                <a:spcPts val="0"/>
              </a:spcAft>
              <a:defRPr/>
            </a:pPr>
            <a:r>
              <a:rPr lang="en-US" dirty="0"/>
              <a:t>Sources of Traditional Knowledge</a:t>
            </a:r>
            <a:endParaRPr lang="en-US" dirty="0">
              <a:solidFill>
                <a:schemeClr val="accent2">
                  <a:lumMod val="50000"/>
                  <a:lumOff val="50000"/>
                </a:schemeClr>
              </a:solidFill>
            </a:endParaRPr>
          </a:p>
        </p:txBody>
      </p:sp>
      <p:sp>
        <p:nvSpPr>
          <p:cNvPr id="7" name="Content Placeholder 6"/>
          <p:cNvSpPr>
            <a:spLocks noGrp="1"/>
          </p:cNvSpPr>
          <p:nvPr>
            <p:ph sz="half" idx="18"/>
          </p:nvPr>
        </p:nvSpPr>
        <p:spPr>
          <a:xfrm>
            <a:off x="655638" y="4613275"/>
            <a:ext cx="7627937" cy="1966913"/>
          </a:xfrm>
        </p:spPr>
        <p:txBody>
          <a:bodyPr rtlCol="0">
            <a:normAutofit lnSpcReduction="10000"/>
          </a:bodyPr>
          <a:lstStyle/>
          <a:p>
            <a:pPr fontAlgn="auto">
              <a:spcAft>
                <a:spcPts val="0"/>
              </a:spcAft>
              <a:defRPr/>
            </a:pPr>
            <a:r>
              <a:rPr lang="en-US" dirty="0" err="1" smtClean="0">
                <a:solidFill>
                  <a:schemeClr val="tx1">
                    <a:lumMod val="65000"/>
                    <a:lumOff val="35000"/>
                  </a:schemeClr>
                </a:solidFill>
              </a:rPr>
              <a:t>Pirahã</a:t>
            </a:r>
            <a:r>
              <a:rPr lang="en-US" dirty="0" smtClean="0">
                <a:solidFill>
                  <a:schemeClr val="tx1">
                    <a:lumMod val="65000"/>
                    <a:lumOff val="35000"/>
                  </a:schemeClr>
                </a:solidFill>
              </a:rPr>
              <a:t> language research</a:t>
            </a: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no numbers, quantifiers, conjunctions, dedicated color terms</a:t>
            </a: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no relative/subordinate clauses or other recursive constructions</a:t>
            </a: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challenge to </a:t>
            </a:r>
            <a:r>
              <a:rPr lang="en-US" dirty="0" err="1" smtClean="0">
                <a:solidFill>
                  <a:schemeClr val="tx1">
                    <a:lumMod val="65000"/>
                    <a:lumOff val="35000"/>
                  </a:schemeClr>
                </a:solidFill>
              </a:rPr>
              <a:t>Chomskyian</a:t>
            </a:r>
            <a:r>
              <a:rPr lang="en-US" dirty="0" smtClean="0">
                <a:solidFill>
                  <a:schemeClr val="tx1">
                    <a:lumMod val="65000"/>
                    <a:lumOff val="35000"/>
                  </a:schemeClr>
                </a:solidFill>
              </a:rPr>
              <a:t> theories of universal grammar</a:t>
            </a: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but research described as “having made the </a:t>
            </a:r>
            <a:r>
              <a:rPr lang="en-US" dirty="0" err="1" smtClean="0">
                <a:solidFill>
                  <a:schemeClr val="tx1">
                    <a:lumMod val="65000"/>
                    <a:lumOff val="35000"/>
                  </a:schemeClr>
                </a:solidFill>
              </a:rPr>
              <a:t>Pirahã</a:t>
            </a:r>
            <a:r>
              <a:rPr lang="en-US" dirty="0" smtClean="0">
                <a:solidFill>
                  <a:schemeClr val="tx1">
                    <a:lumMod val="65000"/>
                    <a:lumOff val="35000"/>
                  </a:schemeClr>
                </a:solidFill>
              </a:rPr>
              <a:t> sound like the mindless bearers of an almost </a:t>
            </a:r>
            <a:r>
              <a:rPr lang="en-US" dirty="0" err="1" smtClean="0">
                <a:solidFill>
                  <a:schemeClr val="tx1">
                    <a:lumMod val="65000"/>
                    <a:lumOff val="35000"/>
                  </a:schemeClr>
                </a:solidFill>
              </a:rPr>
              <a:t>subhumanly</a:t>
            </a:r>
            <a:r>
              <a:rPr lang="en-US" dirty="0" smtClean="0">
                <a:solidFill>
                  <a:schemeClr val="tx1">
                    <a:lumMod val="65000"/>
                    <a:lumOff val="35000"/>
                  </a:schemeClr>
                </a:solidFill>
              </a:rPr>
              <a:t> simple culture”</a:t>
            </a:r>
            <a:endParaRPr lang="en-US" dirty="0">
              <a:solidFill>
                <a:schemeClr val="tx1">
                  <a:lumMod val="65000"/>
                  <a:lumOff val="35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smtClean="0"/>
              <a:t>Sources of Traditional Knowledge</a:t>
            </a:r>
          </a:p>
        </p:txBody>
      </p:sp>
      <p:sp>
        <p:nvSpPr>
          <p:cNvPr id="65538" name="Content Placeholder 6"/>
          <p:cNvSpPr>
            <a:spLocks noGrp="1"/>
          </p:cNvSpPr>
          <p:nvPr>
            <p:ph sz="half" idx="18"/>
          </p:nvPr>
        </p:nvSpPr>
        <p:spPr>
          <a:xfrm>
            <a:off x="503238" y="4165600"/>
            <a:ext cx="3657600" cy="2227263"/>
          </a:xfrm>
        </p:spPr>
        <p:txBody>
          <a:bodyPr/>
          <a:lstStyle/>
          <a:p>
            <a:r>
              <a:rPr lang="en-US" smtClean="0"/>
              <a:t>code?</a:t>
            </a:r>
          </a:p>
          <a:p>
            <a:pPr lvl="1"/>
            <a:r>
              <a:rPr lang="en-US" smtClean="0"/>
              <a:t>algorithms</a:t>
            </a:r>
          </a:p>
          <a:p>
            <a:pPr lvl="1"/>
            <a:r>
              <a:rPr lang="en-US" smtClean="0"/>
              <a:t>language</a:t>
            </a:r>
          </a:p>
          <a:p>
            <a:pPr lvl="2"/>
            <a:r>
              <a:rPr lang="en-US" smtClean="0"/>
              <a:t>e.g., Pirahã in Brazil</a:t>
            </a:r>
          </a:p>
          <a:p>
            <a:pPr lvl="1"/>
            <a:r>
              <a:rPr lang="en-US" smtClean="0"/>
              <a:t>software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smtClean="0"/>
              <a:t>Sources of Traditional Knowledge</a:t>
            </a:r>
          </a:p>
        </p:txBody>
      </p:sp>
      <p:sp>
        <p:nvSpPr>
          <p:cNvPr id="66562" name="Content Placeholder 6"/>
          <p:cNvSpPr>
            <a:spLocks noGrp="1"/>
          </p:cNvSpPr>
          <p:nvPr>
            <p:ph sz="half" idx="18"/>
          </p:nvPr>
        </p:nvSpPr>
        <p:spPr>
          <a:xfrm>
            <a:off x="503238" y="4165600"/>
            <a:ext cx="3657600" cy="2227263"/>
          </a:xfrm>
        </p:spPr>
        <p:txBody>
          <a:bodyPr/>
          <a:lstStyle/>
          <a:p>
            <a:r>
              <a:rPr lang="en-US" smtClean="0"/>
              <a:t>code?</a:t>
            </a:r>
          </a:p>
          <a:p>
            <a:pPr lvl="1"/>
            <a:r>
              <a:rPr lang="en-US" smtClean="0"/>
              <a:t>algorithms</a:t>
            </a:r>
          </a:p>
          <a:p>
            <a:pPr lvl="1"/>
            <a:r>
              <a:rPr lang="en-US" smtClean="0"/>
              <a:t>language</a:t>
            </a:r>
          </a:p>
          <a:p>
            <a:pPr lvl="2"/>
            <a:r>
              <a:rPr lang="en-US" smtClean="0"/>
              <a:t>e.g., Pirahã in Brazil</a:t>
            </a:r>
          </a:p>
          <a:p>
            <a:pPr lvl="1"/>
            <a:r>
              <a:rPr lang="en-US" smtClean="0"/>
              <a:t>software</a:t>
            </a:r>
          </a:p>
        </p:txBody>
      </p:sp>
      <p:sp>
        <p:nvSpPr>
          <p:cNvPr id="4" name="Content Placeholder 5"/>
          <p:cNvSpPr>
            <a:spLocks noGrp="1"/>
          </p:cNvSpPr>
          <p:nvPr>
            <p:ph sz="half" idx="16"/>
          </p:nvPr>
        </p:nvSpPr>
        <p:spPr>
          <a:xfrm>
            <a:off x="4410075" y="1495425"/>
            <a:ext cx="3657600" cy="4640263"/>
          </a:xfrm>
        </p:spPr>
        <p:txBody>
          <a:bodyPr rtlCol="0">
            <a:normAutofit fontScale="92500" lnSpcReduction="20000"/>
          </a:bodyPr>
          <a:lstStyle/>
          <a:p>
            <a:pPr fontAlgn="auto">
              <a:spcAft>
                <a:spcPts val="0"/>
              </a:spcAft>
              <a:defRPr/>
            </a:pPr>
            <a:r>
              <a:rPr lang="en-US" dirty="0" smtClean="0">
                <a:solidFill>
                  <a:schemeClr val="tx1">
                    <a:lumMod val="65000"/>
                    <a:lumOff val="35000"/>
                  </a:schemeClr>
                </a:solidFill>
              </a:rPr>
              <a:t>once we understand TK as code, can think of its value deriving not from its essence (one component within a 30k-component system, one line within 300M lines of Linux), but from its combination with other components and its implementation in other systems. </a:t>
            </a:r>
          </a:p>
          <a:p>
            <a:pPr fontAlgn="auto">
              <a:spcAft>
                <a:spcPts val="0"/>
              </a:spcAft>
              <a:defRPr/>
            </a:pPr>
            <a:r>
              <a:rPr lang="en-US" dirty="0" smtClean="0">
                <a:solidFill>
                  <a:schemeClr val="tx1">
                    <a:lumMod val="65000"/>
                    <a:lumOff val="35000"/>
                  </a:schemeClr>
                </a:solidFill>
              </a:rPr>
              <a:t>but if we understand TK as code, how to isolate any individual contribution to that code within the bounds of a property right?</a:t>
            </a:r>
          </a:p>
          <a:p>
            <a:pPr fontAlgn="auto">
              <a:spcAft>
                <a:spcPts val="0"/>
              </a:spcAft>
              <a:defRPr/>
            </a:pPr>
            <a:r>
              <a:rPr lang="en-US" dirty="0" smtClean="0">
                <a:solidFill>
                  <a:schemeClr val="tx1">
                    <a:lumMod val="65000"/>
                    <a:lumOff val="35000"/>
                  </a:schemeClr>
                </a:solidFill>
              </a:rPr>
              <a:t>this framing leads us to shift focus away from preservation and towards downstream access &amp; freedom.</a:t>
            </a:r>
            <a:endParaRPr lang="en-US" dirty="0">
              <a:solidFill>
                <a:schemeClr val="tx1">
                  <a:lumMod val="65000"/>
                  <a:lumOff val="35000"/>
                </a:schemeClr>
              </a:solidFill>
            </a:endParaRPr>
          </a:p>
        </p:txBody>
      </p:sp>
      <p:cxnSp>
        <p:nvCxnSpPr>
          <p:cNvPr id="5" name="Straight Arrow Connector 4"/>
          <p:cNvCxnSpPr/>
          <p:nvPr/>
        </p:nvCxnSpPr>
        <p:spPr>
          <a:xfrm flipV="1">
            <a:off x="2300288" y="3498850"/>
            <a:ext cx="2109787" cy="8191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smtClean="0"/>
              <a:t>Different approaches to traditional knowledge</a:t>
            </a:r>
          </a:p>
        </p:txBody>
      </p:sp>
      <p:sp>
        <p:nvSpPr>
          <p:cNvPr id="3" name="Content Placeholder 2"/>
          <p:cNvSpPr>
            <a:spLocks noGrp="1"/>
          </p:cNvSpPr>
          <p:nvPr>
            <p:ph sz="half" idx="2"/>
          </p:nvPr>
        </p:nvSpPr>
        <p:spPr>
          <a:xfrm>
            <a:off x="496888" y="2447925"/>
            <a:ext cx="3657600" cy="3678238"/>
          </a:xfrm>
        </p:spPr>
        <p:txBody>
          <a:bodyPr rtlCol="0">
            <a:normAutofit fontScale="92500" lnSpcReduction="20000"/>
          </a:bodyPr>
          <a:lstStyle/>
          <a:p>
            <a:pPr fontAlgn="auto">
              <a:spcAft>
                <a:spcPts val="0"/>
              </a:spcAft>
              <a:defRPr/>
            </a:pPr>
            <a:r>
              <a:rPr lang="en-US" dirty="0" smtClean="0">
                <a:solidFill>
                  <a:schemeClr val="tx1">
                    <a:lumMod val="65000"/>
                    <a:lumOff val="35000"/>
                  </a:schemeClr>
                </a:solidFill>
              </a:rPr>
              <a:t>build registry </a:t>
            </a:r>
            <a:r>
              <a:rPr lang="en-US" dirty="0">
                <a:solidFill>
                  <a:schemeClr val="tx1">
                    <a:lumMod val="65000"/>
                    <a:lumOff val="35000"/>
                  </a:schemeClr>
                </a:solidFill>
              </a:rPr>
              <a:t>of existing </a:t>
            </a:r>
            <a:r>
              <a:rPr lang="en-US" dirty="0" smtClean="0">
                <a:solidFill>
                  <a:schemeClr val="tx1">
                    <a:lumMod val="65000"/>
                    <a:lumOff val="35000"/>
                  </a:schemeClr>
                </a:solidFill>
              </a:rPr>
              <a:t>TK.</a:t>
            </a: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but how to set global parameters &amp; archive standards?</a:t>
            </a:r>
          </a:p>
          <a:p>
            <a:pPr fontAlgn="auto">
              <a:spcAft>
                <a:spcPts val="0"/>
              </a:spcAft>
              <a:defRPr/>
            </a:pPr>
            <a:r>
              <a:rPr lang="en-US" dirty="0" smtClean="0">
                <a:solidFill>
                  <a:schemeClr val="tx1">
                    <a:lumMod val="65000"/>
                    <a:lumOff val="35000"/>
                  </a:schemeClr>
                </a:solidFill>
              </a:rPr>
              <a:t>before any “new” invention or expression is granted IP protection, must determine whether overlap (novelty/originality) with items in TK database. </a:t>
            </a:r>
          </a:p>
          <a:p>
            <a:pPr fontAlgn="auto">
              <a:spcAft>
                <a:spcPts val="0"/>
              </a:spcAft>
              <a:defRPr/>
            </a:pPr>
            <a:r>
              <a:rPr lang="en-US" dirty="0" smtClean="0">
                <a:solidFill>
                  <a:schemeClr val="tx1">
                    <a:lumMod val="65000"/>
                    <a:lumOff val="35000"/>
                  </a:schemeClr>
                </a:solidFill>
              </a:rPr>
              <a:t>-&gt; simpler to determine prior art, who owns what, &amp; what kind of licensing arrangements may be entered into.</a:t>
            </a:r>
            <a:endParaRPr lang="en-US" dirty="0">
              <a:solidFill>
                <a:schemeClr val="tx1">
                  <a:lumMod val="65000"/>
                  <a:lumOff val="35000"/>
                </a:schemeClr>
              </a:solidFill>
            </a:endParaRPr>
          </a:p>
        </p:txBody>
      </p:sp>
      <p:sp>
        <p:nvSpPr>
          <p:cNvPr id="67587" name="Content Placeholder 3"/>
          <p:cNvSpPr>
            <a:spLocks noGrp="1"/>
          </p:cNvSpPr>
          <p:nvPr>
            <p:ph sz="quarter" idx="4"/>
          </p:nvPr>
        </p:nvSpPr>
        <p:spPr>
          <a:xfrm>
            <a:off x="4400550" y="2447925"/>
            <a:ext cx="3657600" cy="3678238"/>
          </a:xfrm>
        </p:spPr>
        <p:txBody>
          <a:bodyPr/>
          <a:lstStyle/>
          <a:p>
            <a:r>
              <a:rPr lang="en-US" smtClean="0"/>
              <a:t>grant exclusive right to TK.</a:t>
            </a:r>
          </a:p>
          <a:p>
            <a:r>
              <a:rPr lang="en-US" smtClean="0"/>
              <a:t>allow owner of exclusive right to exercise IP-style control over uses of TK</a:t>
            </a:r>
          </a:p>
          <a:p>
            <a:pPr lvl="1"/>
            <a:r>
              <a:rPr lang="en-US" smtClean="0"/>
              <a:t>right to exclude</a:t>
            </a:r>
          </a:p>
          <a:p>
            <a:pPr lvl="1"/>
            <a:r>
              <a:rPr lang="en-US" smtClean="0"/>
              <a:t>right to license copies</a:t>
            </a:r>
          </a:p>
          <a:p>
            <a:pPr lvl="1"/>
            <a:r>
              <a:rPr lang="en-US" smtClean="0"/>
              <a:t>right to license performances</a:t>
            </a:r>
          </a:p>
          <a:p>
            <a:pPr lvl="1"/>
            <a:r>
              <a:rPr lang="en-US" smtClean="0"/>
              <a:t>right to manage creation of derivative works</a:t>
            </a:r>
          </a:p>
        </p:txBody>
      </p:sp>
      <p:sp>
        <p:nvSpPr>
          <p:cNvPr id="5" name="Text Placeholder 4"/>
          <p:cNvSpPr>
            <a:spLocks noGrp="1"/>
          </p:cNvSpPr>
          <p:nvPr>
            <p:ph type="body" idx="1"/>
          </p:nvPr>
        </p:nvSpPr>
        <p:spPr>
          <a:xfrm>
            <a:off x="496888" y="2070100"/>
            <a:ext cx="3657600" cy="323850"/>
          </a:xfrm>
        </p:spPr>
        <p:txBody>
          <a:bodyPr rtlCol="0"/>
          <a:lstStyle/>
          <a:p>
            <a:pPr fontAlgn="auto">
              <a:spcAft>
                <a:spcPts val="0"/>
              </a:spcAft>
              <a:defRPr/>
            </a:pPr>
            <a:r>
              <a:rPr lang="en-US" dirty="0" smtClean="0"/>
              <a:t>Defensive TK</a:t>
            </a:r>
            <a:endParaRPr lang="en-US" dirty="0"/>
          </a:p>
        </p:txBody>
      </p:sp>
      <p:sp>
        <p:nvSpPr>
          <p:cNvPr id="6" name="Text Placeholder 5"/>
          <p:cNvSpPr>
            <a:spLocks noGrp="1"/>
          </p:cNvSpPr>
          <p:nvPr>
            <p:ph type="body" sz="quarter" idx="3"/>
          </p:nvPr>
        </p:nvSpPr>
        <p:spPr>
          <a:xfrm>
            <a:off x="4400550" y="2070100"/>
            <a:ext cx="3657600" cy="323850"/>
          </a:xfrm>
        </p:spPr>
        <p:txBody>
          <a:bodyPr rtlCol="0"/>
          <a:lstStyle/>
          <a:p>
            <a:pPr fontAlgn="auto">
              <a:spcAft>
                <a:spcPts val="0"/>
              </a:spcAft>
              <a:defRPr/>
            </a:pPr>
            <a:r>
              <a:rPr lang="en-US" dirty="0" smtClean="0"/>
              <a:t>Offensive TK</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smtClean="0"/>
              <a:t>Different approaches to traditional knowledge</a:t>
            </a:r>
          </a:p>
        </p:txBody>
      </p:sp>
      <p:sp>
        <p:nvSpPr>
          <p:cNvPr id="68610" name="Content Placeholder 2"/>
          <p:cNvSpPr>
            <a:spLocks noGrp="1"/>
          </p:cNvSpPr>
          <p:nvPr>
            <p:ph sz="half" idx="2"/>
          </p:nvPr>
        </p:nvSpPr>
        <p:spPr>
          <a:xfrm>
            <a:off x="496888" y="2447925"/>
            <a:ext cx="3657600" cy="3678238"/>
          </a:xfrm>
        </p:spPr>
        <p:txBody>
          <a:bodyPr/>
          <a:lstStyle/>
          <a:p>
            <a:r>
              <a:rPr lang="en-US" smtClean="0"/>
              <a:t>see Brazil example: </a:t>
            </a:r>
          </a:p>
          <a:p>
            <a:pPr lvl="1"/>
            <a:r>
              <a:rPr lang="en-US" smtClean="0"/>
              <a:t>Patent applicant must request info re origins of any TK associated with the invention. </a:t>
            </a:r>
          </a:p>
          <a:p>
            <a:pPr lvl="1"/>
            <a:r>
              <a:rPr lang="en-US" smtClean="0"/>
              <a:t>Patent office then provides information on Internet regarding patent request and allows people to file objections based on existence of TK. </a:t>
            </a:r>
          </a:p>
        </p:txBody>
      </p:sp>
      <p:sp>
        <p:nvSpPr>
          <p:cNvPr id="5" name="Text Placeholder 4"/>
          <p:cNvSpPr>
            <a:spLocks noGrp="1"/>
          </p:cNvSpPr>
          <p:nvPr>
            <p:ph type="body" idx="1"/>
          </p:nvPr>
        </p:nvSpPr>
        <p:spPr>
          <a:xfrm>
            <a:off x="496888" y="2070100"/>
            <a:ext cx="3657600" cy="323850"/>
          </a:xfrm>
        </p:spPr>
        <p:txBody>
          <a:bodyPr rtlCol="0"/>
          <a:lstStyle/>
          <a:p>
            <a:pPr fontAlgn="auto">
              <a:spcAft>
                <a:spcPts val="0"/>
              </a:spcAft>
              <a:defRPr/>
            </a:pPr>
            <a:r>
              <a:rPr lang="en-US" dirty="0" smtClean="0"/>
              <a:t>Defensive TK</a:t>
            </a:r>
            <a:endParaRPr lang="en-US" dirty="0"/>
          </a:p>
        </p:txBody>
      </p:sp>
      <p:sp>
        <p:nvSpPr>
          <p:cNvPr id="6" name="Text Placeholder 5"/>
          <p:cNvSpPr>
            <a:spLocks noGrp="1"/>
          </p:cNvSpPr>
          <p:nvPr>
            <p:ph type="body" sz="quarter" idx="3"/>
          </p:nvPr>
        </p:nvSpPr>
        <p:spPr>
          <a:xfrm>
            <a:off x="4400550" y="2070100"/>
            <a:ext cx="3657600" cy="323850"/>
          </a:xfrm>
        </p:spPr>
        <p:txBody>
          <a:bodyPr rtlCol="0"/>
          <a:lstStyle/>
          <a:p>
            <a:pPr fontAlgn="auto">
              <a:spcAft>
                <a:spcPts val="0"/>
              </a:spcAft>
              <a:defRPr/>
            </a:pPr>
            <a:r>
              <a:rPr lang="en-US" dirty="0" smtClean="0"/>
              <a:t>Offensive TK</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smtClean="0"/>
              <a:t>Different approaches to traditional knowledge</a:t>
            </a:r>
          </a:p>
        </p:txBody>
      </p:sp>
      <p:sp>
        <p:nvSpPr>
          <p:cNvPr id="69634" name="Content Placeholder 2"/>
          <p:cNvSpPr>
            <a:spLocks noGrp="1"/>
          </p:cNvSpPr>
          <p:nvPr>
            <p:ph sz="half" idx="2"/>
          </p:nvPr>
        </p:nvSpPr>
        <p:spPr>
          <a:xfrm>
            <a:off x="496888" y="2447925"/>
            <a:ext cx="3657600" cy="3678238"/>
          </a:xfrm>
        </p:spPr>
        <p:txBody>
          <a:bodyPr/>
          <a:lstStyle/>
          <a:p>
            <a:r>
              <a:rPr lang="en-US" smtClean="0"/>
              <a:t>recognize</a:t>
            </a:r>
          </a:p>
          <a:p>
            <a:r>
              <a:rPr lang="en-US" smtClean="0"/>
              <a:t>preserve</a:t>
            </a:r>
          </a:p>
          <a:p>
            <a:r>
              <a:rPr lang="en-US" smtClean="0"/>
              <a:t>protect</a:t>
            </a:r>
          </a:p>
          <a:p>
            <a:r>
              <a:rPr lang="en-US" smtClean="0"/>
              <a:t>promote</a:t>
            </a:r>
          </a:p>
          <a:p>
            <a:r>
              <a:rPr lang="en-US" smtClean="0"/>
              <a:t>locate owners (cf. orphan works)</a:t>
            </a:r>
          </a:p>
          <a:p>
            <a:r>
              <a:rPr lang="en-US" smtClean="0"/>
              <a:t>privilege local generics </a:t>
            </a:r>
          </a:p>
        </p:txBody>
      </p:sp>
      <p:sp>
        <p:nvSpPr>
          <p:cNvPr id="69635" name="Content Placeholder 3"/>
          <p:cNvSpPr>
            <a:spLocks noGrp="1"/>
          </p:cNvSpPr>
          <p:nvPr>
            <p:ph sz="quarter" idx="4"/>
          </p:nvPr>
        </p:nvSpPr>
        <p:spPr>
          <a:xfrm>
            <a:off x="4400550" y="2447925"/>
            <a:ext cx="3657600" cy="3678238"/>
          </a:xfrm>
        </p:spPr>
        <p:txBody>
          <a:bodyPr/>
          <a:lstStyle/>
          <a:p>
            <a:r>
              <a:rPr lang="en-US" smtClean="0"/>
              <a:t>incentivize</a:t>
            </a:r>
          </a:p>
          <a:p>
            <a:r>
              <a:rPr lang="en-US" smtClean="0"/>
              <a:t>preserve</a:t>
            </a:r>
          </a:p>
        </p:txBody>
      </p:sp>
      <p:sp>
        <p:nvSpPr>
          <p:cNvPr id="5" name="Text Placeholder 4"/>
          <p:cNvSpPr>
            <a:spLocks noGrp="1"/>
          </p:cNvSpPr>
          <p:nvPr>
            <p:ph type="body" idx="1"/>
          </p:nvPr>
        </p:nvSpPr>
        <p:spPr>
          <a:xfrm>
            <a:off x="496888" y="2070100"/>
            <a:ext cx="3657600" cy="323850"/>
          </a:xfrm>
        </p:spPr>
        <p:txBody>
          <a:bodyPr rtlCol="0"/>
          <a:lstStyle/>
          <a:p>
            <a:pPr fontAlgn="auto">
              <a:spcAft>
                <a:spcPts val="0"/>
              </a:spcAft>
              <a:defRPr/>
            </a:pPr>
            <a:r>
              <a:rPr lang="en-US" dirty="0" smtClean="0"/>
              <a:t>Defensive TK</a:t>
            </a:r>
            <a:endParaRPr lang="en-US" dirty="0"/>
          </a:p>
        </p:txBody>
      </p:sp>
      <p:sp>
        <p:nvSpPr>
          <p:cNvPr id="6" name="Text Placeholder 5"/>
          <p:cNvSpPr>
            <a:spLocks noGrp="1"/>
          </p:cNvSpPr>
          <p:nvPr>
            <p:ph type="body" sz="quarter" idx="3"/>
          </p:nvPr>
        </p:nvSpPr>
        <p:spPr>
          <a:xfrm>
            <a:off x="4400550" y="2070100"/>
            <a:ext cx="3657600" cy="323850"/>
          </a:xfrm>
        </p:spPr>
        <p:txBody>
          <a:bodyPr rtlCol="0"/>
          <a:lstStyle/>
          <a:p>
            <a:pPr fontAlgn="auto">
              <a:spcAft>
                <a:spcPts val="0"/>
              </a:spcAft>
              <a:defRPr/>
            </a:pPr>
            <a:r>
              <a:rPr lang="en-US" dirty="0" smtClean="0"/>
              <a:t>Offensive TK</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smtClean="0"/>
              <a:t>Some Concerns</a:t>
            </a:r>
          </a:p>
        </p:txBody>
      </p:sp>
      <p:sp>
        <p:nvSpPr>
          <p:cNvPr id="3" name="Content Placeholder 2"/>
          <p:cNvSpPr>
            <a:spLocks noGrp="1"/>
          </p:cNvSpPr>
          <p:nvPr>
            <p:ph idx="1"/>
          </p:nvPr>
        </p:nvSpPr>
        <p:spPr/>
        <p:txBody>
          <a:bodyPr rtlCol="0">
            <a:normAutofit fontScale="92500"/>
          </a:bodyPr>
          <a:lstStyle/>
          <a:p>
            <a:pPr fontAlgn="auto">
              <a:spcAft>
                <a:spcPts val="0"/>
              </a:spcAft>
              <a:defRPr/>
            </a:pPr>
            <a:r>
              <a:rPr lang="en-US" dirty="0">
                <a:solidFill>
                  <a:schemeClr val="tx1">
                    <a:lumMod val="65000"/>
                    <a:lumOff val="35000"/>
                  </a:schemeClr>
                </a:solidFill>
              </a:rPr>
              <a:t>B</a:t>
            </a:r>
            <a:r>
              <a:rPr lang="en-US" dirty="0" smtClean="0">
                <a:solidFill>
                  <a:schemeClr val="tx1">
                    <a:lumMod val="65000"/>
                    <a:lumOff val="35000"/>
                  </a:schemeClr>
                </a:solidFill>
              </a:rPr>
              <a:t>arriers to research</a:t>
            </a: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research exemption? </a:t>
            </a:r>
          </a:p>
          <a:p>
            <a:pPr fontAlgn="auto">
              <a:spcAft>
                <a:spcPts val="0"/>
              </a:spcAft>
              <a:defRPr/>
            </a:pPr>
            <a:r>
              <a:rPr lang="en-US" dirty="0">
                <a:solidFill>
                  <a:schemeClr val="tx1">
                    <a:lumMod val="65000"/>
                    <a:lumOff val="35000"/>
                  </a:schemeClr>
                </a:solidFill>
              </a:rPr>
              <a:t>U</a:t>
            </a:r>
            <a:r>
              <a:rPr lang="en-US" dirty="0" smtClean="0">
                <a:solidFill>
                  <a:schemeClr val="tx1">
                    <a:lumMod val="65000"/>
                    <a:lumOff val="35000"/>
                  </a:schemeClr>
                </a:solidFill>
              </a:rPr>
              <a:t>pstream control: interference with innovation through overly rigid protectionism</a:t>
            </a:r>
          </a:p>
          <a:p>
            <a:pPr fontAlgn="auto">
              <a:spcAft>
                <a:spcPts val="0"/>
              </a:spcAft>
              <a:defRPr/>
            </a:pPr>
            <a:r>
              <a:rPr lang="en-US" dirty="0">
                <a:solidFill>
                  <a:schemeClr val="tx1">
                    <a:lumMod val="65000"/>
                    <a:lumOff val="35000"/>
                  </a:schemeClr>
                </a:solidFill>
              </a:rPr>
              <a:t>A</a:t>
            </a:r>
            <a:r>
              <a:rPr lang="en-US" dirty="0" smtClean="0">
                <a:solidFill>
                  <a:schemeClr val="tx1">
                    <a:lumMod val="65000"/>
                    <a:lumOff val="35000"/>
                  </a:schemeClr>
                </a:solidFill>
              </a:rPr>
              <a:t>ctivities previously legal now deemed illegal</a:t>
            </a: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Golan v. Holder (US © law pegged to “traditional contours”)</a:t>
            </a:r>
          </a:p>
          <a:p>
            <a:pPr fontAlgn="auto">
              <a:spcAft>
                <a:spcPts val="0"/>
              </a:spcAft>
              <a:defRPr/>
            </a:pPr>
            <a:r>
              <a:rPr lang="en-US" dirty="0">
                <a:solidFill>
                  <a:schemeClr val="tx1">
                    <a:lumMod val="65000"/>
                    <a:lumOff val="35000"/>
                  </a:schemeClr>
                </a:solidFill>
              </a:rPr>
              <a:t>I</a:t>
            </a:r>
            <a:r>
              <a:rPr lang="en-US" dirty="0" smtClean="0">
                <a:solidFill>
                  <a:schemeClr val="tx1">
                    <a:lumMod val="65000"/>
                    <a:lumOff val="35000"/>
                  </a:schemeClr>
                </a:solidFill>
              </a:rPr>
              <a:t>ndependent invention/discovery</a:t>
            </a:r>
          </a:p>
          <a:p>
            <a:pPr fontAlgn="auto">
              <a:spcAft>
                <a:spcPts val="0"/>
              </a:spcAft>
              <a:defRPr/>
            </a:pPr>
            <a:r>
              <a:rPr lang="en-US" dirty="0" smtClean="0">
                <a:solidFill>
                  <a:schemeClr val="tx1">
                    <a:lumMod val="65000"/>
                    <a:lumOff val="35000"/>
                  </a:schemeClr>
                </a:solidFill>
              </a:rPr>
              <a:t>Defining </a:t>
            </a:r>
            <a:r>
              <a:rPr lang="en-US" dirty="0">
                <a:solidFill>
                  <a:schemeClr val="tx1">
                    <a:lumMod val="65000"/>
                    <a:lumOff val="35000"/>
                  </a:schemeClr>
                </a:solidFill>
              </a:rPr>
              <a:t>scope of </a:t>
            </a:r>
            <a:r>
              <a:rPr lang="en-US" dirty="0" smtClean="0">
                <a:solidFill>
                  <a:schemeClr val="tx1">
                    <a:lumMod val="65000"/>
                    <a:lumOff val="35000"/>
                  </a:schemeClr>
                </a:solidFill>
              </a:rPr>
              <a:t>ownership</a:t>
            </a:r>
          </a:p>
          <a:p>
            <a:pPr fontAlgn="auto">
              <a:spcAft>
                <a:spcPts val="0"/>
              </a:spcAft>
              <a:defRPr/>
            </a:pPr>
            <a:r>
              <a:rPr lang="en-US" dirty="0" smtClean="0">
                <a:solidFill>
                  <a:schemeClr val="tx1">
                    <a:lumMod val="65000"/>
                    <a:lumOff val="35000"/>
                  </a:schemeClr>
                </a:solidFill>
              </a:rPr>
              <a:t>Roadblock </a:t>
            </a:r>
            <a:r>
              <a:rPr lang="en-US" dirty="0">
                <a:solidFill>
                  <a:schemeClr val="tx1">
                    <a:lumMod val="65000"/>
                    <a:lumOff val="35000"/>
                  </a:schemeClr>
                </a:solidFill>
              </a:rPr>
              <a:t>to publication and commercialization functions of </a:t>
            </a:r>
            <a:r>
              <a:rPr lang="en-US" dirty="0" smtClean="0">
                <a:solidFill>
                  <a:schemeClr val="tx1">
                    <a:lumMod val="65000"/>
                    <a:lumOff val="35000"/>
                  </a:schemeClr>
                </a:solidFill>
              </a:rPr>
              <a:t>IP</a:t>
            </a:r>
            <a:endParaRPr lang="en-US" dirty="0">
              <a:solidFill>
                <a:schemeClr val="tx1">
                  <a:lumMod val="65000"/>
                  <a:lumOff val="35000"/>
                </a:schemeClr>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US" smtClean="0"/>
              <a:t>Some (Additional) Concerns</a:t>
            </a:r>
          </a:p>
        </p:txBody>
      </p:sp>
      <p:sp>
        <p:nvSpPr>
          <p:cNvPr id="3" name="Content Placeholder 2"/>
          <p:cNvSpPr>
            <a:spLocks noGrp="1"/>
          </p:cNvSpPr>
          <p:nvPr>
            <p:ph idx="1"/>
          </p:nvPr>
        </p:nvSpPr>
        <p:spPr/>
        <p:txBody>
          <a:bodyPr rtlCol="0">
            <a:normAutofit fontScale="62500" lnSpcReduction="20000"/>
          </a:bodyPr>
          <a:lstStyle/>
          <a:p>
            <a:pPr fontAlgn="auto">
              <a:spcAft>
                <a:spcPts val="0"/>
              </a:spcAft>
              <a:defRPr/>
            </a:pPr>
            <a:r>
              <a:rPr lang="en-US" dirty="0">
                <a:solidFill>
                  <a:schemeClr val="tx1">
                    <a:lumMod val="65000"/>
                    <a:lumOff val="35000"/>
                  </a:schemeClr>
                </a:solidFill>
              </a:rPr>
              <a:t>C</a:t>
            </a:r>
            <a:r>
              <a:rPr lang="en-US" dirty="0" smtClean="0">
                <a:solidFill>
                  <a:schemeClr val="tx1">
                    <a:lumMod val="65000"/>
                    <a:lumOff val="35000"/>
                  </a:schemeClr>
                </a:solidFill>
              </a:rPr>
              <a:t>onstruction of artificial exclusivity implies certain types of motivations and exploitation</a:t>
            </a: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recognition</a:t>
            </a: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appreciation</a:t>
            </a: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financial returns and monetary incentives</a:t>
            </a: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right to exclude</a:t>
            </a:r>
          </a:p>
          <a:p>
            <a:pPr fontAlgn="auto">
              <a:spcAft>
                <a:spcPts val="0"/>
              </a:spcAft>
              <a:defRPr/>
            </a:pPr>
            <a:r>
              <a:rPr lang="en-US" dirty="0">
                <a:solidFill>
                  <a:schemeClr val="tx1">
                    <a:lumMod val="65000"/>
                    <a:lumOff val="35000"/>
                  </a:schemeClr>
                </a:solidFill>
              </a:rPr>
              <a:t>H</a:t>
            </a:r>
            <a:r>
              <a:rPr lang="en-US" dirty="0" smtClean="0">
                <a:solidFill>
                  <a:schemeClr val="tx1">
                    <a:lumMod val="65000"/>
                    <a:lumOff val="35000"/>
                  </a:schemeClr>
                </a:solidFill>
              </a:rPr>
              <a:t>ow to account for wide range of exceptions, limitations, loopholes? current length of US copyright statutes =  205 pages (100 </a:t>
            </a:r>
            <a:r>
              <a:rPr lang="en-US" dirty="0" err="1" smtClean="0">
                <a:solidFill>
                  <a:schemeClr val="tx1">
                    <a:lumMod val="65000"/>
                    <a:lumOff val="35000"/>
                  </a:schemeClr>
                </a:solidFill>
              </a:rPr>
              <a:t>pgs</a:t>
            </a:r>
            <a:r>
              <a:rPr lang="en-US" dirty="0" smtClean="0">
                <a:solidFill>
                  <a:schemeClr val="tx1">
                    <a:lumMod val="65000"/>
                    <a:lumOff val="35000"/>
                  </a:schemeClr>
                </a:solidFill>
              </a:rPr>
              <a:t> added in 1990s to close loopholes: DMCA, AHRA, </a:t>
            </a:r>
            <a:r>
              <a:rPr lang="en-US" dirty="0" err="1" smtClean="0">
                <a:solidFill>
                  <a:schemeClr val="tx1">
                    <a:lumMod val="65000"/>
                    <a:lumOff val="35000"/>
                  </a:schemeClr>
                </a:solidFill>
              </a:rPr>
              <a:t>etc</a:t>
            </a:r>
            <a:r>
              <a:rPr lang="en-US" dirty="0" smtClean="0">
                <a:solidFill>
                  <a:schemeClr val="tx1">
                    <a:lumMod val="65000"/>
                    <a:lumOff val="35000"/>
                  </a:schemeClr>
                </a:solidFill>
              </a:rPr>
              <a:t>)</a:t>
            </a: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could there be a DMCA for TK?</a:t>
            </a: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or can these issues be decided on a case-by-case basis, on a reasonableness standard?</a:t>
            </a:r>
          </a:p>
          <a:p>
            <a:pPr fontAlgn="auto">
              <a:spcAft>
                <a:spcPts val="0"/>
              </a:spcAft>
              <a:defRPr/>
            </a:pPr>
            <a:r>
              <a:rPr lang="en-US" dirty="0" smtClean="0">
                <a:solidFill>
                  <a:schemeClr val="tx1">
                    <a:lumMod val="65000"/>
                    <a:lumOff val="35000"/>
                  </a:schemeClr>
                </a:solidFill>
              </a:rPr>
              <a:t>Once </a:t>
            </a:r>
            <a:r>
              <a:rPr lang="en-US" dirty="0">
                <a:solidFill>
                  <a:schemeClr val="tx1">
                    <a:lumMod val="65000"/>
                    <a:lumOff val="35000"/>
                  </a:schemeClr>
                </a:solidFill>
              </a:rPr>
              <a:t>you open door to increased extraction of commercial value, how do you close that door? </a:t>
            </a:r>
          </a:p>
          <a:p>
            <a:pPr fontAlgn="auto">
              <a:spcAft>
                <a:spcPts val="0"/>
              </a:spcAft>
              <a:defRPr/>
            </a:pPr>
            <a:r>
              <a:rPr lang="en-US" dirty="0" smtClean="0">
                <a:solidFill>
                  <a:schemeClr val="tx1">
                    <a:lumMod val="65000"/>
                    <a:lumOff val="35000"/>
                  </a:schemeClr>
                </a:solidFill>
              </a:rPr>
              <a:t>What happens to intermediaries? Secondary </a:t>
            </a:r>
            <a:r>
              <a:rPr lang="en-US" dirty="0" err="1" smtClean="0">
                <a:solidFill>
                  <a:schemeClr val="tx1">
                    <a:lumMod val="65000"/>
                    <a:lumOff val="35000"/>
                  </a:schemeClr>
                </a:solidFill>
              </a:rPr>
              <a:t>liab</a:t>
            </a:r>
            <a:r>
              <a:rPr lang="en-US" dirty="0" smtClean="0">
                <a:solidFill>
                  <a:schemeClr val="tx1">
                    <a:lumMod val="65000"/>
                    <a:lumOff val="35000"/>
                  </a:schemeClr>
                </a:solidFill>
              </a:rPr>
              <a:t> for archiving/displaying/linking </a:t>
            </a:r>
            <a:r>
              <a:rPr lang="en-US" dirty="0" err="1" smtClean="0">
                <a:solidFill>
                  <a:schemeClr val="tx1">
                    <a:lumMod val="65000"/>
                    <a:lumOff val="35000"/>
                  </a:schemeClr>
                </a:solidFill>
              </a:rPr>
              <a:t>TK’d</a:t>
            </a:r>
            <a:r>
              <a:rPr lang="en-US" dirty="0" smtClean="0">
                <a:solidFill>
                  <a:schemeClr val="tx1">
                    <a:lumMod val="65000"/>
                    <a:lumOff val="35000"/>
                  </a:schemeClr>
                </a:solidFill>
              </a:rPr>
              <a:t> works?</a:t>
            </a:r>
          </a:p>
          <a:p>
            <a:pPr fontAlgn="auto">
              <a:spcAft>
                <a:spcPts val="0"/>
              </a:spcAft>
              <a:defRPr/>
            </a:pPr>
            <a:r>
              <a:rPr lang="en-US" dirty="0" smtClean="0">
                <a:solidFill>
                  <a:schemeClr val="tx1">
                    <a:lumMod val="65000"/>
                    <a:lumOff val="35000"/>
                  </a:schemeClr>
                </a:solidFill>
              </a:rPr>
              <a:t>How to ensure free </a:t>
            </a:r>
            <a:r>
              <a:rPr lang="en-US" dirty="0">
                <a:solidFill>
                  <a:schemeClr val="tx1">
                    <a:lumMod val="65000"/>
                    <a:lumOff val="35000"/>
                  </a:schemeClr>
                </a:solidFill>
              </a:rPr>
              <a:t>labor contract and unrestrained physical </a:t>
            </a:r>
            <a:r>
              <a:rPr lang="en-US" dirty="0" smtClean="0">
                <a:solidFill>
                  <a:schemeClr val="tx1">
                    <a:lumMod val="65000"/>
                    <a:lumOff val="35000"/>
                  </a:schemeClr>
                </a:solidFill>
              </a:rPr>
              <a:t>movement?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smtClean="0"/>
              <a:t>Some (Additional) Concerns</a:t>
            </a:r>
          </a:p>
        </p:txBody>
      </p:sp>
      <p:sp>
        <p:nvSpPr>
          <p:cNvPr id="3" name="Content Placeholder 2"/>
          <p:cNvSpPr>
            <a:spLocks noGrp="1"/>
          </p:cNvSpPr>
          <p:nvPr>
            <p:ph idx="1"/>
          </p:nvPr>
        </p:nvSpPr>
        <p:spPr/>
        <p:txBody>
          <a:bodyPr rtlCol="0">
            <a:normAutofit fontScale="55000" lnSpcReduction="20000"/>
          </a:bodyPr>
          <a:lstStyle/>
          <a:p>
            <a:pPr fontAlgn="auto">
              <a:spcAft>
                <a:spcPts val="0"/>
              </a:spcAft>
              <a:defRPr/>
            </a:pPr>
            <a:r>
              <a:rPr lang="en-US" dirty="0" smtClean="0">
                <a:solidFill>
                  <a:schemeClr val="tx1">
                    <a:lumMod val="65000"/>
                    <a:lumOff val="35000"/>
                  </a:schemeClr>
                </a:solidFill>
              </a:rPr>
              <a:t>roadblock to publication and commercialization functions of IP</a:t>
            </a:r>
          </a:p>
          <a:p>
            <a:pPr fontAlgn="auto">
              <a:spcAft>
                <a:spcPts val="0"/>
              </a:spcAft>
              <a:defRPr/>
            </a:pPr>
            <a:r>
              <a:rPr lang="en-US" dirty="0" smtClean="0">
                <a:solidFill>
                  <a:schemeClr val="tx1">
                    <a:lumMod val="65000"/>
                    <a:lumOff val="35000"/>
                  </a:schemeClr>
                </a:solidFill>
              </a:rPr>
              <a:t>construction of artificial exclusivity implies certain types of motivations and exploitation</a:t>
            </a: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recognition</a:t>
            </a: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appreciation</a:t>
            </a: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financial returns and monetary incentives</a:t>
            </a: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right to exclude</a:t>
            </a:r>
          </a:p>
          <a:p>
            <a:pPr fontAlgn="auto">
              <a:spcAft>
                <a:spcPts val="0"/>
              </a:spcAft>
              <a:defRPr/>
            </a:pPr>
            <a:r>
              <a:rPr lang="en-US" dirty="0" smtClean="0">
                <a:solidFill>
                  <a:schemeClr val="tx1">
                    <a:lumMod val="65000"/>
                    <a:lumOff val="35000"/>
                  </a:schemeClr>
                </a:solidFill>
              </a:rPr>
              <a:t>perpetuates notion of “knowledge” as a discrete good arising from single authors</a:t>
            </a: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but knowledge often only gains value insofar as it can be combined with other knowledge and other conceptual frameworks (one reason to emphasize “A” in A2K, not “K”).</a:t>
            </a: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and knowledge doesn’t arise out of thin air; people borrow from other sources and inspirations.</a:t>
            </a:r>
          </a:p>
          <a:p>
            <a:pPr fontAlgn="auto">
              <a:spcAft>
                <a:spcPts val="0"/>
              </a:spcAft>
              <a:defRPr/>
            </a:pPr>
            <a:r>
              <a:rPr lang="en-US" dirty="0">
                <a:solidFill>
                  <a:schemeClr val="tx1">
                    <a:lumMod val="65000"/>
                    <a:lumOff val="35000"/>
                  </a:schemeClr>
                </a:solidFill>
              </a:rPr>
              <a:t>once </a:t>
            </a:r>
            <a:r>
              <a:rPr lang="en-US" dirty="0" smtClean="0">
                <a:solidFill>
                  <a:schemeClr val="tx1">
                    <a:lumMod val="65000"/>
                    <a:lumOff val="35000"/>
                  </a:schemeClr>
                </a:solidFill>
              </a:rPr>
              <a:t>you </a:t>
            </a:r>
            <a:r>
              <a:rPr lang="en-US" dirty="0">
                <a:solidFill>
                  <a:schemeClr val="tx1">
                    <a:lumMod val="65000"/>
                    <a:lumOff val="35000"/>
                  </a:schemeClr>
                </a:solidFill>
              </a:rPr>
              <a:t>open door to increased extraction of commercial value, how do you close that door? </a:t>
            </a:r>
          </a:p>
          <a:p>
            <a:pPr fontAlgn="auto">
              <a:spcAft>
                <a:spcPts val="0"/>
              </a:spcAft>
              <a:defRPr/>
            </a:pPr>
            <a:r>
              <a:rPr lang="en-US" dirty="0" smtClean="0">
                <a:solidFill>
                  <a:schemeClr val="tx1">
                    <a:lumMod val="65000"/>
                    <a:lumOff val="35000"/>
                  </a:schemeClr>
                </a:solidFill>
              </a:rPr>
              <a:t>how to account for wide range of exceptions, limitations, loopholes? current length of US copyright statutes =  205 pages (100 </a:t>
            </a:r>
            <a:r>
              <a:rPr lang="en-US" dirty="0" err="1" smtClean="0">
                <a:solidFill>
                  <a:schemeClr val="tx1">
                    <a:lumMod val="65000"/>
                    <a:lumOff val="35000"/>
                  </a:schemeClr>
                </a:solidFill>
              </a:rPr>
              <a:t>pgs</a:t>
            </a:r>
            <a:r>
              <a:rPr lang="en-US" dirty="0" smtClean="0">
                <a:solidFill>
                  <a:schemeClr val="tx1">
                    <a:lumMod val="65000"/>
                    <a:lumOff val="35000"/>
                  </a:schemeClr>
                </a:solidFill>
              </a:rPr>
              <a:t> added in 1990s to close loopholes: DMCA, AHRA, </a:t>
            </a:r>
            <a:r>
              <a:rPr lang="en-US" dirty="0" err="1" smtClean="0">
                <a:solidFill>
                  <a:schemeClr val="tx1">
                    <a:lumMod val="65000"/>
                    <a:lumOff val="35000"/>
                  </a:schemeClr>
                </a:solidFill>
              </a:rPr>
              <a:t>etc</a:t>
            </a:r>
            <a:r>
              <a:rPr lang="en-US" dirty="0" smtClean="0">
                <a:solidFill>
                  <a:schemeClr val="tx1">
                    <a:lumMod val="65000"/>
                    <a:lumOff val="35000"/>
                  </a:schemeClr>
                </a:solidFill>
              </a:rPr>
              <a:t>)</a:t>
            </a: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could there be a DMCA for TK?</a:t>
            </a: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or can these issues be decided on a case-by-case basis, on a reasonableness standard?</a:t>
            </a:r>
          </a:p>
          <a:p>
            <a:pPr fontAlgn="auto">
              <a:spcAft>
                <a:spcPts val="0"/>
              </a:spcAft>
              <a:defRPr/>
            </a:pPr>
            <a:r>
              <a:rPr lang="en-US" dirty="0" smtClean="0">
                <a:solidFill>
                  <a:schemeClr val="tx1">
                    <a:lumMod val="65000"/>
                    <a:lumOff val="35000"/>
                  </a:schemeClr>
                </a:solidFill>
              </a:rPr>
              <a:t>what happens to intermediaries? secondary </a:t>
            </a:r>
            <a:r>
              <a:rPr lang="en-US" dirty="0" err="1" smtClean="0">
                <a:solidFill>
                  <a:schemeClr val="tx1">
                    <a:lumMod val="65000"/>
                    <a:lumOff val="35000"/>
                  </a:schemeClr>
                </a:solidFill>
              </a:rPr>
              <a:t>liab</a:t>
            </a:r>
            <a:r>
              <a:rPr lang="en-US" dirty="0" smtClean="0">
                <a:solidFill>
                  <a:schemeClr val="tx1">
                    <a:lumMod val="65000"/>
                    <a:lumOff val="35000"/>
                  </a:schemeClr>
                </a:solidFill>
              </a:rPr>
              <a:t> for archiving/displaying/linking </a:t>
            </a:r>
            <a:r>
              <a:rPr lang="en-US" dirty="0" err="1" smtClean="0">
                <a:solidFill>
                  <a:schemeClr val="tx1">
                    <a:lumMod val="65000"/>
                    <a:lumOff val="35000"/>
                  </a:schemeClr>
                </a:solidFill>
              </a:rPr>
              <a:t>TK’d</a:t>
            </a:r>
            <a:r>
              <a:rPr lang="en-US" dirty="0" smtClean="0">
                <a:solidFill>
                  <a:schemeClr val="tx1">
                    <a:lumMod val="65000"/>
                    <a:lumOff val="35000"/>
                  </a:schemeClr>
                </a:solidFill>
              </a:rPr>
              <a:t> works?</a:t>
            </a:r>
            <a:endParaRPr lang="en-US" dirty="0">
              <a:solidFill>
                <a:schemeClr val="tx1">
                  <a:lumMod val="65000"/>
                  <a:lumOff val="3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mtClean="0"/>
              <a:t>Problems of Access to Knowledge as applied to TK</a:t>
            </a:r>
          </a:p>
        </p:txBody>
      </p:sp>
      <p:sp>
        <p:nvSpPr>
          <p:cNvPr id="28674" name="Content Placeholder 2"/>
          <p:cNvSpPr>
            <a:spLocks noGrp="1"/>
          </p:cNvSpPr>
          <p:nvPr>
            <p:ph idx="1"/>
          </p:nvPr>
        </p:nvSpPr>
        <p:spPr/>
        <p:txBody>
          <a:bodyPr/>
          <a:lstStyle/>
          <a:p>
            <a:r>
              <a:rPr lang="en-US" smtClean="0"/>
              <a:t>History: indigenous people lost control over: </a:t>
            </a:r>
          </a:p>
          <a:p>
            <a:pPr lvl="1"/>
            <a:r>
              <a:rPr lang="en-US" smtClean="0"/>
              <a:t>what kinds of knowledge were to be circulated</a:t>
            </a:r>
          </a:p>
          <a:p>
            <a:pPr lvl="1"/>
            <a:r>
              <a:rPr lang="en-US" smtClean="0"/>
              <a:t>how third parties could make use of this information</a:t>
            </a:r>
          </a:p>
          <a:p>
            <a:r>
              <a:rPr lang="en-US" smtClean="0"/>
              <a:t>Loss over knowledge management led to economic exploitation</a:t>
            </a:r>
          </a:p>
          <a:p>
            <a:pPr lvl="1"/>
            <a:r>
              <a:rPr lang="en-US" smtClean="0"/>
              <a:t>e.g., Madagascar: rosy periwinkle and Eli Lilly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smtClean="0"/>
              <a:t>Some (Additional) Concerns</a:t>
            </a:r>
          </a:p>
        </p:txBody>
      </p:sp>
      <p:sp>
        <p:nvSpPr>
          <p:cNvPr id="3" name="Content Placeholder 2"/>
          <p:cNvSpPr>
            <a:spLocks noGrp="1"/>
          </p:cNvSpPr>
          <p:nvPr>
            <p:ph idx="1"/>
          </p:nvPr>
        </p:nvSpPr>
        <p:spPr/>
        <p:txBody>
          <a:bodyPr rtlCol="0">
            <a:normAutofit fontScale="55000" lnSpcReduction="20000"/>
          </a:bodyPr>
          <a:lstStyle/>
          <a:p>
            <a:pPr fontAlgn="auto">
              <a:spcAft>
                <a:spcPts val="0"/>
              </a:spcAft>
              <a:defRPr/>
            </a:pPr>
            <a:r>
              <a:rPr lang="en-US" dirty="0" smtClean="0">
                <a:solidFill>
                  <a:schemeClr val="tx1">
                    <a:lumMod val="65000"/>
                    <a:lumOff val="35000"/>
                  </a:schemeClr>
                </a:solidFill>
              </a:rPr>
              <a:t>roadblock to publication and commercialization functions of IP</a:t>
            </a:r>
          </a:p>
          <a:p>
            <a:pPr fontAlgn="auto">
              <a:spcAft>
                <a:spcPts val="0"/>
              </a:spcAft>
              <a:defRPr/>
            </a:pPr>
            <a:r>
              <a:rPr lang="en-US" dirty="0" smtClean="0">
                <a:solidFill>
                  <a:schemeClr val="tx1">
                    <a:lumMod val="65000"/>
                    <a:lumOff val="35000"/>
                  </a:schemeClr>
                </a:solidFill>
              </a:rPr>
              <a:t>construction of artificial exclusivity implies certain types of motivations and exploitation</a:t>
            </a: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recognition</a:t>
            </a: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appreciation</a:t>
            </a: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financial returns and monetary incentives</a:t>
            </a: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right to exclude</a:t>
            </a:r>
          </a:p>
          <a:p>
            <a:pPr fontAlgn="auto">
              <a:spcAft>
                <a:spcPts val="0"/>
              </a:spcAft>
              <a:defRPr/>
            </a:pPr>
            <a:r>
              <a:rPr lang="en-US" dirty="0" smtClean="0">
                <a:solidFill>
                  <a:schemeClr val="tx1">
                    <a:lumMod val="65000"/>
                    <a:lumOff val="35000"/>
                  </a:schemeClr>
                </a:solidFill>
              </a:rPr>
              <a:t>perpetuates notion of “knowledge” as a discrete good arising from single authors</a:t>
            </a: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but knowledge often only gains value insofar as it can be combined with other knowledge and other conceptual frameworks (one reason to emphasize “A” in A2K, not “K”).</a:t>
            </a: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and knowledge doesn’t arise out of thin air; people borrow from other sources and inspirations.</a:t>
            </a:r>
          </a:p>
          <a:p>
            <a:pPr fontAlgn="auto">
              <a:spcAft>
                <a:spcPts val="0"/>
              </a:spcAft>
              <a:defRPr/>
            </a:pPr>
            <a:r>
              <a:rPr lang="en-US" dirty="0">
                <a:solidFill>
                  <a:schemeClr val="tx1">
                    <a:lumMod val="65000"/>
                    <a:lumOff val="35000"/>
                  </a:schemeClr>
                </a:solidFill>
              </a:rPr>
              <a:t>once </a:t>
            </a:r>
            <a:r>
              <a:rPr lang="en-US" dirty="0" smtClean="0">
                <a:solidFill>
                  <a:schemeClr val="tx1">
                    <a:lumMod val="65000"/>
                    <a:lumOff val="35000"/>
                  </a:schemeClr>
                </a:solidFill>
              </a:rPr>
              <a:t>you </a:t>
            </a:r>
            <a:r>
              <a:rPr lang="en-US" dirty="0">
                <a:solidFill>
                  <a:schemeClr val="tx1">
                    <a:lumMod val="65000"/>
                    <a:lumOff val="35000"/>
                  </a:schemeClr>
                </a:solidFill>
              </a:rPr>
              <a:t>open door to increased extraction of commercial value, how do you close that door? </a:t>
            </a:r>
          </a:p>
          <a:p>
            <a:pPr fontAlgn="auto">
              <a:spcAft>
                <a:spcPts val="0"/>
              </a:spcAft>
              <a:defRPr/>
            </a:pPr>
            <a:r>
              <a:rPr lang="en-US" dirty="0" smtClean="0">
                <a:solidFill>
                  <a:schemeClr val="tx1">
                    <a:lumMod val="65000"/>
                    <a:lumOff val="35000"/>
                  </a:schemeClr>
                </a:solidFill>
              </a:rPr>
              <a:t>how to account for wide range of exceptions, limitations, loopholes? current length of US copyright statutes =  205 pages (100 </a:t>
            </a:r>
            <a:r>
              <a:rPr lang="en-US" dirty="0" err="1" smtClean="0">
                <a:solidFill>
                  <a:schemeClr val="tx1">
                    <a:lumMod val="65000"/>
                    <a:lumOff val="35000"/>
                  </a:schemeClr>
                </a:solidFill>
              </a:rPr>
              <a:t>pgs</a:t>
            </a:r>
            <a:r>
              <a:rPr lang="en-US" dirty="0" smtClean="0">
                <a:solidFill>
                  <a:schemeClr val="tx1">
                    <a:lumMod val="65000"/>
                    <a:lumOff val="35000"/>
                  </a:schemeClr>
                </a:solidFill>
              </a:rPr>
              <a:t> added in 1990s to close loopholes: DMCA, AHRA, </a:t>
            </a:r>
            <a:r>
              <a:rPr lang="en-US" dirty="0" err="1" smtClean="0">
                <a:solidFill>
                  <a:schemeClr val="tx1">
                    <a:lumMod val="65000"/>
                    <a:lumOff val="35000"/>
                  </a:schemeClr>
                </a:solidFill>
              </a:rPr>
              <a:t>etc</a:t>
            </a:r>
            <a:r>
              <a:rPr lang="en-US" dirty="0" smtClean="0">
                <a:solidFill>
                  <a:schemeClr val="tx1">
                    <a:lumMod val="65000"/>
                    <a:lumOff val="35000"/>
                  </a:schemeClr>
                </a:solidFill>
              </a:rPr>
              <a:t>)</a:t>
            </a: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could there be a DMCA for TK?</a:t>
            </a: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or can these issues be decided on a case-by-case basis, on a reasonableness standard?</a:t>
            </a:r>
          </a:p>
          <a:p>
            <a:pPr fontAlgn="auto">
              <a:spcAft>
                <a:spcPts val="0"/>
              </a:spcAft>
              <a:defRPr/>
            </a:pPr>
            <a:r>
              <a:rPr lang="en-US" dirty="0" smtClean="0">
                <a:solidFill>
                  <a:schemeClr val="tx1">
                    <a:lumMod val="65000"/>
                    <a:lumOff val="35000"/>
                  </a:schemeClr>
                </a:solidFill>
              </a:rPr>
              <a:t>what happens to intermediaries? secondary </a:t>
            </a:r>
            <a:r>
              <a:rPr lang="en-US" dirty="0" err="1" smtClean="0">
                <a:solidFill>
                  <a:schemeClr val="tx1">
                    <a:lumMod val="65000"/>
                    <a:lumOff val="35000"/>
                  </a:schemeClr>
                </a:solidFill>
              </a:rPr>
              <a:t>liab</a:t>
            </a:r>
            <a:r>
              <a:rPr lang="en-US" dirty="0" smtClean="0">
                <a:solidFill>
                  <a:schemeClr val="tx1">
                    <a:lumMod val="65000"/>
                    <a:lumOff val="35000"/>
                  </a:schemeClr>
                </a:solidFill>
              </a:rPr>
              <a:t> for archiving/displaying/linking </a:t>
            </a:r>
            <a:r>
              <a:rPr lang="en-US" dirty="0" err="1" smtClean="0">
                <a:solidFill>
                  <a:schemeClr val="tx1">
                    <a:lumMod val="65000"/>
                    <a:lumOff val="35000"/>
                  </a:schemeClr>
                </a:solidFill>
              </a:rPr>
              <a:t>TK’d</a:t>
            </a:r>
            <a:r>
              <a:rPr lang="en-US" dirty="0" smtClean="0">
                <a:solidFill>
                  <a:schemeClr val="tx1">
                    <a:lumMod val="65000"/>
                    <a:lumOff val="35000"/>
                  </a:schemeClr>
                </a:solidFill>
              </a:rPr>
              <a:t> works?</a:t>
            </a:r>
            <a:endParaRPr lang="en-US" dirty="0">
              <a:solidFill>
                <a:schemeClr val="tx1">
                  <a:lumMod val="65000"/>
                  <a:lumOff val="35000"/>
                </a:schemeClr>
              </a:solidFill>
            </a:endParaRPr>
          </a:p>
        </p:txBody>
      </p:sp>
      <p:sp>
        <p:nvSpPr>
          <p:cNvPr id="4" name="Rectangle 3"/>
          <p:cNvSpPr/>
          <p:nvPr/>
        </p:nvSpPr>
        <p:spPr>
          <a:xfrm rot="19934330">
            <a:off x="1097136" y="3128982"/>
            <a:ext cx="6335544" cy="923330"/>
          </a:xfrm>
          <a:prstGeom prst="rect">
            <a:avLst/>
          </a:prstGeom>
          <a:noFill/>
        </p:spPr>
        <p:txBody>
          <a:bodyPr>
            <a:spAutoFit/>
          </a:bodyPr>
          <a:lstStyle/>
          <a:p>
            <a:pPr algn="ctr" fontAlgn="auto">
              <a:spcBef>
                <a:spcPts val="0"/>
              </a:spcBef>
              <a:spcAft>
                <a:spcPts val="0"/>
              </a:spcAft>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it’s complicated</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n-US" smtClean="0"/>
              <a:t>Alternative Proposals</a:t>
            </a:r>
          </a:p>
        </p:txBody>
      </p:sp>
      <p:sp>
        <p:nvSpPr>
          <p:cNvPr id="3" name="Content Placeholder 2"/>
          <p:cNvSpPr>
            <a:spLocks noGrp="1"/>
          </p:cNvSpPr>
          <p:nvPr>
            <p:ph idx="1"/>
          </p:nvPr>
        </p:nvSpPr>
        <p:spPr/>
        <p:txBody>
          <a:bodyPr rtlCol="0">
            <a:normAutofit fontScale="62500" lnSpcReduction="20000"/>
          </a:bodyPr>
          <a:lstStyle/>
          <a:p>
            <a:pPr fontAlgn="auto">
              <a:spcAft>
                <a:spcPts val="0"/>
              </a:spcAft>
              <a:defRPr/>
            </a:pPr>
            <a:r>
              <a:rPr lang="en-US" dirty="0" smtClean="0">
                <a:solidFill>
                  <a:schemeClr val="tx1">
                    <a:lumMod val="65000"/>
                    <a:lumOff val="35000"/>
                  </a:schemeClr>
                </a:solidFill>
              </a:rPr>
              <a:t>Compulsory License</a:t>
            </a: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if demonstrated that patented or copyrighted product/expression is derived from TK, then automatic licensing fee charged to holder.</a:t>
            </a:r>
          </a:p>
          <a:p>
            <a:pPr fontAlgn="auto">
              <a:spcAft>
                <a:spcPts val="0"/>
              </a:spcAft>
              <a:defRPr/>
            </a:pPr>
            <a:r>
              <a:rPr lang="en-US" dirty="0" smtClean="0">
                <a:solidFill>
                  <a:schemeClr val="tx1">
                    <a:lumMod val="65000"/>
                    <a:lumOff val="35000"/>
                  </a:schemeClr>
                </a:solidFill>
              </a:rPr>
              <a:t>Preclusion of </a:t>
            </a:r>
            <a:r>
              <a:rPr lang="en-US" dirty="0" err="1" smtClean="0">
                <a:solidFill>
                  <a:schemeClr val="tx1">
                    <a:lumMod val="65000"/>
                    <a:lumOff val="35000"/>
                  </a:schemeClr>
                </a:solidFill>
              </a:rPr>
              <a:t>Propertization</a:t>
            </a:r>
            <a:endParaRPr lang="en-US" dirty="0" smtClean="0">
              <a:solidFill>
                <a:schemeClr val="tx1">
                  <a:lumMod val="65000"/>
                  <a:lumOff val="35000"/>
                </a:schemeClr>
              </a:solidFill>
            </a:endParaRP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Prior Art &amp; Defensive TK</a:t>
            </a:r>
          </a:p>
          <a:p>
            <a:pPr fontAlgn="auto">
              <a:spcAft>
                <a:spcPts val="0"/>
              </a:spcAft>
              <a:defRPr/>
            </a:pPr>
            <a:r>
              <a:rPr lang="en-US" dirty="0" smtClean="0">
                <a:solidFill>
                  <a:schemeClr val="tx1">
                    <a:lumMod val="65000"/>
                    <a:lumOff val="35000"/>
                  </a:schemeClr>
                </a:solidFill>
              </a:rPr>
              <a:t>Exceptions &amp; Limitations</a:t>
            </a: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if indigenous people are not owners/authors of works that draw upon their expression, grant automatic license of these works within community. </a:t>
            </a: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Q: how far should this exception extend to commercial uses of those works?</a:t>
            </a:r>
          </a:p>
          <a:p>
            <a:pPr fontAlgn="auto">
              <a:spcAft>
                <a:spcPts val="0"/>
              </a:spcAft>
              <a:defRPr/>
            </a:pPr>
            <a:r>
              <a:rPr lang="en-US" dirty="0" smtClean="0">
                <a:solidFill>
                  <a:schemeClr val="tx1">
                    <a:lumMod val="65000"/>
                    <a:lumOff val="35000"/>
                  </a:schemeClr>
                </a:solidFill>
              </a:rPr>
              <a:t>Governmental Investments: </a:t>
            </a: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TK as a Public Good: emphasis on continued </a:t>
            </a:r>
            <a:r>
              <a:rPr lang="en-US" dirty="0">
                <a:solidFill>
                  <a:schemeClr val="tx1">
                    <a:lumMod val="65000"/>
                    <a:lumOff val="35000"/>
                  </a:schemeClr>
                </a:solidFill>
              </a:rPr>
              <a:t>a</a:t>
            </a:r>
            <a:r>
              <a:rPr lang="en-US" dirty="0" smtClean="0">
                <a:solidFill>
                  <a:schemeClr val="tx1">
                    <a:lumMod val="65000"/>
                    <a:lumOff val="35000"/>
                  </a:schemeClr>
                </a:solidFill>
              </a:rPr>
              <a:t>vailability and wide access, rather than excludability</a:t>
            </a:r>
          </a:p>
          <a:p>
            <a:pPr fontAlgn="auto">
              <a:spcAft>
                <a:spcPts val="0"/>
              </a:spcAft>
              <a:defRPr/>
            </a:pPr>
            <a:r>
              <a:rPr lang="en-US" dirty="0" smtClean="0">
                <a:solidFill>
                  <a:schemeClr val="tx1">
                    <a:lumMod val="65000"/>
                    <a:lumOff val="35000"/>
                  </a:schemeClr>
                </a:solidFill>
              </a:rPr>
              <a:t>Preservation Efforts</a:t>
            </a: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basing preservation not on isolation but on openness and </a:t>
            </a:r>
            <a:r>
              <a:rPr lang="en-US" dirty="0" err="1" smtClean="0">
                <a:solidFill>
                  <a:schemeClr val="tx1">
                    <a:lumMod val="65000"/>
                    <a:lumOff val="35000"/>
                  </a:schemeClr>
                </a:solidFill>
              </a:rPr>
              <a:t>evolvability</a:t>
            </a:r>
            <a:r>
              <a:rPr lang="en-US" dirty="0" smtClean="0">
                <a:solidFill>
                  <a:schemeClr val="tx1">
                    <a:lumMod val="65000"/>
                    <a:lumOff val="35000"/>
                  </a:schemeClr>
                </a:solidFill>
              </a:rPr>
              <a:t>.</a:t>
            </a: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e.g., </a:t>
            </a:r>
            <a:r>
              <a:rPr lang="en-US" dirty="0" err="1" smtClean="0">
                <a:solidFill>
                  <a:schemeClr val="tx1">
                    <a:lumMod val="65000"/>
                    <a:lumOff val="35000"/>
                  </a:schemeClr>
                </a:solidFill>
              </a:rPr>
              <a:t>Makan</a:t>
            </a:r>
            <a:r>
              <a:rPr lang="en-US" dirty="0" smtClean="0">
                <a:solidFill>
                  <a:schemeClr val="tx1">
                    <a:lumMod val="65000"/>
                    <a:lumOff val="35000"/>
                  </a:schemeClr>
                </a:solidFill>
              </a:rPr>
              <a:t>: offer performances of traditional Egyptian music and recreate a place for it in the lives of everyday Egyptians, rather than relegating that music to an exotic curiosity.</a:t>
            </a:r>
            <a:endParaRPr lang="en-US" dirty="0">
              <a:solidFill>
                <a:schemeClr val="tx1">
                  <a:lumMod val="65000"/>
                  <a:lumOff val="35000"/>
                </a:schemeClr>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smtClean="0"/>
              <a:t>Alternative Proposals</a:t>
            </a:r>
          </a:p>
        </p:txBody>
      </p:sp>
      <p:sp>
        <p:nvSpPr>
          <p:cNvPr id="75778" name="Content Placeholder 2"/>
          <p:cNvSpPr>
            <a:spLocks noGrp="1"/>
          </p:cNvSpPr>
          <p:nvPr>
            <p:ph idx="1"/>
          </p:nvPr>
        </p:nvSpPr>
        <p:spPr/>
        <p:txBody>
          <a:bodyPr/>
          <a:lstStyle/>
          <a:p>
            <a:r>
              <a:rPr lang="en-US" smtClean="0"/>
              <a:t>TK intermediaries</a:t>
            </a:r>
          </a:p>
          <a:p>
            <a:pPr lvl="1"/>
            <a:r>
              <a:rPr lang="en-US" smtClean="0"/>
              <a:t>safe harbors for promoting growth of TK?</a:t>
            </a:r>
          </a:p>
          <a:p>
            <a:pPr lvl="1"/>
            <a:r>
              <a:rPr lang="en-US" smtClean="0"/>
              <a:t>public domain not just about enabling users; also about enabling intermediaries (protections from secondary liability)</a:t>
            </a:r>
          </a:p>
          <a:p>
            <a:r>
              <a:rPr lang="en-US" smtClean="0"/>
              <a:t>Commons-based licensing system for TK</a:t>
            </a:r>
          </a:p>
          <a:p>
            <a:pPr lvl="1"/>
            <a:r>
              <a:rPr lang="en-US" smtClean="0"/>
              <a:t>Similar to GPL</a:t>
            </a:r>
          </a:p>
          <a:p>
            <a:pPr lvl="1"/>
            <a:r>
              <a:rPr lang="en-US" smtClean="0"/>
              <a:t>Compulsory cross-license between the patented product and the TK component of that product? http://workingagenda.blogspot.com/2006/04/access-to-traditional-knowledge-and.html But where to set the price? Software development community emphasized access over cross-payments.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mtClean="0"/>
              <a:t>Problems of Access to Knowledge as applied to TK</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defRPr/>
            </a:pPr>
            <a:r>
              <a:rPr lang="en-US" dirty="0" smtClean="0">
                <a:solidFill>
                  <a:schemeClr val="tx1">
                    <a:lumMod val="65000"/>
                    <a:lumOff val="35000"/>
                  </a:schemeClr>
                </a:solidFill>
              </a:rPr>
              <a:t>The idea of the public domain – which is often held out as a necessary repository of cultural</a:t>
            </a:r>
            <a:r>
              <a:rPr lang="en-US" dirty="0">
                <a:solidFill>
                  <a:schemeClr val="tx1">
                    <a:lumMod val="65000"/>
                    <a:lumOff val="35000"/>
                  </a:schemeClr>
                </a:solidFill>
              </a:rPr>
              <a:t> </a:t>
            </a:r>
            <a:r>
              <a:rPr lang="en-US" dirty="0" smtClean="0">
                <a:solidFill>
                  <a:schemeClr val="tx1">
                    <a:lumMod val="65000"/>
                    <a:lumOff val="35000"/>
                  </a:schemeClr>
                </a:solidFill>
              </a:rPr>
              <a:t>&amp; scientific building blocks – was seen to feed into this kind of undervaluation. </a:t>
            </a: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Open access public domain composed of traditional knowledge serves as building blocks for expressions and inventions of western companies, which then control access to that knowledge.</a:t>
            </a:r>
          </a:p>
          <a:p>
            <a:pPr lvl="1" fontAlgn="auto">
              <a:spcAft>
                <a:spcPts val="0"/>
              </a:spcAft>
              <a:buClr>
                <a:schemeClr val="accent1">
                  <a:lumMod val="60000"/>
                  <a:lumOff val="40000"/>
                </a:schemeClr>
              </a:buClr>
              <a:defRPr/>
            </a:pPr>
            <a:r>
              <a:rPr lang="en-US" dirty="0" smtClean="0">
                <a:solidFill>
                  <a:schemeClr val="tx1">
                    <a:lumMod val="65000"/>
                    <a:lumOff val="35000"/>
                  </a:schemeClr>
                </a:solidFill>
              </a:rPr>
              <a:t>Metaphors such as cultural environmentalism portray indigenous knowledge as part of nature – the raw materials from which others build inventions. </a:t>
            </a:r>
          </a:p>
          <a:p>
            <a:pPr fontAlgn="auto">
              <a:spcAft>
                <a:spcPts val="0"/>
              </a:spcAft>
              <a:defRPr/>
            </a:pPr>
            <a:r>
              <a:rPr lang="en-US" dirty="0" smtClean="0">
                <a:solidFill>
                  <a:schemeClr val="tx1">
                    <a:lumMod val="65000"/>
                    <a:lumOff val="35000"/>
                  </a:schemeClr>
                </a:solidFill>
              </a:rPr>
              <a:t>Separately, if </a:t>
            </a:r>
            <a:r>
              <a:rPr lang="en-US" dirty="0">
                <a:solidFill>
                  <a:schemeClr val="tx1">
                    <a:lumMod val="65000"/>
                    <a:lumOff val="35000"/>
                  </a:schemeClr>
                </a:solidFill>
              </a:rPr>
              <a:t>A2K is framed as a blanket opposition to local control over knowledge production/management, then it may also sometimes be used to justify strong access claims made by intermediaries – in the context of </a:t>
            </a:r>
            <a:r>
              <a:rPr lang="en-US" i="1" dirty="0">
                <a:solidFill>
                  <a:schemeClr val="tx1">
                    <a:lumMod val="65000"/>
                    <a:lumOff val="35000"/>
                  </a:schemeClr>
                </a:solidFill>
              </a:rPr>
              <a:t>privacy </a:t>
            </a:r>
            <a:r>
              <a:rPr lang="en-US" dirty="0">
                <a:solidFill>
                  <a:schemeClr val="tx1">
                    <a:lumMod val="65000"/>
                    <a:lumOff val="35000"/>
                  </a:schemeClr>
                </a:solidFill>
              </a:rPr>
              <a:t>and </a:t>
            </a:r>
            <a:r>
              <a:rPr lang="en-US" i="1" dirty="0">
                <a:solidFill>
                  <a:schemeClr val="tx1">
                    <a:lumMod val="65000"/>
                    <a:lumOff val="35000"/>
                  </a:schemeClr>
                </a:solidFill>
              </a:rPr>
              <a:t>Terms of Service agreements</a:t>
            </a:r>
            <a:r>
              <a:rPr lang="en-US" dirty="0">
                <a:solidFill>
                  <a:schemeClr val="tx1">
                    <a:lumMod val="65000"/>
                    <a:lumOff val="35000"/>
                  </a:schemeClr>
                </a:solidFill>
              </a:rPr>
              <a:t> – that similarly inhibit the ability of users to govern and manage their identities.</a:t>
            </a:r>
          </a:p>
          <a:p>
            <a:pPr lvl="1" fontAlgn="auto">
              <a:spcAft>
                <a:spcPts val="0"/>
              </a:spcAft>
              <a:buClr>
                <a:schemeClr val="accent1">
                  <a:lumMod val="60000"/>
                  <a:lumOff val="40000"/>
                </a:schemeClr>
              </a:buClr>
              <a:defRPr/>
            </a:pPr>
            <a:endParaRPr lang="en-US" dirty="0" smtClean="0">
              <a:solidFill>
                <a:schemeClr val="tx1">
                  <a:lumMod val="65000"/>
                  <a:lumOff val="3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168775" y="1684338"/>
            <a:ext cx="3898900" cy="871537"/>
          </a:xfrm>
        </p:spPr>
        <p:txBody>
          <a:bodyPr/>
          <a:lstStyle/>
          <a:p>
            <a:r>
              <a:rPr lang="en-US" smtClean="0"/>
              <a:t>Amy Kapczysnki</a:t>
            </a:r>
          </a:p>
        </p:txBody>
      </p:sp>
      <p:sp>
        <p:nvSpPr>
          <p:cNvPr id="32770" name="Text Placeholder 3"/>
          <p:cNvSpPr>
            <a:spLocks noGrp="1"/>
          </p:cNvSpPr>
          <p:nvPr>
            <p:ph type="body" sz="half" idx="2"/>
          </p:nvPr>
        </p:nvSpPr>
        <p:spPr>
          <a:xfrm>
            <a:off x="4168775" y="3386138"/>
            <a:ext cx="3898900" cy="2757487"/>
          </a:xfrm>
        </p:spPr>
        <p:txBody>
          <a:bodyPr/>
          <a:lstStyle/>
          <a:p>
            <a:r>
              <a:rPr lang="en-US" sz="1800" smtClean="0"/>
              <a:t>“The muted (or repressed) debate within the A2K movement over the proper status of traditional knowledge (is it rightfully the property of local communities, or part of the public domain open to all?), evinces the strains of this tension.”</a:t>
            </a:r>
          </a:p>
          <a:p>
            <a:endParaRPr lang="en-US" smtClean="0"/>
          </a:p>
        </p:txBody>
      </p:sp>
      <p:pic>
        <p:nvPicPr>
          <p:cNvPr id="32771" name="Picture Placeholder 7"/>
          <p:cNvPicPr>
            <a:picLocks noGrp="1" noChangeAspect="1"/>
          </p:cNvPicPr>
          <p:nvPr>
            <p:ph type="pic" idx="1"/>
          </p:nvPr>
        </p:nvPicPr>
        <p:blipFill>
          <a:blip r:embed="rId2"/>
          <a:srcRect l="9094" r="9094"/>
          <a:stretch>
            <a:fillRect/>
          </a:stretch>
        </p:blipFill>
        <p:spPr>
          <a:xfrm>
            <a:off x="277813" y="228600"/>
            <a:ext cx="3460750" cy="6345238"/>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mtClean="0"/>
              <a:t>Goals of Traditional Knowledge</a:t>
            </a:r>
          </a:p>
        </p:txBody>
      </p:sp>
      <p:sp>
        <p:nvSpPr>
          <p:cNvPr id="3" name="Content Placeholder 2"/>
          <p:cNvSpPr>
            <a:spLocks noGrp="1"/>
          </p:cNvSpPr>
          <p:nvPr>
            <p:ph idx="1"/>
          </p:nvPr>
        </p:nvSpPr>
        <p:spPr/>
        <p:txBody>
          <a:bodyPr rtlCol="0">
            <a:normAutofit fontScale="92500" lnSpcReduction="10000"/>
          </a:bodyPr>
          <a:lstStyle/>
          <a:p>
            <a:pPr fontAlgn="auto">
              <a:spcAft>
                <a:spcPts val="0"/>
              </a:spcAft>
              <a:defRPr/>
            </a:pPr>
            <a:r>
              <a:rPr lang="en-US" dirty="0" smtClean="0">
                <a:solidFill>
                  <a:schemeClr val="tx1">
                    <a:lumMod val="65000"/>
                    <a:lumOff val="35000"/>
                  </a:schemeClr>
                </a:solidFill>
              </a:rPr>
              <a:t>Responsibility / custodianship over knowledge</a:t>
            </a:r>
          </a:p>
          <a:p>
            <a:pPr fontAlgn="auto">
              <a:spcAft>
                <a:spcPts val="0"/>
              </a:spcAft>
              <a:defRPr/>
            </a:pPr>
            <a:r>
              <a:rPr lang="en-US" dirty="0" smtClean="0">
                <a:solidFill>
                  <a:schemeClr val="tx1">
                    <a:lumMod val="65000"/>
                    <a:lumOff val="35000"/>
                  </a:schemeClr>
                </a:solidFill>
              </a:rPr>
              <a:t>Security / peace of mind re possible misuse of resources</a:t>
            </a:r>
          </a:p>
          <a:p>
            <a:pPr fontAlgn="auto">
              <a:spcAft>
                <a:spcPts val="0"/>
              </a:spcAft>
              <a:defRPr/>
            </a:pPr>
            <a:r>
              <a:rPr lang="en-US" dirty="0" smtClean="0">
                <a:solidFill>
                  <a:schemeClr val="tx1">
                    <a:lumMod val="65000"/>
                    <a:lumOff val="35000"/>
                  </a:schemeClr>
                </a:solidFill>
              </a:rPr>
              <a:t>Privacy / intimacy / solitude</a:t>
            </a:r>
          </a:p>
          <a:p>
            <a:pPr fontAlgn="auto">
              <a:spcAft>
                <a:spcPts val="0"/>
              </a:spcAft>
              <a:defRPr/>
            </a:pPr>
            <a:r>
              <a:rPr lang="en-US" dirty="0" smtClean="0">
                <a:solidFill>
                  <a:schemeClr val="tx1">
                    <a:lumMod val="65000"/>
                    <a:lumOff val="35000"/>
                  </a:schemeClr>
                </a:solidFill>
              </a:rPr>
              <a:t>Autonomy / freedom from dependence on others</a:t>
            </a:r>
          </a:p>
          <a:p>
            <a:pPr fontAlgn="auto">
              <a:spcAft>
                <a:spcPts val="0"/>
              </a:spcAft>
              <a:defRPr/>
            </a:pPr>
            <a:r>
              <a:rPr lang="en-US" dirty="0" smtClean="0">
                <a:solidFill>
                  <a:schemeClr val="tx1">
                    <a:lumMod val="65000"/>
                    <a:lumOff val="35000"/>
                  </a:schemeClr>
                </a:solidFill>
              </a:rPr>
              <a:t>Realization of community / project will into world through management of resources</a:t>
            </a:r>
          </a:p>
          <a:p>
            <a:pPr fontAlgn="auto">
              <a:spcAft>
                <a:spcPts val="0"/>
              </a:spcAft>
              <a:defRPr/>
            </a:pPr>
            <a:r>
              <a:rPr lang="en-US" dirty="0" smtClean="0">
                <a:solidFill>
                  <a:schemeClr val="tx1">
                    <a:lumMod val="65000"/>
                    <a:lumOff val="35000"/>
                  </a:schemeClr>
                </a:solidFill>
              </a:rPr>
              <a:t>Duty / take care of resources and deploy them carefully</a:t>
            </a:r>
          </a:p>
          <a:p>
            <a:pPr fontAlgn="auto">
              <a:spcAft>
                <a:spcPts val="0"/>
              </a:spcAft>
              <a:defRPr/>
            </a:pPr>
            <a:r>
              <a:rPr lang="en-US" dirty="0" smtClean="0">
                <a:solidFill>
                  <a:schemeClr val="tx1">
                    <a:lumMod val="65000"/>
                    <a:lumOff val="35000"/>
                  </a:schemeClr>
                </a:solidFill>
              </a:rPr>
              <a:t>Identity / stable and reliable relationships with particular objects and traditions over time</a:t>
            </a:r>
          </a:p>
          <a:p>
            <a:pPr fontAlgn="auto">
              <a:spcAft>
                <a:spcPts val="0"/>
              </a:spcAft>
              <a:defRPr/>
            </a:pPr>
            <a:endParaRPr lang="en-US" dirty="0">
              <a:solidFill>
                <a:schemeClr val="tx1">
                  <a:lumMod val="65000"/>
                  <a:lumOff val="3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smtClean="0"/>
              <a:t>Goals of Traditional Knowledge</a:t>
            </a:r>
          </a:p>
        </p:txBody>
      </p:sp>
      <p:sp>
        <p:nvSpPr>
          <p:cNvPr id="34818" name="Content Placeholder 2"/>
          <p:cNvSpPr>
            <a:spLocks noGrp="1"/>
          </p:cNvSpPr>
          <p:nvPr>
            <p:ph sz="half" idx="1"/>
          </p:nvPr>
        </p:nvSpPr>
        <p:spPr>
          <a:xfrm>
            <a:off x="498475" y="1985963"/>
            <a:ext cx="3657600" cy="4140200"/>
          </a:xfrm>
        </p:spPr>
        <p:txBody>
          <a:bodyPr/>
          <a:lstStyle/>
          <a:p>
            <a:r>
              <a:rPr lang="en-US" smtClean="0"/>
              <a:t>Responsibility</a:t>
            </a:r>
          </a:p>
          <a:p>
            <a:r>
              <a:rPr lang="en-US" smtClean="0"/>
              <a:t>Security</a:t>
            </a:r>
          </a:p>
          <a:p>
            <a:r>
              <a:rPr lang="en-US" smtClean="0"/>
              <a:t>Privacy  </a:t>
            </a:r>
          </a:p>
          <a:p>
            <a:r>
              <a:rPr lang="en-US" smtClean="0"/>
              <a:t>Autonomy  </a:t>
            </a:r>
          </a:p>
          <a:p>
            <a:r>
              <a:rPr lang="en-US" smtClean="0"/>
              <a:t>Realization of community</a:t>
            </a:r>
          </a:p>
          <a:p>
            <a:r>
              <a:rPr lang="en-US" smtClean="0"/>
              <a:t>Duty</a:t>
            </a:r>
          </a:p>
          <a:p>
            <a:r>
              <a:rPr lang="en-US" smtClean="0"/>
              <a:t>Identity</a:t>
            </a:r>
          </a:p>
        </p:txBody>
      </p:sp>
      <p:sp>
        <p:nvSpPr>
          <p:cNvPr id="5" name="Rectangle 4"/>
          <p:cNvSpPr/>
          <p:nvPr/>
        </p:nvSpPr>
        <p:spPr>
          <a:xfrm rot="5400000">
            <a:off x="1941321" y="3193114"/>
            <a:ext cx="4429593" cy="923330"/>
          </a:xfrm>
          <a:prstGeom prst="rect">
            <a:avLst/>
          </a:prstGeom>
          <a:noFill/>
        </p:spPr>
        <p:txBody>
          <a:bodyPr wrap="none">
            <a:spAutoFit/>
          </a:bodyPr>
          <a:lstStyle/>
          <a:p>
            <a:pPr algn="ctr" fontAlgn="auto">
              <a:spcBef>
                <a:spcPts val="0"/>
              </a:spcBef>
              <a:spcAft>
                <a:spcPts val="0"/>
              </a:spcAft>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moral rights</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mtClean="0"/>
              <a:t>Goals of Traditional Knowledge</a:t>
            </a:r>
          </a:p>
        </p:txBody>
      </p:sp>
      <p:sp>
        <p:nvSpPr>
          <p:cNvPr id="35842" name="Content Placeholder 2"/>
          <p:cNvSpPr>
            <a:spLocks noGrp="1"/>
          </p:cNvSpPr>
          <p:nvPr>
            <p:ph sz="half" idx="1"/>
          </p:nvPr>
        </p:nvSpPr>
        <p:spPr>
          <a:xfrm>
            <a:off x="498475" y="1985963"/>
            <a:ext cx="3657600" cy="4140200"/>
          </a:xfrm>
        </p:spPr>
        <p:txBody>
          <a:bodyPr/>
          <a:lstStyle/>
          <a:p>
            <a:r>
              <a:rPr lang="en-US" smtClean="0"/>
              <a:t>Responsibility</a:t>
            </a:r>
          </a:p>
          <a:p>
            <a:r>
              <a:rPr lang="en-US" smtClean="0"/>
              <a:t>Security</a:t>
            </a:r>
          </a:p>
          <a:p>
            <a:r>
              <a:rPr lang="en-US" smtClean="0"/>
              <a:t>Privacy  </a:t>
            </a:r>
          </a:p>
          <a:p>
            <a:r>
              <a:rPr lang="en-US" smtClean="0"/>
              <a:t>Autonomy  </a:t>
            </a:r>
          </a:p>
          <a:p>
            <a:r>
              <a:rPr lang="en-US" smtClean="0"/>
              <a:t>Realization of community</a:t>
            </a:r>
          </a:p>
          <a:p>
            <a:r>
              <a:rPr lang="en-US" smtClean="0"/>
              <a:t>Duty</a:t>
            </a:r>
          </a:p>
          <a:p>
            <a:r>
              <a:rPr lang="en-US" smtClean="0"/>
              <a:t>Identity</a:t>
            </a:r>
          </a:p>
        </p:txBody>
      </p:sp>
      <p:sp>
        <p:nvSpPr>
          <p:cNvPr id="35843" name="Content Placeholder 3"/>
          <p:cNvSpPr>
            <a:spLocks noGrp="1"/>
          </p:cNvSpPr>
          <p:nvPr>
            <p:ph sz="half" idx="2"/>
          </p:nvPr>
        </p:nvSpPr>
        <p:spPr>
          <a:xfrm>
            <a:off x="4400550" y="1985963"/>
            <a:ext cx="3657600" cy="4140200"/>
          </a:xfrm>
        </p:spPr>
        <p:txBody>
          <a:bodyPr/>
          <a:lstStyle/>
          <a:p>
            <a:r>
              <a:rPr lang="en-US" smtClean="0"/>
              <a:t>How do the goals of TK differ from the goals of moral rights? </a:t>
            </a:r>
          </a:p>
          <a:p>
            <a:r>
              <a:rPr lang="en-US" smtClean="0"/>
              <a:t>What sorts of remedies are appropriate to achieving these goals? Injunctive?</a:t>
            </a:r>
          </a:p>
          <a:p>
            <a:r>
              <a:rPr lang="en-US" smtClean="0"/>
              <a:t>How do these goals fit with existing exceptions and limitations to rights, such as fair use? Parody, criticism, etc worse than mere unlicensed use? How to measure “effect on market”?</a:t>
            </a:r>
          </a:p>
        </p:txBody>
      </p:sp>
    </p:spTree>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6050</TotalTime>
  <Words>2780</Words>
  <Application>Microsoft Macintosh PowerPoint</Application>
  <PresentationFormat>On-screen Show (4:3)</PresentationFormat>
  <Paragraphs>306</Paragraphs>
  <Slides>42</Slides>
  <Notes>10</Notes>
  <HiddenSlides>0</HiddenSlides>
  <MMClips>0</MMClips>
  <ScaleCrop>false</ScaleCrop>
  <HeadingPairs>
    <vt:vector size="6" baseType="variant">
      <vt:variant>
        <vt:lpstr>Fonts Used</vt:lpstr>
      </vt:variant>
      <vt:variant>
        <vt:i4>4</vt:i4>
      </vt:variant>
      <vt:variant>
        <vt:lpstr>Design Template</vt:lpstr>
      </vt:variant>
      <vt:variant>
        <vt:i4>21</vt:i4>
      </vt:variant>
      <vt:variant>
        <vt:lpstr>Slide Titles</vt:lpstr>
      </vt:variant>
      <vt:variant>
        <vt:i4>42</vt:i4>
      </vt:variant>
    </vt:vector>
  </HeadingPairs>
  <TitlesOfParts>
    <vt:vector size="67" baseType="lpstr">
      <vt:lpstr>Rockwell</vt:lpstr>
      <vt:lpstr>Arial</vt:lpstr>
      <vt:lpstr>Wingdings</vt:lpstr>
      <vt:lpstr>Calibri</vt:lpstr>
      <vt:lpstr>Advantage</vt:lpstr>
      <vt:lpstr>Advantage</vt:lpstr>
      <vt:lpstr>Advantage</vt:lpstr>
      <vt:lpstr>Advantage</vt:lpstr>
      <vt:lpstr>Advantage</vt:lpstr>
      <vt:lpstr>Advantage</vt:lpstr>
      <vt:lpstr>Advantage</vt:lpstr>
      <vt:lpstr>Advantage</vt:lpstr>
      <vt:lpstr>Advantage</vt:lpstr>
      <vt:lpstr>Advantage</vt:lpstr>
      <vt:lpstr>Advantage</vt:lpstr>
      <vt:lpstr>Advantage</vt:lpstr>
      <vt:lpstr>Advantage</vt:lpstr>
      <vt:lpstr>Advantage</vt:lpstr>
      <vt:lpstr>Advantage</vt:lpstr>
      <vt:lpstr>Advantage</vt:lpstr>
      <vt:lpstr>Advantage</vt:lpstr>
      <vt:lpstr>Advantage</vt:lpstr>
      <vt:lpstr>Advantage</vt:lpstr>
      <vt:lpstr>Advantage</vt:lpstr>
      <vt:lpstr>Advantage</vt:lpstr>
      <vt:lpstr>TK and the Access to Knowledge Movement</vt:lpstr>
      <vt:lpstr>Justice Hugo Black, Associated Press v. United States, 326 U.S. 1 (1945)</vt:lpstr>
      <vt:lpstr>Justice Hugo Black, Associated Press v. United States, 326 U.S. 1 (1945)</vt:lpstr>
      <vt:lpstr>Problems of Access to Knowledge as applied to TK</vt:lpstr>
      <vt:lpstr>Problems of Access to Knowledge as applied to TK</vt:lpstr>
      <vt:lpstr>Amy Kapczysnki</vt:lpstr>
      <vt:lpstr>Goals of Traditional Knowledge</vt:lpstr>
      <vt:lpstr>Goals of Traditional Knowledge</vt:lpstr>
      <vt:lpstr>Goals of Traditional Knowledge</vt:lpstr>
      <vt:lpstr>(Additional) Goals of TK</vt:lpstr>
      <vt:lpstr>Tensions Within the A2K Movement</vt:lpstr>
      <vt:lpstr>Tensions Within the A2K Movement</vt:lpstr>
      <vt:lpstr>Principles of Access to Knowledge that might be worth preserving</vt:lpstr>
      <vt:lpstr>Principles of Access to Knowledge that might be worth preserving</vt:lpstr>
      <vt:lpstr>Principles of Access to Knowledge that might be worth preserving</vt:lpstr>
      <vt:lpstr>Principles of Access to Knowledge that might be worth preserving</vt:lpstr>
      <vt:lpstr>Principles of Access to Knowledge that might be worth preserving</vt:lpstr>
      <vt:lpstr>Principles of Access to Knowledge that might be worth preserving</vt:lpstr>
      <vt:lpstr>Principles of Access to Knowledge that might be worth preserving</vt:lpstr>
      <vt:lpstr>Principles of Access to Knowledge that might be worth preserving</vt:lpstr>
      <vt:lpstr>Principles of Access to Knowledge that might be worth preserving</vt:lpstr>
      <vt:lpstr>Principles of Access to Knowledge that might be worth preserving</vt:lpstr>
      <vt:lpstr>How to Square The Goals of TK with the Principles of A2K?</vt:lpstr>
      <vt:lpstr>How to Square The Goals of TK with the Principles of A2K?</vt:lpstr>
      <vt:lpstr>Sources of Traditional Knowledge</vt:lpstr>
      <vt:lpstr>Sources of Traditional Knowledge</vt:lpstr>
      <vt:lpstr>Sources of Traditional Knowledge</vt:lpstr>
      <vt:lpstr>Sources of Traditional Knowledge</vt:lpstr>
      <vt:lpstr>Sources of Traditional Knowledge</vt:lpstr>
      <vt:lpstr>Sources of Traditional Knowledge</vt:lpstr>
      <vt:lpstr>Sources of Traditional Knowledge</vt:lpstr>
      <vt:lpstr>Sources of Traditional Knowledge</vt:lpstr>
      <vt:lpstr>Sources of Traditional Knowledge</vt:lpstr>
      <vt:lpstr>Different approaches to traditional knowledge</vt:lpstr>
      <vt:lpstr>Different approaches to traditional knowledge</vt:lpstr>
      <vt:lpstr>Different approaches to traditional knowledge</vt:lpstr>
      <vt:lpstr>Some Concerns</vt:lpstr>
      <vt:lpstr>Some (Additional) Concerns</vt:lpstr>
      <vt:lpstr>Some (Additional) Concerns</vt:lpstr>
      <vt:lpstr>Some (Additional) Concerns</vt:lpstr>
      <vt:lpstr>Alternative Proposals</vt:lpstr>
      <vt:lpstr>Alternative Proposals</vt:lpstr>
    </vt:vector>
  </TitlesOfParts>
  <Company>EPGY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TK and the Access to Knowledge Movement</dc:title>
  <dc:creator>N Bramble</dc:creator>
  <cp:lastModifiedBy>Maor</cp:lastModifiedBy>
  <cp:revision>52</cp:revision>
  <dcterms:created xsi:type="dcterms:W3CDTF">2011-10-20T03:30:46Z</dcterms:created>
  <dcterms:modified xsi:type="dcterms:W3CDTF">2011-11-08T09:58:02Z</dcterms:modified>
</cp:coreProperties>
</file>