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diagrams/layout2.xml" ContentType="application/vnd.openxmlformats-officedocument.drawingml.diagramLayout+xml"/>
  <Override PartName="/ppt/notesSlides/notesSlide9.xml" ContentType="application/vnd.openxmlformats-officedocument.presentationml.notesSlide+xml"/>
  <Override PartName="/ppt/diagrams/layout1.xml" ContentType="application/vnd.openxmlformats-officedocument.drawingml.diagram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2.xml" ContentType="application/vnd.openxmlformats-officedocument.drawingml.diagramData+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diagrams/colors2.xml" ContentType="application/vnd.openxmlformats-officedocument.drawingml.diagramColors+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7" r:id="rId2"/>
    <p:sldId id="258" r:id="rId3"/>
    <p:sldId id="259" r:id="rId4"/>
    <p:sldId id="260" r:id="rId5"/>
    <p:sldId id="261" r:id="rId6"/>
    <p:sldId id="264" r:id="rId7"/>
    <p:sldId id="262" r:id="rId8"/>
    <p:sldId id="267" r:id="rId9"/>
    <p:sldId id="265" r:id="rId10"/>
    <p:sldId id="266" r:id="rId11"/>
    <p:sldId id="268" r:id="rId12"/>
  </p:sldIdLst>
  <p:sldSz cx="9144000" cy="6858000" type="screen4x3"/>
  <p:notesSz cx="6735763" cy="9866313"/>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1" d="100"/>
          <a:sy n="71" d="100"/>
        </p:scale>
        <p:origin x="-1116"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1">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FD15D12-8DD3-4DA8-9388-3ECA390D83F5}" type="doc">
      <dgm:prSet loTypeId="urn:microsoft.com/office/officeart/2005/8/layout/process4" loCatId="list" qsTypeId="urn:microsoft.com/office/officeart/2005/8/quickstyle/simple1#1" qsCatId="simple" csTypeId="urn:microsoft.com/office/officeart/2005/8/colors/accent1_2#1" csCatId="accent1" phldr="1"/>
      <dgm:spPr/>
      <dgm:t>
        <a:bodyPr/>
        <a:lstStyle/>
        <a:p>
          <a:endParaRPr lang="en-US"/>
        </a:p>
      </dgm:t>
    </dgm:pt>
    <dgm:pt modelId="{FC7054F6-0853-4BBE-8140-55D3777C94FB}">
      <dgm:prSet phldrT="[Text]"/>
      <dgm:spPr/>
      <dgm:t>
        <a:bodyPr/>
        <a:lstStyle/>
        <a:p>
          <a:r>
            <a:rPr lang="en-US" dirty="0" smtClean="0"/>
            <a:t>1. Introduction</a:t>
          </a:r>
          <a:endParaRPr lang="en-US" dirty="0"/>
        </a:p>
      </dgm:t>
    </dgm:pt>
    <dgm:pt modelId="{2C5D38C2-6EF0-4BF1-A134-DD820128D1D6}" type="parTrans" cxnId="{BCEDAFCC-529F-4876-BE37-FCAB72EBDC37}">
      <dgm:prSet/>
      <dgm:spPr/>
      <dgm:t>
        <a:bodyPr/>
        <a:lstStyle/>
        <a:p>
          <a:endParaRPr lang="en-US"/>
        </a:p>
      </dgm:t>
    </dgm:pt>
    <dgm:pt modelId="{6297BED3-5A7E-405A-B94B-D4F58EC6E2BC}" type="sibTrans" cxnId="{BCEDAFCC-529F-4876-BE37-FCAB72EBDC37}">
      <dgm:prSet/>
      <dgm:spPr/>
      <dgm:t>
        <a:bodyPr/>
        <a:lstStyle/>
        <a:p>
          <a:endParaRPr lang="en-US"/>
        </a:p>
      </dgm:t>
    </dgm:pt>
    <dgm:pt modelId="{000B88E0-93C4-4211-998F-56BD824DF371}">
      <dgm:prSet phldrT="[Text]"/>
      <dgm:spPr/>
      <dgm:t>
        <a:bodyPr/>
        <a:lstStyle/>
        <a:p>
          <a:r>
            <a:rPr lang="en-US" dirty="0" smtClean="0"/>
            <a:t>2. Issues that are involved in attempting to strike a balance</a:t>
          </a:r>
          <a:endParaRPr lang="en-US" dirty="0"/>
        </a:p>
      </dgm:t>
    </dgm:pt>
    <dgm:pt modelId="{079E94AC-0F88-4796-9064-FA54BC652A18}" type="parTrans" cxnId="{7C8BDCBE-A51E-4FCA-84AF-37789EA8F06F}">
      <dgm:prSet/>
      <dgm:spPr/>
      <dgm:t>
        <a:bodyPr/>
        <a:lstStyle/>
        <a:p>
          <a:endParaRPr lang="en-US"/>
        </a:p>
      </dgm:t>
    </dgm:pt>
    <dgm:pt modelId="{44DAECB2-FF07-4FEE-A352-10B11DC820E1}" type="sibTrans" cxnId="{7C8BDCBE-A51E-4FCA-84AF-37789EA8F06F}">
      <dgm:prSet/>
      <dgm:spPr/>
      <dgm:t>
        <a:bodyPr/>
        <a:lstStyle/>
        <a:p>
          <a:endParaRPr lang="en-US"/>
        </a:p>
      </dgm:t>
    </dgm:pt>
    <dgm:pt modelId="{DA98335E-633C-4659-9EF9-01AA63470487}">
      <dgm:prSet phldrT="[Text]"/>
      <dgm:spPr/>
      <dgm:t>
        <a:bodyPr/>
        <a:lstStyle/>
        <a:p>
          <a:r>
            <a:rPr lang="en-US" dirty="0" smtClean="0"/>
            <a:t>a) Can the progressive means of appropriating TK through IPRs adequately protect the interests of the communities that hold TK?</a:t>
          </a:r>
          <a:endParaRPr lang="en-US" dirty="0"/>
        </a:p>
      </dgm:t>
    </dgm:pt>
    <dgm:pt modelId="{07326F13-B05D-40EF-ACEE-A05C5C7A2E10}" type="parTrans" cxnId="{82F50DE9-C912-4D1A-A150-A46C78BC53EE}">
      <dgm:prSet/>
      <dgm:spPr/>
      <dgm:t>
        <a:bodyPr/>
        <a:lstStyle/>
        <a:p>
          <a:endParaRPr lang="en-US"/>
        </a:p>
      </dgm:t>
    </dgm:pt>
    <dgm:pt modelId="{094B3D18-9D0D-41ED-8103-1A10B63265C7}" type="sibTrans" cxnId="{82F50DE9-C912-4D1A-A150-A46C78BC53EE}">
      <dgm:prSet/>
      <dgm:spPr/>
      <dgm:t>
        <a:bodyPr/>
        <a:lstStyle/>
        <a:p>
          <a:endParaRPr lang="en-US"/>
        </a:p>
      </dgm:t>
    </dgm:pt>
    <dgm:pt modelId="{37E518BF-7B3A-4030-B37F-66C1624644CD}">
      <dgm:prSet phldrT="[Text]"/>
      <dgm:spPr/>
      <dgm:t>
        <a:bodyPr/>
        <a:lstStyle/>
        <a:p>
          <a:r>
            <a:rPr lang="en-US" dirty="0" smtClean="0"/>
            <a:t>b) Main shortcomings of the formal IP system in preserving TK and fostering access to Knowledge.</a:t>
          </a:r>
          <a:endParaRPr lang="en-US" dirty="0"/>
        </a:p>
      </dgm:t>
    </dgm:pt>
    <dgm:pt modelId="{4B9E3AFB-A44C-42E2-9C58-EC595FAFAE9B}" type="parTrans" cxnId="{45CAA088-2314-44B8-A57E-86A34DB94D5E}">
      <dgm:prSet/>
      <dgm:spPr/>
      <dgm:t>
        <a:bodyPr/>
        <a:lstStyle/>
        <a:p>
          <a:endParaRPr lang="en-US"/>
        </a:p>
      </dgm:t>
    </dgm:pt>
    <dgm:pt modelId="{5BF7C9D7-8696-43FD-B5AB-029FB9AFF1B3}" type="sibTrans" cxnId="{45CAA088-2314-44B8-A57E-86A34DB94D5E}">
      <dgm:prSet/>
      <dgm:spPr/>
      <dgm:t>
        <a:bodyPr/>
        <a:lstStyle/>
        <a:p>
          <a:endParaRPr lang="en-US"/>
        </a:p>
      </dgm:t>
    </dgm:pt>
    <dgm:pt modelId="{21936462-7FBC-4EAA-9771-0AE1AC6F4B08}">
      <dgm:prSet phldrT="[Text]"/>
      <dgm:spPr/>
      <dgm:t>
        <a:bodyPr/>
        <a:lstStyle/>
        <a:p>
          <a:r>
            <a:rPr lang="en-US" dirty="0" smtClean="0"/>
            <a:t>3. Means that are currently used in attempting to strike a balance between IP protection, cultural preservation and access to knowledge.</a:t>
          </a:r>
          <a:endParaRPr lang="en-US" dirty="0"/>
        </a:p>
      </dgm:t>
    </dgm:pt>
    <dgm:pt modelId="{C0F8C23E-385A-4F59-B569-8385E9473C87}" type="parTrans" cxnId="{69F893DE-09ED-4812-BDEE-E7EED1C48C6F}">
      <dgm:prSet/>
      <dgm:spPr/>
      <dgm:t>
        <a:bodyPr/>
        <a:lstStyle/>
        <a:p>
          <a:endParaRPr lang="en-US"/>
        </a:p>
      </dgm:t>
    </dgm:pt>
    <dgm:pt modelId="{28714D1A-76F1-4A74-981C-F7DA69F1844E}" type="sibTrans" cxnId="{69F893DE-09ED-4812-BDEE-E7EED1C48C6F}">
      <dgm:prSet/>
      <dgm:spPr/>
      <dgm:t>
        <a:bodyPr/>
        <a:lstStyle/>
        <a:p>
          <a:endParaRPr lang="en-US"/>
        </a:p>
      </dgm:t>
    </dgm:pt>
    <dgm:pt modelId="{43E2CBF1-41F4-4317-B8F4-38A33CCE0FD5}">
      <dgm:prSet phldrT="[Text]"/>
      <dgm:spPr/>
      <dgm:t>
        <a:bodyPr/>
        <a:lstStyle/>
        <a:p>
          <a:r>
            <a:rPr lang="en-US" dirty="0" smtClean="0"/>
            <a:t>4. Conclusions: are the means capable of striking the balance?</a:t>
          </a:r>
          <a:endParaRPr lang="en-US" dirty="0"/>
        </a:p>
      </dgm:t>
    </dgm:pt>
    <dgm:pt modelId="{16D316A1-591C-4655-8BEB-0F97681916A1}" type="parTrans" cxnId="{756C87CC-4C01-4B36-BDF5-1081FA0D37B5}">
      <dgm:prSet/>
      <dgm:spPr/>
      <dgm:t>
        <a:bodyPr/>
        <a:lstStyle/>
        <a:p>
          <a:endParaRPr lang="en-US"/>
        </a:p>
      </dgm:t>
    </dgm:pt>
    <dgm:pt modelId="{FDFBB325-059B-44A2-AC26-CE2F6F1DA9B1}" type="sibTrans" cxnId="{756C87CC-4C01-4B36-BDF5-1081FA0D37B5}">
      <dgm:prSet/>
      <dgm:spPr/>
      <dgm:t>
        <a:bodyPr/>
        <a:lstStyle/>
        <a:p>
          <a:endParaRPr lang="en-US"/>
        </a:p>
      </dgm:t>
    </dgm:pt>
    <dgm:pt modelId="{47EE9A7E-04FF-4289-BF1E-A51BFCA9412B}">
      <dgm:prSet/>
      <dgm:spPr/>
      <dgm:t>
        <a:bodyPr/>
        <a:lstStyle/>
        <a:p>
          <a:r>
            <a:rPr lang="en-US" dirty="0" smtClean="0"/>
            <a:t>a)  What lies at the cross-roads between IP protection, cultural preservation and access to knowledge?</a:t>
          </a:r>
          <a:endParaRPr lang="en-US" dirty="0"/>
        </a:p>
      </dgm:t>
    </dgm:pt>
    <dgm:pt modelId="{0A5DBD26-F831-4E9A-BCA4-681BE998B771}" type="parTrans" cxnId="{6153EE08-D443-4D49-9029-25F49E62F6BF}">
      <dgm:prSet/>
      <dgm:spPr/>
      <dgm:t>
        <a:bodyPr/>
        <a:lstStyle/>
        <a:p>
          <a:endParaRPr lang="en-US"/>
        </a:p>
      </dgm:t>
    </dgm:pt>
    <dgm:pt modelId="{CF89AAA2-D20E-4FF3-B529-9B54EA73B74B}" type="sibTrans" cxnId="{6153EE08-D443-4D49-9029-25F49E62F6BF}">
      <dgm:prSet/>
      <dgm:spPr/>
      <dgm:t>
        <a:bodyPr/>
        <a:lstStyle/>
        <a:p>
          <a:endParaRPr lang="en-US"/>
        </a:p>
      </dgm:t>
    </dgm:pt>
    <dgm:pt modelId="{CDE7A32B-5CF3-4D39-B1D5-7D4B97BB0CC1}">
      <dgm:prSet/>
      <dgm:spPr/>
      <dgm:t>
        <a:bodyPr/>
        <a:lstStyle/>
        <a:p>
          <a:r>
            <a:rPr lang="en-US" dirty="0" smtClean="0"/>
            <a:t>b)  Progressive appropriation of Traditional Knowledge (TK) through IPRs and its impact on cultural preservation and access to knowledge</a:t>
          </a:r>
          <a:endParaRPr lang="en-US" dirty="0"/>
        </a:p>
      </dgm:t>
    </dgm:pt>
    <dgm:pt modelId="{868D1524-96D4-4234-B8CE-24C2554E10E2}" type="parTrans" cxnId="{AB6EEBAC-2FC7-4712-8B61-BBF064E50349}">
      <dgm:prSet/>
      <dgm:spPr/>
      <dgm:t>
        <a:bodyPr/>
        <a:lstStyle/>
        <a:p>
          <a:endParaRPr lang="en-US"/>
        </a:p>
      </dgm:t>
    </dgm:pt>
    <dgm:pt modelId="{A4641D37-A92F-408A-BC84-D493FC6DC807}" type="sibTrans" cxnId="{AB6EEBAC-2FC7-4712-8B61-BBF064E50349}">
      <dgm:prSet/>
      <dgm:spPr/>
      <dgm:t>
        <a:bodyPr/>
        <a:lstStyle/>
        <a:p>
          <a:endParaRPr lang="en-US"/>
        </a:p>
      </dgm:t>
    </dgm:pt>
    <dgm:pt modelId="{EFCAF6C2-8ADE-41BA-978B-80F5B3F6DBC1}" type="pres">
      <dgm:prSet presAssocID="{4FD15D12-8DD3-4DA8-9388-3ECA390D83F5}" presName="Name0" presStyleCnt="0">
        <dgm:presLayoutVars>
          <dgm:dir/>
          <dgm:animLvl val="lvl"/>
          <dgm:resizeHandles val="exact"/>
        </dgm:presLayoutVars>
      </dgm:prSet>
      <dgm:spPr/>
      <dgm:t>
        <a:bodyPr/>
        <a:lstStyle/>
        <a:p>
          <a:endParaRPr lang="en-US"/>
        </a:p>
      </dgm:t>
    </dgm:pt>
    <dgm:pt modelId="{D6FBD22E-7BE4-4A33-8CDA-3FCCAFD3C770}" type="pres">
      <dgm:prSet presAssocID="{21936462-7FBC-4EAA-9771-0AE1AC6F4B08}" presName="boxAndChildren" presStyleCnt="0"/>
      <dgm:spPr/>
    </dgm:pt>
    <dgm:pt modelId="{1FB83421-C266-4DA8-8C07-62AFB8517DDA}" type="pres">
      <dgm:prSet presAssocID="{21936462-7FBC-4EAA-9771-0AE1AC6F4B08}" presName="parentTextBox" presStyleLbl="node1" presStyleIdx="0" presStyleCnt="3"/>
      <dgm:spPr/>
      <dgm:t>
        <a:bodyPr/>
        <a:lstStyle/>
        <a:p>
          <a:endParaRPr lang="en-US"/>
        </a:p>
      </dgm:t>
    </dgm:pt>
    <dgm:pt modelId="{81911450-76DC-4852-BE2D-742EF1B6A420}" type="pres">
      <dgm:prSet presAssocID="{21936462-7FBC-4EAA-9771-0AE1AC6F4B08}" presName="entireBox" presStyleLbl="node1" presStyleIdx="0" presStyleCnt="3"/>
      <dgm:spPr/>
      <dgm:t>
        <a:bodyPr/>
        <a:lstStyle/>
        <a:p>
          <a:endParaRPr lang="en-US"/>
        </a:p>
      </dgm:t>
    </dgm:pt>
    <dgm:pt modelId="{569B83AC-AC27-43F5-8F3B-C595820468CC}" type="pres">
      <dgm:prSet presAssocID="{21936462-7FBC-4EAA-9771-0AE1AC6F4B08}" presName="descendantBox" presStyleCnt="0"/>
      <dgm:spPr/>
    </dgm:pt>
    <dgm:pt modelId="{36976962-B795-4E32-9A02-768496DD3E7E}" type="pres">
      <dgm:prSet presAssocID="{43E2CBF1-41F4-4317-B8F4-38A33CCE0FD5}" presName="childTextBox" presStyleLbl="fgAccFollowNode1" presStyleIdx="0" presStyleCnt="5" custScaleY="97279">
        <dgm:presLayoutVars>
          <dgm:bulletEnabled val="1"/>
        </dgm:presLayoutVars>
      </dgm:prSet>
      <dgm:spPr/>
      <dgm:t>
        <a:bodyPr/>
        <a:lstStyle/>
        <a:p>
          <a:endParaRPr lang="en-US"/>
        </a:p>
      </dgm:t>
    </dgm:pt>
    <dgm:pt modelId="{942187B0-12D0-4FFB-9282-D15B04770BCA}" type="pres">
      <dgm:prSet presAssocID="{44DAECB2-FF07-4FEE-A352-10B11DC820E1}" presName="sp" presStyleCnt="0"/>
      <dgm:spPr/>
    </dgm:pt>
    <dgm:pt modelId="{2A9E953C-29C6-4B7B-B9D1-B51709B5EC70}" type="pres">
      <dgm:prSet presAssocID="{000B88E0-93C4-4211-998F-56BD824DF371}" presName="arrowAndChildren" presStyleCnt="0"/>
      <dgm:spPr/>
    </dgm:pt>
    <dgm:pt modelId="{9CD1A5D7-DB0F-45BE-87BB-130F858917D2}" type="pres">
      <dgm:prSet presAssocID="{000B88E0-93C4-4211-998F-56BD824DF371}" presName="parentTextArrow" presStyleLbl="node1" presStyleIdx="0" presStyleCnt="3"/>
      <dgm:spPr/>
      <dgm:t>
        <a:bodyPr/>
        <a:lstStyle/>
        <a:p>
          <a:endParaRPr lang="en-US"/>
        </a:p>
      </dgm:t>
    </dgm:pt>
    <dgm:pt modelId="{529DD0A3-E292-43C4-BA0E-8BDD6B98ABAE}" type="pres">
      <dgm:prSet presAssocID="{000B88E0-93C4-4211-998F-56BD824DF371}" presName="arrow" presStyleLbl="node1" presStyleIdx="1" presStyleCnt="3"/>
      <dgm:spPr/>
      <dgm:t>
        <a:bodyPr/>
        <a:lstStyle/>
        <a:p>
          <a:endParaRPr lang="en-US"/>
        </a:p>
      </dgm:t>
    </dgm:pt>
    <dgm:pt modelId="{B209D12D-71C4-40D5-9D9C-12004EE710B8}" type="pres">
      <dgm:prSet presAssocID="{000B88E0-93C4-4211-998F-56BD824DF371}" presName="descendantArrow" presStyleCnt="0"/>
      <dgm:spPr/>
    </dgm:pt>
    <dgm:pt modelId="{B8AD636D-B135-4D2D-AC2F-9065286143CD}" type="pres">
      <dgm:prSet presAssocID="{DA98335E-633C-4659-9EF9-01AA63470487}" presName="childTextArrow" presStyleLbl="fgAccFollowNode1" presStyleIdx="1" presStyleCnt="5" custLinFactNeighborX="1852" custLinFactNeighborY="10632">
        <dgm:presLayoutVars>
          <dgm:bulletEnabled val="1"/>
        </dgm:presLayoutVars>
      </dgm:prSet>
      <dgm:spPr/>
      <dgm:t>
        <a:bodyPr/>
        <a:lstStyle/>
        <a:p>
          <a:endParaRPr lang="en-US"/>
        </a:p>
      </dgm:t>
    </dgm:pt>
    <dgm:pt modelId="{F78C43D9-32A5-457F-AFCE-7700A06237E9}" type="pres">
      <dgm:prSet presAssocID="{37E518BF-7B3A-4030-B37F-66C1624644CD}" presName="childTextArrow" presStyleLbl="fgAccFollowNode1" presStyleIdx="2" presStyleCnt="5" custLinFactNeighborY="10632">
        <dgm:presLayoutVars>
          <dgm:bulletEnabled val="1"/>
        </dgm:presLayoutVars>
      </dgm:prSet>
      <dgm:spPr/>
      <dgm:t>
        <a:bodyPr/>
        <a:lstStyle/>
        <a:p>
          <a:endParaRPr lang="en-US"/>
        </a:p>
      </dgm:t>
    </dgm:pt>
    <dgm:pt modelId="{3961DCE7-7D8A-4E54-B517-08B818B4D6FF}" type="pres">
      <dgm:prSet presAssocID="{6297BED3-5A7E-405A-B94B-D4F58EC6E2BC}" presName="sp" presStyleCnt="0"/>
      <dgm:spPr/>
    </dgm:pt>
    <dgm:pt modelId="{61AF88D1-85D7-4E14-8928-3562EE3DDF95}" type="pres">
      <dgm:prSet presAssocID="{FC7054F6-0853-4BBE-8140-55D3777C94FB}" presName="arrowAndChildren" presStyleCnt="0"/>
      <dgm:spPr/>
    </dgm:pt>
    <dgm:pt modelId="{01A6507E-4E66-4082-88B4-E6C69083232F}" type="pres">
      <dgm:prSet presAssocID="{FC7054F6-0853-4BBE-8140-55D3777C94FB}" presName="parentTextArrow" presStyleLbl="node1" presStyleIdx="1" presStyleCnt="3"/>
      <dgm:spPr/>
      <dgm:t>
        <a:bodyPr/>
        <a:lstStyle/>
        <a:p>
          <a:endParaRPr lang="en-US"/>
        </a:p>
      </dgm:t>
    </dgm:pt>
    <dgm:pt modelId="{7E74190B-D8E8-46DF-9702-D756594B5E87}" type="pres">
      <dgm:prSet presAssocID="{FC7054F6-0853-4BBE-8140-55D3777C94FB}" presName="arrow" presStyleLbl="node1" presStyleIdx="2" presStyleCnt="3"/>
      <dgm:spPr/>
      <dgm:t>
        <a:bodyPr/>
        <a:lstStyle/>
        <a:p>
          <a:endParaRPr lang="en-US"/>
        </a:p>
      </dgm:t>
    </dgm:pt>
    <dgm:pt modelId="{DB226D56-B966-4B53-AC97-26F9856E7F05}" type="pres">
      <dgm:prSet presAssocID="{FC7054F6-0853-4BBE-8140-55D3777C94FB}" presName="descendantArrow" presStyleCnt="0"/>
      <dgm:spPr/>
    </dgm:pt>
    <dgm:pt modelId="{57053928-AD48-4738-BF6A-5005ED645442}" type="pres">
      <dgm:prSet presAssocID="{47EE9A7E-04FF-4289-BF1E-A51BFCA9412B}" presName="childTextArrow" presStyleLbl="fgAccFollowNode1" presStyleIdx="3" presStyleCnt="5">
        <dgm:presLayoutVars>
          <dgm:bulletEnabled val="1"/>
        </dgm:presLayoutVars>
      </dgm:prSet>
      <dgm:spPr/>
      <dgm:t>
        <a:bodyPr/>
        <a:lstStyle/>
        <a:p>
          <a:endParaRPr lang="en-US"/>
        </a:p>
      </dgm:t>
    </dgm:pt>
    <dgm:pt modelId="{2BEE3344-6F28-4517-BA73-4847A2358BC3}" type="pres">
      <dgm:prSet presAssocID="{CDE7A32B-5CF3-4D39-B1D5-7D4B97BB0CC1}" presName="childTextArrow" presStyleLbl="fgAccFollowNode1" presStyleIdx="4" presStyleCnt="5">
        <dgm:presLayoutVars>
          <dgm:bulletEnabled val="1"/>
        </dgm:presLayoutVars>
      </dgm:prSet>
      <dgm:spPr/>
      <dgm:t>
        <a:bodyPr/>
        <a:lstStyle/>
        <a:p>
          <a:endParaRPr lang="en-US"/>
        </a:p>
      </dgm:t>
    </dgm:pt>
  </dgm:ptLst>
  <dgm:cxnLst>
    <dgm:cxn modelId="{BCEDAFCC-529F-4876-BE37-FCAB72EBDC37}" srcId="{4FD15D12-8DD3-4DA8-9388-3ECA390D83F5}" destId="{FC7054F6-0853-4BBE-8140-55D3777C94FB}" srcOrd="0" destOrd="0" parTransId="{2C5D38C2-6EF0-4BF1-A134-DD820128D1D6}" sibTransId="{6297BED3-5A7E-405A-B94B-D4F58EC6E2BC}"/>
    <dgm:cxn modelId="{C130E8A8-0ADD-4E8F-A88B-16BD5B229329}" type="presOf" srcId="{DA98335E-633C-4659-9EF9-01AA63470487}" destId="{B8AD636D-B135-4D2D-AC2F-9065286143CD}" srcOrd="0" destOrd="0" presId="urn:microsoft.com/office/officeart/2005/8/layout/process4"/>
    <dgm:cxn modelId="{69F893DE-09ED-4812-BDEE-E7EED1C48C6F}" srcId="{4FD15D12-8DD3-4DA8-9388-3ECA390D83F5}" destId="{21936462-7FBC-4EAA-9771-0AE1AC6F4B08}" srcOrd="2" destOrd="0" parTransId="{C0F8C23E-385A-4F59-B569-8385E9473C87}" sibTransId="{28714D1A-76F1-4A74-981C-F7DA69F1844E}"/>
    <dgm:cxn modelId="{82F50DE9-C912-4D1A-A150-A46C78BC53EE}" srcId="{000B88E0-93C4-4211-998F-56BD824DF371}" destId="{DA98335E-633C-4659-9EF9-01AA63470487}" srcOrd="0" destOrd="0" parTransId="{07326F13-B05D-40EF-ACEE-A05C5C7A2E10}" sibTransId="{094B3D18-9D0D-41ED-8103-1A10B63265C7}"/>
    <dgm:cxn modelId="{CEB81CAA-DB35-4F22-B2FF-EF828F8C3624}" type="presOf" srcId="{37E518BF-7B3A-4030-B37F-66C1624644CD}" destId="{F78C43D9-32A5-457F-AFCE-7700A06237E9}" srcOrd="0" destOrd="0" presId="urn:microsoft.com/office/officeart/2005/8/layout/process4"/>
    <dgm:cxn modelId="{B87F7A4D-567F-490F-A6F3-9052E9D93B45}" type="presOf" srcId="{21936462-7FBC-4EAA-9771-0AE1AC6F4B08}" destId="{81911450-76DC-4852-BE2D-742EF1B6A420}" srcOrd="1" destOrd="0" presId="urn:microsoft.com/office/officeart/2005/8/layout/process4"/>
    <dgm:cxn modelId="{E76251B0-68AC-405F-B898-1F7E54F47E36}" type="presOf" srcId="{21936462-7FBC-4EAA-9771-0AE1AC6F4B08}" destId="{1FB83421-C266-4DA8-8C07-62AFB8517DDA}" srcOrd="0" destOrd="0" presId="urn:microsoft.com/office/officeart/2005/8/layout/process4"/>
    <dgm:cxn modelId="{3994549A-BD19-4AC6-8908-B75E1FCFF0C6}" type="presOf" srcId="{4FD15D12-8DD3-4DA8-9388-3ECA390D83F5}" destId="{EFCAF6C2-8ADE-41BA-978B-80F5B3F6DBC1}" srcOrd="0" destOrd="0" presId="urn:microsoft.com/office/officeart/2005/8/layout/process4"/>
    <dgm:cxn modelId="{1EEB6297-C0A3-460B-B383-CF3DE75F37C0}" type="presOf" srcId="{000B88E0-93C4-4211-998F-56BD824DF371}" destId="{9CD1A5D7-DB0F-45BE-87BB-130F858917D2}" srcOrd="0" destOrd="0" presId="urn:microsoft.com/office/officeart/2005/8/layout/process4"/>
    <dgm:cxn modelId="{6153EE08-D443-4D49-9029-25F49E62F6BF}" srcId="{FC7054F6-0853-4BBE-8140-55D3777C94FB}" destId="{47EE9A7E-04FF-4289-BF1E-A51BFCA9412B}" srcOrd="0" destOrd="0" parTransId="{0A5DBD26-F831-4E9A-BCA4-681BE998B771}" sibTransId="{CF89AAA2-D20E-4FF3-B529-9B54EA73B74B}"/>
    <dgm:cxn modelId="{AB6EEBAC-2FC7-4712-8B61-BBF064E50349}" srcId="{FC7054F6-0853-4BBE-8140-55D3777C94FB}" destId="{CDE7A32B-5CF3-4D39-B1D5-7D4B97BB0CC1}" srcOrd="1" destOrd="0" parTransId="{868D1524-96D4-4234-B8CE-24C2554E10E2}" sibTransId="{A4641D37-A92F-408A-BC84-D493FC6DC807}"/>
    <dgm:cxn modelId="{423B4DFB-F289-4B3B-A661-333B2E64712E}" type="presOf" srcId="{43E2CBF1-41F4-4317-B8F4-38A33CCE0FD5}" destId="{36976962-B795-4E32-9A02-768496DD3E7E}" srcOrd="0" destOrd="0" presId="urn:microsoft.com/office/officeart/2005/8/layout/process4"/>
    <dgm:cxn modelId="{5D7D2D8E-319B-45D2-8AAB-29F310C60BDF}" type="presOf" srcId="{47EE9A7E-04FF-4289-BF1E-A51BFCA9412B}" destId="{57053928-AD48-4738-BF6A-5005ED645442}" srcOrd="0" destOrd="0" presId="urn:microsoft.com/office/officeart/2005/8/layout/process4"/>
    <dgm:cxn modelId="{2053275A-F15C-41A7-8A43-94619484795D}" type="presOf" srcId="{CDE7A32B-5CF3-4D39-B1D5-7D4B97BB0CC1}" destId="{2BEE3344-6F28-4517-BA73-4847A2358BC3}" srcOrd="0" destOrd="0" presId="urn:microsoft.com/office/officeart/2005/8/layout/process4"/>
    <dgm:cxn modelId="{7C8BDCBE-A51E-4FCA-84AF-37789EA8F06F}" srcId="{4FD15D12-8DD3-4DA8-9388-3ECA390D83F5}" destId="{000B88E0-93C4-4211-998F-56BD824DF371}" srcOrd="1" destOrd="0" parTransId="{079E94AC-0F88-4796-9064-FA54BC652A18}" sibTransId="{44DAECB2-FF07-4FEE-A352-10B11DC820E1}"/>
    <dgm:cxn modelId="{B2A0B430-0C85-4851-92C0-3F20F0F5ABD5}" type="presOf" srcId="{FC7054F6-0853-4BBE-8140-55D3777C94FB}" destId="{7E74190B-D8E8-46DF-9702-D756594B5E87}" srcOrd="1" destOrd="0" presId="urn:microsoft.com/office/officeart/2005/8/layout/process4"/>
    <dgm:cxn modelId="{349E3DAE-AFB1-4203-8170-40923ED01E9E}" type="presOf" srcId="{000B88E0-93C4-4211-998F-56BD824DF371}" destId="{529DD0A3-E292-43C4-BA0E-8BDD6B98ABAE}" srcOrd="1" destOrd="0" presId="urn:microsoft.com/office/officeart/2005/8/layout/process4"/>
    <dgm:cxn modelId="{45DB116A-E017-4445-9880-1634A83AAD19}" type="presOf" srcId="{FC7054F6-0853-4BBE-8140-55D3777C94FB}" destId="{01A6507E-4E66-4082-88B4-E6C69083232F}" srcOrd="0" destOrd="0" presId="urn:microsoft.com/office/officeart/2005/8/layout/process4"/>
    <dgm:cxn modelId="{45CAA088-2314-44B8-A57E-86A34DB94D5E}" srcId="{000B88E0-93C4-4211-998F-56BD824DF371}" destId="{37E518BF-7B3A-4030-B37F-66C1624644CD}" srcOrd="1" destOrd="0" parTransId="{4B9E3AFB-A44C-42E2-9C58-EC595FAFAE9B}" sibTransId="{5BF7C9D7-8696-43FD-B5AB-029FB9AFF1B3}"/>
    <dgm:cxn modelId="{756C87CC-4C01-4B36-BDF5-1081FA0D37B5}" srcId="{21936462-7FBC-4EAA-9771-0AE1AC6F4B08}" destId="{43E2CBF1-41F4-4317-B8F4-38A33CCE0FD5}" srcOrd="0" destOrd="0" parTransId="{16D316A1-591C-4655-8BEB-0F97681916A1}" sibTransId="{FDFBB325-059B-44A2-AC26-CE2F6F1DA9B1}"/>
    <dgm:cxn modelId="{FADB036A-AE0A-41B2-90C7-93467C6CC5FF}" type="presParOf" srcId="{EFCAF6C2-8ADE-41BA-978B-80F5B3F6DBC1}" destId="{D6FBD22E-7BE4-4A33-8CDA-3FCCAFD3C770}" srcOrd="0" destOrd="0" presId="urn:microsoft.com/office/officeart/2005/8/layout/process4"/>
    <dgm:cxn modelId="{2269A106-75BF-4F7D-8508-422D220F8FAA}" type="presParOf" srcId="{D6FBD22E-7BE4-4A33-8CDA-3FCCAFD3C770}" destId="{1FB83421-C266-4DA8-8C07-62AFB8517DDA}" srcOrd="0" destOrd="0" presId="urn:microsoft.com/office/officeart/2005/8/layout/process4"/>
    <dgm:cxn modelId="{8A6DBE60-DC94-4A78-9896-D6B64F4888A3}" type="presParOf" srcId="{D6FBD22E-7BE4-4A33-8CDA-3FCCAFD3C770}" destId="{81911450-76DC-4852-BE2D-742EF1B6A420}" srcOrd="1" destOrd="0" presId="urn:microsoft.com/office/officeart/2005/8/layout/process4"/>
    <dgm:cxn modelId="{48E9ECAC-7B01-43F1-8D18-5FF2C91EF82F}" type="presParOf" srcId="{D6FBD22E-7BE4-4A33-8CDA-3FCCAFD3C770}" destId="{569B83AC-AC27-43F5-8F3B-C595820468CC}" srcOrd="2" destOrd="0" presId="urn:microsoft.com/office/officeart/2005/8/layout/process4"/>
    <dgm:cxn modelId="{1CA93080-D347-4E83-8CAD-D7FD699BC0EB}" type="presParOf" srcId="{569B83AC-AC27-43F5-8F3B-C595820468CC}" destId="{36976962-B795-4E32-9A02-768496DD3E7E}" srcOrd="0" destOrd="0" presId="urn:microsoft.com/office/officeart/2005/8/layout/process4"/>
    <dgm:cxn modelId="{D85611CF-9E4B-4162-8739-CFA31C037939}" type="presParOf" srcId="{EFCAF6C2-8ADE-41BA-978B-80F5B3F6DBC1}" destId="{942187B0-12D0-4FFB-9282-D15B04770BCA}" srcOrd="1" destOrd="0" presId="urn:microsoft.com/office/officeart/2005/8/layout/process4"/>
    <dgm:cxn modelId="{295DB20B-20F2-46C3-8C1C-5505003D2E19}" type="presParOf" srcId="{EFCAF6C2-8ADE-41BA-978B-80F5B3F6DBC1}" destId="{2A9E953C-29C6-4B7B-B9D1-B51709B5EC70}" srcOrd="2" destOrd="0" presId="urn:microsoft.com/office/officeart/2005/8/layout/process4"/>
    <dgm:cxn modelId="{80BAC74D-8DA4-40FB-9150-5C07D75B0B1C}" type="presParOf" srcId="{2A9E953C-29C6-4B7B-B9D1-B51709B5EC70}" destId="{9CD1A5D7-DB0F-45BE-87BB-130F858917D2}" srcOrd="0" destOrd="0" presId="urn:microsoft.com/office/officeart/2005/8/layout/process4"/>
    <dgm:cxn modelId="{64CF4D14-8287-4AD3-B0EC-004E7A5AF804}" type="presParOf" srcId="{2A9E953C-29C6-4B7B-B9D1-B51709B5EC70}" destId="{529DD0A3-E292-43C4-BA0E-8BDD6B98ABAE}" srcOrd="1" destOrd="0" presId="urn:microsoft.com/office/officeart/2005/8/layout/process4"/>
    <dgm:cxn modelId="{50CC4D2C-6B50-49E2-98A5-CB881374E901}" type="presParOf" srcId="{2A9E953C-29C6-4B7B-B9D1-B51709B5EC70}" destId="{B209D12D-71C4-40D5-9D9C-12004EE710B8}" srcOrd="2" destOrd="0" presId="urn:microsoft.com/office/officeart/2005/8/layout/process4"/>
    <dgm:cxn modelId="{C80092D7-27DF-4E50-9B39-78CA228BA25A}" type="presParOf" srcId="{B209D12D-71C4-40D5-9D9C-12004EE710B8}" destId="{B8AD636D-B135-4D2D-AC2F-9065286143CD}" srcOrd="0" destOrd="0" presId="urn:microsoft.com/office/officeart/2005/8/layout/process4"/>
    <dgm:cxn modelId="{F679E402-06A6-4E72-801A-EA2900CE05B9}" type="presParOf" srcId="{B209D12D-71C4-40D5-9D9C-12004EE710B8}" destId="{F78C43D9-32A5-457F-AFCE-7700A06237E9}" srcOrd="1" destOrd="0" presId="urn:microsoft.com/office/officeart/2005/8/layout/process4"/>
    <dgm:cxn modelId="{82E4687D-D2E5-460C-8212-CF365078BF63}" type="presParOf" srcId="{EFCAF6C2-8ADE-41BA-978B-80F5B3F6DBC1}" destId="{3961DCE7-7D8A-4E54-B517-08B818B4D6FF}" srcOrd="3" destOrd="0" presId="urn:microsoft.com/office/officeart/2005/8/layout/process4"/>
    <dgm:cxn modelId="{0D6C9D44-33E1-4EEF-81DD-F6A81A75AC1C}" type="presParOf" srcId="{EFCAF6C2-8ADE-41BA-978B-80F5B3F6DBC1}" destId="{61AF88D1-85D7-4E14-8928-3562EE3DDF95}" srcOrd="4" destOrd="0" presId="urn:microsoft.com/office/officeart/2005/8/layout/process4"/>
    <dgm:cxn modelId="{0B6EF34E-6161-4EA5-B3F2-FC585B1F3D6A}" type="presParOf" srcId="{61AF88D1-85D7-4E14-8928-3562EE3DDF95}" destId="{01A6507E-4E66-4082-88B4-E6C69083232F}" srcOrd="0" destOrd="0" presId="urn:microsoft.com/office/officeart/2005/8/layout/process4"/>
    <dgm:cxn modelId="{48397C5D-7510-4070-B24C-9690176D0293}" type="presParOf" srcId="{61AF88D1-85D7-4E14-8928-3562EE3DDF95}" destId="{7E74190B-D8E8-46DF-9702-D756594B5E87}" srcOrd="1" destOrd="0" presId="urn:microsoft.com/office/officeart/2005/8/layout/process4"/>
    <dgm:cxn modelId="{8E6B212F-BB95-4D95-933F-AE1BDDB458CE}" type="presParOf" srcId="{61AF88D1-85D7-4E14-8928-3562EE3DDF95}" destId="{DB226D56-B966-4B53-AC97-26F9856E7F05}" srcOrd="2" destOrd="0" presId="urn:microsoft.com/office/officeart/2005/8/layout/process4"/>
    <dgm:cxn modelId="{A8A580F5-5B07-4C4A-8E91-C1A3953EAB17}" type="presParOf" srcId="{DB226D56-B966-4B53-AC97-26F9856E7F05}" destId="{57053928-AD48-4738-BF6A-5005ED645442}" srcOrd="0" destOrd="0" presId="urn:microsoft.com/office/officeart/2005/8/layout/process4"/>
    <dgm:cxn modelId="{DBA8BE2D-6E84-45EF-8988-4D3D64EDEDBA}" type="presParOf" srcId="{DB226D56-B966-4B53-AC97-26F9856E7F05}" destId="{2BEE3344-6F28-4517-BA73-4847A2358BC3}" srcOrd="1" destOrd="0" presId="urn:microsoft.com/office/officeart/2005/8/layout/process4"/>
  </dgm:cxnLst>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0A10284-BD29-4485-A52C-B60CD8DE456D}" type="doc">
      <dgm:prSet loTypeId="urn:microsoft.com/office/officeart/2005/8/layout/vList3" loCatId="list" qsTypeId="urn:microsoft.com/office/officeart/2005/8/quickstyle/simple1#2" qsCatId="simple" csTypeId="urn:microsoft.com/office/officeart/2005/8/colors/accent1_2#2" csCatId="accent1" phldr="1"/>
      <dgm:spPr/>
      <dgm:t>
        <a:bodyPr/>
        <a:lstStyle/>
        <a:p>
          <a:endParaRPr lang="en-US"/>
        </a:p>
      </dgm:t>
    </dgm:pt>
    <dgm:pt modelId="{D9338AB4-1D08-4CCF-9FA5-36D593BDEDD8}">
      <dgm:prSet custT="1"/>
      <dgm:spPr/>
      <dgm:t>
        <a:bodyPr/>
        <a:lstStyle/>
        <a:p>
          <a:pPr rtl="0"/>
          <a:r>
            <a:rPr lang="en-US" sz="2400" dirty="0" smtClean="0"/>
            <a:t>iv. Access to knowledge issues:</a:t>
          </a:r>
          <a:endParaRPr lang="en-US" sz="2400" dirty="0"/>
        </a:p>
      </dgm:t>
    </dgm:pt>
    <dgm:pt modelId="{5601EC7D-03AC-4223-BABE-A7BEAD1018CA}" type="parTrans" cxnId="{AD088A47-6251-4A52-81DE-5E9FE44B2968}">
      <dgm:prSet/>
      <dgm:spPr/>
      <dgm:t>
        <a:bodyPr/>
        <a:lstStyle/>
        <a:p>
          <a:endParaRPr lang="en-US"/>
        </a:p>
      </dgm:t>
    </dgm:pt>
    <dgm:pt modelId="{FDB45040-16FF-4BDF-995C-66B24D675FDE}" type="sibTrans" cxnId="{AD088A47-6251-4A52-81DE-5E9FE44B2968}">
      <dgm:prSet/>
      <dgm:spPr/>
      <dgm:t>
        <a:bodyPr/>
        <a:lstStyle/>
        <a:p>
          <a:endParaRPr lang="en-US"/>
        </a:p>
      </dgm:t>
    </dgm:pt>
    <dgm:pt modelId="{F6150CC3-BDE7-4180-BAA7-7C3056F01709}">
      <dgm:prSet custT="1"/>
      <dgm:spPr/>
      <dgm:t>
        <a:bodyPr/>
        <a:lstStyle/>
        <a:p>
          <a:pPr rtl="0"/>
          <a:r>
            <a:rPr lang="en-US" sz="2000" dirty="0" smtClean="0"/>
            <a:t>a)	Difficulty in gaining access to knowledge in public domain &amp; enormity of public domain make it  complex to find prior art that is relevant to patent applications </a:t>
          </a:r>
        </a:p>
        <a:p>
          <a:pPr rtl="0"/>
          <a:r>
            <a:rPr lang="en-US" sz="2000" dirty="0" smtClean="0"/>
            <a:t>-</a:t>
          </a:r>
          <a:r>
            <a:rPr lang="en-US" sz="2000" dirty="0" err="1" smtClean="0"/>
            <a:t>Curci</a:t>
          </a:r>
          <a:r>
            <a:rPr lang="en-US" sz="2000" dirty="0" smtClean="0"/>
            <a:t> 2007 thesis, p.339</a:t>
          </a:r>
          <a:endParaRPr lang="en-US" sz="2000" dirty="0"/>
        </a:p>
      </dgm:t>
    </dgm:pt>
    <dgm:pt modelId="{7B3A0B61-61A2-481C-9C3D-EDD39C4560DE}" type="parTrans" cxnId="{BAC3A38B-915A-4DE1-9205-BC931829A50E}">
      <dgm:prSet/>
      <dgm:spPr/>
      <dgm:t>
        <a:bodyPr/>
        <a:lstStyle/>
        <a:p>
          <a:endParaRPr lang="en-US"/>
        </a:p>
      </dgm:t>
    </dgm:pt>
    <dgm:pt modelId="{61F413F7-074A-4CF7-8DD7-D3EDB2D5D247}" type="sibTrans" cxnId="{BAC3A38B-915A-4DE1-9205-BC931829A50E}">
      <dgm:prSet/>
      <dgm:spPr/>
      <dgm:t>
        <a:bodyPr/>
        <a:lstStyle/>
        <a:p>
          <a:endParaRPr lang="en-US"/>
        </a:p>
      </dgm:t>
    </dgm:pt>
    <dgm:pt modelId="{1E23C7D7-7994-42BC-B2C3-AA48502D9C59}">
      <dgm:prSet custT="1"/>
      <dgm:spPr/>
      <dgm:t>
        <a:bodyPr/>
        <a:lstStyle/>
        <a:p>
          <a:pPr rtl="0"/>
          <a:r>
            <a:rPr lang="en-US" sz="1800" dirty="0" smtClean="0"/>
            <a:t>b)</a:t>
          </a:r>
          <a:r>
            <a:rPr lang="en-US" sz="1800" smtClean="0"/>
            <a:t>	Differing </a:t>
          </a:r>
          <a:r>
            <a:rPr lang="en-US" sz="1800" dirty="0" smtClean="0"/>
            <a:t>interpretations of the scope of the ‘public domain’ in relation to TK</a:t>
          </a:r>
        </a:p>
        <a:p>
          <a:pPr rtl="0"/>
          <a:r>
            <a:rPr lang="en-US" sz="1800" dirty="0" smtClean="0"/>
            <a:t>-See Correa CM ‘Access to knowledge: The case of indigenous and traditional knowledge’ in </a:t>
          </a:r>
          <a:r>
            <a:rPr lang="en-US" sz="1800" dirty="0" err="1" smtClean="0"/>
            <a:t>Krikorian</a:t>
          </a:r>
          <a:r>
            <a:rPr lang="en-US" sz="1800" dirty="0" smtClean="0"/>
            <a:t> G &amp; </a:t>
          </a:r>
          <a:r>
            <a:rPr lang="en-US" sz="1800" dirty="0" err="1" smtClean="0"/>
            <a:t>Kapczynski</a:t>
          </a:r>
          <a:r>
            <a:rPr lang="en-US" sz="1800" dirty="0" smtClean="0"/>
            <a:t> A (</a:t>
          </a:r>
          <a:r>
            <a:rPr lang="en-US" sz="1800" dirty="0" err="1" smtClean="0"/>
            <a:t>eds</a:t>
          </a:r>
          <a:r>
            <a:rPr lang="en-US" sz="1800" dirty="0" smtClean="0"/>
            <a:t>) </a:t>
          </a:r>
          <a:r>
            <a:rPr lang="en-US" sz="1800" i="1" dirty="0" smtClean="0"/>
            <a:t>Access to knowledge in the age of intellectual property, </a:t>
          </a:r>
          <a:r>
            <a:rPr lang="en-US" sz="1800" dirty="0" smtClean="0"/>
            <a:t>Zone Books, New York, 2010, p.241 </a:t>
          </a:r>
          <a:endParaRPr lang="en-US" sz="1800" dirty="0"/>
        </a:p>
      </dgm:t>
    </dgm:pt>
    <dgm:pt modelId="{BC762C0C-D048-47B1-A7DC-943A819976D9}" type="parTrans" cxnId="{8F8F1F7B-C125-42EB-B19D-DACFCCA6FFF3}">
      <dgm:prSet/>
      <dgm:spPr/>
      <dgm:t>
        <a:bodyPr/>
        <a:lstStyle/>
        <a:p>
          <a:endParaRPr lang="en-US"/>
        </a:p>
      </dgm:t>
    </dgm:pt>
    <dgm:pt modelId="{AC30FD60-9C78-4B68-9CAB-C4190014122D}" type="sibTrans" cxnId="{8F8F1F7B-C125-42EB-B19D-DACFCCA6FFF3}">
      <dgm:prSet/>
      <dgm:spPr/>
      <dgm:t>
        <a:bodyPr/>
        <a:lstStyle/>
        <a:p>
          <a:endParaRPr lang="en-US"/>
        </a:p>
      </dgm:t>
    </dgm:pt>
    <dgm:pt modelId="{8A8E480A-A004-4F81-B5FD-A97C3D3E739D}" type="pres">
      <dgm:prSet presAssocID="{90A10284-BD29-4485-A52C-B60CD8DE456D}" presName="linearFlow" presStyleCnt="0">
        <dgm:presLayoutVars>
          <dgm:dir/>
          <dgm:resizeHandles val="exact"/>
        </dgm:presLayoutVars>
      </dgm:prSet>
      <dgm:spPr/>
      <dgm:t>
        <a:bodyPr/>
        <a:lstStyle/>
        <a:p>
          <a:endParaRPr lang="en-US"/>
        </a:p>
      </dgm:t>
    </dgm:pt>
    <dgm:pt modelId="{7EDA4C88-9993-4F83-86CE-1DC6F899E19D}" type="pres">
      <dgm:prSet presAssocID="{D9338AB4-1D08-4CCF-9FA5-36D593BDEDD8}" presName="composite" presStyleCnt="0"/>
      <dgm:spPr/>
    </dgm:pt>
    <dgm:pt modelId="{1FF5E167-A242-4DD1-8A7D-CDD488ECF947}" type="pres">
      <dgm:prSet presAssocID="{D9338AB4-1D08-4CCF-9FA5-36D593BDEDD8}" presName="imgShp" presStyleLbl="fgImgPlace1" presStyleIdx="0" presStyleCnt="3"/>
      <dgm:spPr/>
    </dgm:pt>
    <dgm:pt modelId="{C48242C7-51F3-407D-B7F1-0E4A54A9CEE3}" type="pres">
      <dgm:prSet presAssocID="{D9338AB4-1D08-4CCF-9FA5-36D593BDEDD8}" presName="txShp" presStyleLbl="node1" presStyleIdx="0" presStyleCnt="3" custScaleY="54768" custLinFactNeighborX="-883" custLinFactNeighborY="-22681">
        <dgm:presLayoutVars>
          <dgm:bulletEnabled val="1"/>
        </dgm:presLayoutVars>
      </dgm:prSet>
      <dgm:spPr/>
      <dgm:t>
        <a:bodyPr/>
        <a:lstStyle/>
        <a:p>
          <a:endParaRPr lang="en-US"/>
        </a:p>
      </dgm:t>
    </dgm:pt>
    <dgm:pt modelId="{920CBE9C-6216-436C-86E1-C5DC09EAEC51}" type="pres">
      <dgm:prSet presAssocID="{FDB45040-16FF-4BDF-995C-66B24D675FDE}" presName="spacing" presStyleCnt="0"/>
      <dgm:spPr/>
    </dgm:pt>
    <dgm:pt modelId="{7BD58225-CB28-4C81-B0C9-E3890E090202}" type="pres">
      <dgm:prSet presAssocID="{F6150CC3-BDE7-4180-BAA7-7C3056F01709}" presName="composite" presStyleCnt="0"/>
      <dgm:spPr/>
    </dgm:pt>
    <dgm:pt modelId="{38AE169C-A2D6-4D66-881E-DC98C9F86118}" type="pres">
      <dgm:prSet presAssocID="{F6150CC3-BDE7-4180-BAA7-7C3056F01709}" presName="imgShp" presStyleLbl="fgImgPlace1" presStyleIdx="1" presStyleCnt="3"/>
      <dgm:spPr/>
    </dgm:pt>
    <dgm:pt modelId="{95C3FE6B-D009-47A5-AE8A-0F17D8DDDF1D}" type="pres">
      <dgm:prSet presAssocID="{F6150CC3-BDE7-4180-BAA7-7C3056F01709}" presName="txShp" presStyleLbl="node1" presStyleIdx="1" presStyleCnt="3" custScaleX="103010" custScaleY="202902" custLinFactNeighborX="-2137" custLinFactNeighborY="-21111">
        <dgm:presLayoutVars>
          <dgm:bulletEnabled val="1"/>
        </dgm:presLayoutVars>
      </dgm:prSet>
      <dgm:spPr/>
      <dgm:t>
        <a:bodyPr/>
        <a:lstStyle/>
        <a:p>
          <a:endParaRPr lang="en-US"/>
        </a:p>
      </dgm:t>
    </dgm:pt>
    <dgm:pt modelId="{F13727AD-B9E3-4D72-A8C2-5EDBAA7FE376}" type="pres">
      <dgm:prSet presAssocID="{61F413F7-074A-4CF7-8DD7-D3EDB2D5D247}" presName="spacing" presStyleCnt="0"/>
      <dgm:spPr/>
    </dgm:pt>
    <dgm:pt modelId="{8F142DC9-1DB4-463D-B1DC-D374D2A1E0D0}" type="pres">
      <dgm:prSet presAssocID="{1E23C7D7-7994-42BC-B2C3-AA48502D9C59}" presName="composite" presStyleCnt="0"/>
      <dgm:spPr/>
    </dgm:pt>
    <dgm:pt modelId="{ED1DA523-6322-4EC1-8511-6BFCED1E3E84}" type="pres">
      <dgm:prSet presAssocID="{1E23C7D7-7994-42BC-B2C3-AA48502D9C59}" presName="imgShp" presStyleLbl="fgImgPlace1" presStyleIdx="2" presStyleCnt="3"/>
      <dgm:spPr/>
    </dgm:pt>
    <dgm:pt modelId="{0DAAD091-0BCE-4CA5-846F-81E8A1CCBD40}" type="pres">
      <dgm:prSet presAssocID="{1E23C7D7-7994-42BC-B2C3-AA48502D9C59}" presName="txShp" presStyleLbl="node1" presStyleIdx="2" presStyleCnt="3" custScaleY="266221">
        <dgm:presLayoutVars>
          <dgm:bulletEnabled val="1"/>
        </dgm:presLayoutVars>
      </dgm:prSet>
      <dgm:spPr/>
      <dgm:t>
        <a:bodyPr/>
        <a:lstStyle/>
        <a:p>
          <a:endParaRPr lang="en-US"/>
        </a:p>
      </dgm:t>
    </dgm:pt>
  </dgm:ptLst>
  <dgm:cxnLst>
    <dgm:cxn modelId="{EE195E52-E9DC-4558-998D-320DDD396E72}" type="presOf" srcId="{D9338AB4-1D08-4CCF-9FA5-36D593BDEDD8}" destId="{C48242C7-51F3-407D-B7F1-0E4A54A9CEE3}" srcOrd="0" destOrd="0" presId="urn:microsoft.com/office/officeart/2005/8/layout/vList3"/>
    <dgm:cxn modelId="{8F8F1F7B-C125-42EB-B19D-DACFCCA6FFF3}" srcId="{90A10284-BD29-4485-A52C-B60CD8DE456D}" destId="{1E23C7D7-7994-42BC-B2C3-AA48502D9C59}" srcOrd="2" destOrd="0" parTransId="{BC762C0C-D048-47B1-A7DC-943A819976D9}" sibTransId="{AC30FD60-9C78-4B68-9CAB-C4190014122D}"/>
    <dgm:cxn modelId="{AD088A47-6251-4A52-81DE-5E9FE44B2968}" srcId="{90A10284-BD29-4485-A52C-B60CD8DE456D}" destId="{D9338AB4-1D08-4CCF-9FA5-36D593BDEDD8}" srcOrd="0" destOrd="0" parTransId="{5601EC7D-03AC-4223-BABE-A7BEAD1018CA}" sibTransId="{FDB45040-16FF-4BDF-995C-66B24D675FDE}"/>
    <dgm:cxn modelId="{AB1D98C5-EB69-4ECA-BE4F-F27FD9E029EC}" type="presOf" srcId="{1E23C7D7-7994-42BC-B2C3-AA48502D9C59}" destId="{0DAAD091-0BCE-4CA5-846F-81E8A1CCBD40}" srcOrd="0" destOrd="0" presId="urn:microsoft.com/office/officeart/2005/8/layout/vList3"/>
    <dgm:cxn modelId="{05C07772-74F9-4B91-91D3-885EFC7BD769}" type="presOf" srcId="{90A10284-BD29-4485-A52C-B60CD8DE456D}" destId="{8A8E480A-A004-4F81-B5FD-A97C3D3E739D}" srcOrd="0" destOrd="0" presId="urn:microsoft.com/office/officeart/2005/8/layout/vList3"/>
    <dgm:cxn modelId="{C1E484B5-C236-48E8-92A0-1641FF462756}" type="presOf" srcId="{F6150CC3-BDE7-4180-BAA7-7C3056F01709}" destId="{95C3FE6B-D009-47A5-AE8A-0F17D8DDDF1D}" srcOrd="0" destOrd="0" presId="urn:microsoft.com/office/officeart/2005/8/layout/vList3"/>
    <dgm:cxn modelId="{BAC3A38B-915A-4DE1-9205-BC931829A50E}" srcId="{90A10284-BD29-4485-A52C-B60CD8DE456D}" destId="{F6150CC3-BDE7-4180-BAA7-7C3056F01709}" srcOrd="1" destOrd="0" parTransId="{7B3A0B61-61A2-481C-9C3D-EDD39C4560DE}" sibTransId="{61F413F7-074A-4CF7-8DD7-D3EDB2D5D247}"/>
    <dgm:cxn modelId="{7643C7E1-32A9-45BA-A9E8-B2F1C7694AA7}" type="presParOf" srcId="{8A8E480A-A004-4F81-B5FD-A97C3D3E739D}" destId="{7EDA4C88-9993-4F83-86CE-1DC6F899E19D}" srcOrd="0" destOrd="0" presId="urn:microsoft.com/office/officeart/2005/8/layout/vList3"/>
    <dgm:cxn modelId="{696FEDA9-B581-4945-A5A8-11E6F430E46D}" type="presParOf" srcId="{7EDA4C88-9993-4F83-86CE-1DC6F899E19D}" destId="{1FF5E167-A242-4DD1-8A7D-CDD488ECF947}" srcOrd="0" destOrd="0" presId="urn:microsoft.com/office/officeart/2005/8/layout/vList3"/>
    <dgm:cxn modelId="{72E888CF-417C-4B27-B6BC-B03040727F6D}" type="presParOf" srcId="{7EDA4C88-9993-4F83-86CE-1DC6F899E19D}" destId="{C48242C7-51F3-407D-B7F1-0E4A54A9CEE3}" srcOrd="1" destOrd="0" presId="urn:microsoft.com/office/officeart/2005/8/layout/vList3"/>
    <dgm:cxn modelId="{9FEF23CA-26D4-4D62-885E-643E27692347}" type="presParOf" srcId="{8A8E480A-A004-4F81-B5FD-A97C3D3E739D}" destId="{920CBE9C-6216-436C-86E1-C5DC09EAEC51}" srcOrd="1" destOrd="0" presId="urn:microsoft.com/office/officeart/2005/8/layout/vList3"/>
    <dgm:cxn modelId="{6F478F6A-3A08-4B43-A150-EC69A184548B}" type="presParOf" srcId="{8A8E480A-A004-4F81-B5FD-A97C3D3E739D}" destId="{7BD58225-CB28-4C81-B0C9-E3890E090202}" srcOrd="2" destOrd="0" presId="urn:microsoft.com/office/officeart/2005/8/layout/vList3"/>
    <dgm:cxn modelId="{6BF178CD-B8DF-449A-8160-2DF11665DA22}" type="presParOf" srcId="{7BD58225-CB28-4C81-B0C9-E3890E090202}" destId="{38AE169C-A2D6-4D66-881E-DC98C9F86118}" srcOrd="0" destOrd="0" presId="urn:microsoft.com/office/officeart/2005/8/layout/vList3"/>
    <dgm:cxn modelId="{DF7212AC-6515-4195-8D08-ED5C1BA15312}" type="presParOf" srcId="{7BD58225-CB28-4C81-B0C9-E3890E090202}" destId="{95C3FE6B-D009-47A5-AE8A-0F17D8DDDF1D}" srcOrd="1" destOrd="0" presId="urn:microsoft.com/office/officeart/2005/8/layout/vList3"/>
    <dgm:cxn modelId="{282C6D20-6DC0-43A7-BBA6-78E187495B6F}" type="presParOf" srcId="{8A8E480A-A004-4F81-B5FD-A97C3D3E739D}" destId="{F13727AD-B9E3-4D72-A8C2-5EDBAA7FE376}" srcOrd="3" destOrd="0" presId="urn:microsoft.com/office/officeart/2005/8/layout/vList3"/>
    <dgm:cxn modelId="{37CBCD31-985A-4B7A-B086-36C36D5BD18F}" type="presParOf" srcId="{8A8E480A-A004-4F81-B5FD-A97C3D3E739D}" destId="{8F142DC9-1DB4-463D-B1DC-D374D2A1E0D0}" srcOrd="4" destOrd="0" presId="urn:microsoft.com/office/officeart/2005/8/layout/vList3"/>
    <dgm:cxn modelId="{C45EE98B-FDD4-4732-B382-C417D00075D1}" type="presParOf" srcId="{8F142DC9-1DB4-463D-B1DC-D374D2A1E0D0}" destId="{ED1DA523-6322-4EC1-8511-6BFCED1E3E84}" srcOrd="0" destOrd="0" presId="urn:microsoft.com/office/officeart/2005/8/layout/vList3"/>
    <dgm:cxn modelId="{440FDBA7-F73E-4E4A-A3DF-FE53872E4907}" type="presParOf" srcId="{8F142DC9-1DB4-463D-B1DC-D374D2A1E0D0}" destId="{0DAAD091-0BCE-4CA5-846F-81E8A1CCBD40}" srcOrd="1" destOrd="0" presId="urn:microsoft.com/office/officeart/2005/8/layout/vList3"/>
  </dgm:cxnLst>
  <dgm:bg/>
  <dgm:whole/>
  <dgm:extLst>
    <a:ext uri="http://schemas.microsoft.com/office/drawing/2008/diagram">
      <dsp:dataModelExt xmlns=""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2">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9413" cy="493713"/>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14763" y="0"/>
            <a:ext cx="2919412" cy="493713"/>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BB0CCCBA-B31D-443B-8A14-0991DC3734D1}" type="datetimeFigureOut">
              <a:rPr lang="en-US"/>
              <a:pPr>
                <a:defRPr/>
              </a:pPr>
              <a:t>10/22/2011</a:t>
            </a:fld>
            <a:endParaRPr lang="en-US"/>
          </a:p>
        </p:txBody>
      </p:sp>
      <p:sp>
        <p:nvSpPr>
          <p:cNvPr id="4" name="Slide Image Placeholder 3"/>
          <p:cNvSpPr>
            <a:spLocks noGrp="1" noRot="1" noChangeAspect="1"/>
          </p:cNvSpPr>
          <p:nvPr>
            <p:ph type="sldImg" idx="2"/>
          </p:nvPr>
        </p:nvSpPr>
        <p:spPr>
          <a:xfrm>
            <a:off x="901700" y="739775"/>
            <a:ext cx="4933950" cy="3700463"/>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73100" y="4686300"/>
            <a:ext cx="5389563" cy="4440238"/>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14763" y="9371013"/>
            <a:ext cx="2919412" cy="493712"/>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F92C9628-BFD4-4B03-9B9E-5D74912445AC}"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46B9A7B-BAD4-41E3-BD29-D67B2433BE9B}" type="slidenum">
              <a:rPr lang="en-US"/>
              <a:pPr fontAlgn="base">
                <a:spcBef>
                  <a:spcPct val="0"/>
                </a:spcBef>
                <a:spcAft>
                  <a:spcPct val="0"/>
                </a:spcAft>
                <a:defRPr/>
              </a:pPr>
              <a:t>1</a:t>
            </a:fld>
            <a:endParaRPr lang="en-US"/>
          </a:p>
        </p:txBody>
      </p:sp>
      <p:sp>
        <p:nvSpPr>
          <p:cNvPr id="16386" name="Rectangle 2"/>
          <p:cNvSpPr>
            <a:spLocks noGrp="1" noRot="1" noChangeAspect="1" noChangeArrowheads="1" noTextEdit="1"/>
          </p:cNvSpPr>
          <p:nvPr>
            <p:ph type="sldImg"/>
          </p:nvPr>
        </p:nvSpPr>
        <p:spPr bwMode="auto">
          <a:xfrm>
            <a:off x="903288" y="739775"/>
            <a:ext cx="4933950" cy="3700463"/>
          </a:xfrm>
          <a:noFill/>
          <a:ln>
            <a:solidFill>
              <a:srgbClr val="000000"/>
            </a:solidFill>
            <a:miter lim="800000"/>
            <a:headEnd/>
            <a:tailEnd/>
          </a:ln>
        </p:spPr>
      </p:sp>
      <p:sp>
        <p:nvSpPr>
          <p:cNvPr id="16387"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marL="228600" indent="-228600" eaLnBrk="1" hangingPunct="1">
              <a:spcBef>
                <a:spcPct val="0"/>
              </a:spcBef>
            </a:pPr>
            <a:endParaRPr lang="en-GB"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p:cNvSpPr>
            <a:spLocks noGrp="1" noRot="1" noChangeAspect="1" noTextEdit="1"/>
          </p:cNvSpPr>
          <p:nvPr>
            <p:ph type="sldImg"/>
          </p:nvPr>
        </p:nvSpPr>
        <p:spPr bwMode="auto">
          <a:noFill/>
          <a:ln>
            <a:solidFill>
              <a:srgbClr val="000000"/>
            </a:solidFill>
            <a:miter lim="800000"/>
            <a:headEnd/>
            <a:tailEnd/>
          </a:ln>
        </p:spPr>
      </p:sp>
      <p:sp>
        <p:nvSpPr>
          <p:cNvPr id="34818" name="Rectangle 3"/>
          <p:cNvSpPr>
            <a:spLocks noGrp="1"/>
          </p:cNvSpPr>
          <p:nvPr>
            <p:ph type="body" idx="1"/>
          </p:nvPr>
        </p:nvSpPr>
        <p:spPr bwMode="auto">
          <a:noFill/>
        </p:spPr>
        <p:txBody>
          <a:bodyPr wrap="square" numCol="1" anchor="t" anchorCtr="0" compatLnSpc="1">
            <a:prstTxWarp prst="textNoShape">
              <a:avLst/>
            </a:prstTxWarp>
          </a:bodyPr>
          <a:lstStyle/>
          <a:p>
            <a:r>
              <a:rPr lang="de-CH" smtClean="0"/>
              <a:t>More ideas will be discussed in panel 3, directions for IP and TK.</a:t>
            </a:r>
          </a:p>
          <a:p>
            <a:endParaRPr lang="de-CH" smtClean="0"/>
          </a:p>
          <a:p>
            <a:r>
              <a:rPr lang="de-CH" smtClean="0"/>
              <a:t>Here just mention them briefly.</a:t>
            </a:r>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p:cNvSpPr>
            <a:spLocks noGrp="1" noRot="1" noChangeAspect="1" noTextEdit="1"/>
          </p:cNvSpPr>
          <p:nvPr>
            <p:ph type="sldImg"/>
          </p:nvPr>
        </p:nvSpPr>
        <p:spPr bwMode="auto">
          <a:noFill/>
          <a:ln>
            <a:solidFill>
              <a:srgbClr val="000000"/>
            </a:solidFill>
            <a:miter lim="800000"/>
            <a:headEnd/>
            <a:tailEnd/>
          </a:ln>
        </p:spPr>
      </p:sp>
      <p:sp>
        <p:nvSpPr>
          <p:cNvPr id="18434"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Image Placeholder 1"/>
          <p:cNvSpPr>
            <a:spLocks noGrp="1" noRot="1" noChangeAspect="1"/>
          </p:cNvSpPr>
          <p:nvPr>
            <p:ph type="sldImg"/>
          </p:nvPr>
        </p:nvSpPr>
        <p:spPr bwMode="auto">
          <a:noFill/>
          <a:ln>
            <a:solidFill>
              <a:srgbClr val="000000"/>
            </a:solidFill>
            <a:miter lim="800000"/>
            <a:headEnd/>
            <a:tailEnd/>
          </a:ln>
        </p:spPr>
      </p:sp>
      <p:sp>
        <p:nvSpPr>
          <p:cNvPr id="20482" name="Notes Placeholder 2"/>
          <p:cNvSpPr>
            <a:spLocks noGrp="1"/>
          </p:cNvSpPr>
          <p:nvPr>
            <p:ph type="body" idx="1"/>
          </p:nvPr>
        </p:nvSpPr>
        <p:spPr bwMode="auto">
          <a:noFill/>
        </p:spPr>
        <p:txBody>
          <a:bodyPr wrap="square" numCol="1" anchor="t" anchorCtr="0" compatLnSpc="1">
            <a:prstTxWarp prst="textNoShape">
              <a:avLst/>
            </a:prstTxWarp>
          </a:bodyPr>
          <a:lstStyle/>
          <a:p>
            <a:pPr marL="228600" indent="-228600" eaLnBrk="1" hangingPunct="1">
              <a:spcBef>
                <a:spcPct val="0"/>
              </a:spcBef>
              <a:buFontTx/>
              <a:buAutoNum type="arabicPeriod"/>
            </a:pPr>
            <a:r>
              <a:rPr lang="en-US" smtClean="0"/>
              <a:t>The informal IP regimes consist of diverse but stable societal structures which regulate the flow of knowledge and innovations (WIPO 2001, p.58).</a:t>
            </a:r>
          </a:p>
          <a:p>
            <a:pPr marL="228600" indent="-228600" eaLnBrk="1" hangingPunct="1">
              <a:spcBef>
                <a:spcPct val="0"/>
              </a:spcBef>
              <a:buFontTx/>
              <a:buAutoNum type="arabicPeriod"/>
            </a:pPr>
            <a:r>
              <a:rPr lang="en-US" smtClean="0"/>
              <a:t>In terms of TRIPS Article 7, the protection of TK should promote social and economic welfare. </a:t>
            </a:r>
            <a:endParaRPr lang="de-CH" smtClean="0"/>
          </a:p>
          <a:p>
            <a:pPr marL="228600" indent="-228600" eaLnBrk="1" hangingPunct="1">
              <a:spcBef>
                <a:spcPct val="0"/>
              </a:spcBef>
              <a:buFontTx/>
              <a:buAutoNum type="arabicPeriod"/>
            </a:pPr>
            <a:endParaRPr lang="en-US" smtClean="0"/>
          </a:p>
          <a:p>
            <a:pPr marL="228600" indent="-228600" eaLnBrk="1" hangingPunct="1">
              <a:spcBef>
                <a:spcPct val="0"/>
              </a:spcBef>
            </a:pPr>
            <a:endParaRPr lang="en-US" smtClean="0"/>
          </a:p>
        </p:txBody>
      </p:sp>
      <p:sp>
        <p:nvSpPr>
          <p:cNvPr id="1843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A132D54-DDC5-486E-AF83-28E6112139BB}" type="slidenum">
              <a:rPr lang="en-US"/>
              <a:pPr fontAlgn="base">
                <a:spcBef>
                  <a:spcPct val="0"/>
                </a:spcBef>
                <a:spcAft>
                  <a:spcPct val="0"/>
                </a:spcAft>
                <a:defRPr/>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p:cNvSpPr>
            <a:spLocks noGrp="1" noRot="1" noChangeAspect="1" noTextEdit="1"/>
          </p:cNvSpPr>
          <p:nvPr>
            <p:ph type="sldImg"/>
          </p:nvPr>
        </p:nvSpPr>
        <p:spPr bwMode="auto">
          <a:noFill/>
          <a:ln>
            <a:solidFill>
              <a:srgbClr val="000000"/>
            </a:solidFill>
            <a:miter lim="800000"/>
            <a:headEnd/>
            <a:tailEnd/>
          </a:ln>
        </p:spPr>
      </p:sp>
      <p:sp>
        <p:nvSpPr>
          <p:cNvPr id="22530" name="Rectangle 3"/>
          <p:cNvSpPr>
            <a:spLocks noGrp="1"/>
          </p:cNvSpPr>
          <p:nvPr>
            <p:ph type="body" idx="1"/>
          </p:nvPr>
        </p:nvSpPr>
        <p:spPr bwMode="auto">
          <a:noFill/>
        </p:spPr>
        <p:txBody>
          <a:bodyPr wrap="square" numCol="1" anchor="t" anchorCtr="0" compatLnSpc="1">
            <a:prstTxWarp prst="textNoShape">
              <a:avLst/>
            </a:prstTxWarp>
          </a:bodyPr>
          <a:lstStyle/>
          <a:p>
            <a:r>
              <a:rPr lang="en-US" smtClean="0"/>
              <a:t>-Preserving and safeguarding implies ‘identification, documentation, transmission, revitalization and promotion of cultural heritage to ensure its maintenance and viability.’ WIPO, Booklet no.1 Intellectual Property and Traditional Cultural Expressions/Folklore, p.19. </a:t>
            </a:r>
          </a:p>
          <a:p>
            <a:endParaRPr lang="de-CH" smtClean="0"/>
          </a:p>
          <a:p>
            <a:r>
              <a:rPr lang="en-US" smtClean="0"/>
              <a:t>-The process of preserving and safeguarding TK can raise issues related to IP protection. For instance,</a:t>
            </a:r>
            <a:r>
              <a:rPr lang="en-GB" smtClean="0"/>
              <a:t> recording or documentation and publication of traditional cultural materials</a:t>
            </a:r>
            <a:r>
              <a:rPr lang="en-US" smtClean="0"/>
              <a:t> ‘</a:t>
            </a:r>
            <a:r>
              <a:rPr lang="en-GB" smtClean="0"/>
              <a:t>can run the risk of unintentionally placing TCEs in the ‘public domain’; thus leaving others free to use them against the wishes of the original community. Or, unless handled carefully, it can mean that the person recording the traditional expression gains copyright over the form in which it is recorded (e.g. a photograph, film or sound recording of a TCE).’ </a:t>
            </a:r>
            <a:r>
              <a:rPr lang="en-US" smtClean="0"/>
              <a:t>-WIPO, Booklet no.1 p.11</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Slide Image Placeholder 1"/>
          <p:cNvSpPr>
            <a:spLocks noGrp="1" noRot="1" noChangeAspect="1"/>
          </p:cNvSpPr>
          <p:nvPr>
            <p:ph type="sldImg"/>
          </p:nvPr>
        </p:nvSpPr>
        <p:spPr bwMode="auto">
          <a:noFill/>
          <a:ln>
            <a:solidFill>
              <a:srgbClr val="000000"/>
            </a:solidFill>
            <a:miter lim="800000"/>
            <a:headEnd/>
            <a:tailEnd/>
          </a:ln>
        </p:spPr>
      </p:sp>
      <p:sp>
        <p:nvSpPr>
          <p:cNvPr id="2457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This is just a recap of the issues that I want to discuss under this heading.</a:t>
            </a:r>
          </a:p>
          <a:p>
            <a:pPr eaLnBrk="1" hangingPunct="1">
              <a:spcBef>
                <a:spcPct val="0"/>
              </a:spcBef>
            </a:pPr>
            <a:r>
              <a:rPr lang="en-US" smtClean="0"/>
              <a:t>In dealing with a), I will highlight some arguments from literature, which hold that the application of IP in protecting TK presents conceptual and practical challenges.</a:t>
            </a:r>
          </a:p>
          <a:p>
            <a:pPr eaLnBrk="1" hangingPunct="1">
              <a:spcBef>
                <a:spcPct val="0"/>
              </a:spcBef>
            </a:pPr>
            <a:endParaRPr lang="en-US" smtClean="0"/>
          </a:p>
        </p:txBody>
      </p:sp>
      <p:sp>
        <p:nvSpPr>
          <p:cNvPr id="2150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D6F3064-D929-44DD-BA70-9936AA5C1DBB}" type="slidenum">
              <a:rPr lang="en-US"/>
              <a:pPr fontAlgn="base">
                <a:spcBef>
                  <a:spcPct val="0"/>
                </a:spcBef>
                <a:spcAft>
                  <a:spcPct val="0"/>
                </a:spcAft>
                <a:defRPr/>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Grp="1" noRot="1" noChangeAspect="1" noTextEdit="1"/>
          </p:cNvSpPr>
          <p:nvPr>
            <p:ph type="sldImg"/>
          </p:nvPr>
        </p:nvSpPr>
        <p:spPr bwMode="auto">
          <a:noFill/>
          <a:ln>
            <a:solidFill>
              <a:srgbClr val="000000"/>
            </a:solidFill>
            <a:miter lim="800000"/>
            <a:headEnd/>
            <a:tailEnd/>
          </a:ln>
        </p:spPr>
      </p:sp>
      <p:sp>
        <p:nvSpPr>
          <p:cNvPr id="26626"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US" smtClean="0"/>
              <a:t>Highlighting the weaknesses should not be taken to mean that these means cannot protect some forms of TK.  There is space for protecting TK within the IP regime. These shortcomings are mentioned to facilitate discussing whether the means are capable of striking the desired balance.</a:t>
            </a:r>
          </a:p>
          <a:p>
            <a:pPr eaLnBrk="1" hangingPunct="1"/>
            <a:endParaRPr lang="en-US" smtClean="0"/>
          </a:p>
          <a:p>
            <a:pPr eaLnBrk="1" hangingPunct="1"/>
            <a:r>
              <a:rPr lang="en-US" smtClean="0"/>
              <a:t>Notes:</a:t>
            </a:r>
          </a:p>
          <a:p>
            <a:r>
              <a:rPr lang="en-US" smtClean="0"/>
              <a:t>-traditional creativity is marked by a dynamic interplay between collective and individual creativity. Yet, under current copyright law, a contemporary adaptation or arrangement of old and pre-existing traditional materials can often be sufficiently original to qualify as a protected copyright work. Wendland, p.5.</a:t>
            </a:r>
          </a:p>
          <a:p>
            <a:endParaRPr lang="en-US" smtClean="0"/>
          </a:p>
          <a:p>
            <a:r>
              <a:rPr lang="en-US" smtClean="0"/>
              <a:t>-certification or collective trademarks can be used for products from particular communities if they are made per the requirements e.g. stilton cheese in the UK, p.106.</a:t>
            </a:r>
            <a:endParaRPr lang="en-US" u="sng" smtClean="0"/>
          </a:p>
          <a:p>
            <a:pPr eaLnBrk="1" hangingPunct="1"/>
            <a:r>
              <a:rPr lang="en-US" u="sng" smtClean="0"/>
              <a:t>-GIs </a:t>
            </a:r>
            <a:r>
              <a:rPr lang="en-US" smtClean="0"/>
              <a:t>could be useful for produced goods including herbal formulations, p.107.</a:t>
            </a:r>
          </a:p>
          <a:p>
            <a:pPr eaLnBrk="1" hangingPunct="1"/>
            <a:r>
              <a:rPr lang="en-US" smtClean="0"/>
              <a:t>-</a:t>
            </a:r>
            <a:r>
              <a:rPr lang="en-US" u="sng" smtClean="0"/>
              <a:t>Plant varieties protection</a:t>
            </a:r>
            <a:r>
              <a:rPr lang="en-US" smtClean="0"/>
              <a:t> (pvp)- no evidence that local communities are interested in such protection. P.107</a:t>
            </a:r>
          </a:p>
          <a:p>
            <a:pPr eaLnBrk="1" hangingPunct="1"/>
            <a:r>
              <a:rPr lang="en-US" smtClean="0"/>
              <a:t>- </a:t>
            </a:r>
            <a:r>
              <a:rPr lang="en-US" u="sng" smtClean="0"/>
              <a:t>Utility models</a:t>
            </a:r>
            <a:r>
              <a:rPr lang="en-US" smtClean="0"/>
              <a:t>, seem much more relevant and appropriate for developing countries </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Slide Image Placeholder 1"/>
          <p:cNvSpPr>
            <a:spLocks noGrp="1" noRot="1" noChangeAspect="1"/>
          </p:cNvSpPr>
          <p:nvPr>
            <p:ph type="sldImg"/>
          </p:nvPr>
        </p:nvSpPr>
        <p:spPr bwMode="auto">
          <a:noFill/>
          <a:ln>
            <a:solidFill>
              <a:srgbClr val="000000"/>
            </a:solidFill>
            <a:miter lim="800000"/>
            <a:headEnd/>
            <a:tailEnd/>
          </a:ln>
        </p:spPr>
      </p:sp>
      <p:sp>
        <p:nvSpPr>
          <p:cNvPr id="28674" name="Notes Placeholder 2"/>
          <p:cNvSpPr>
            <a:spLocks noGrp="1"/>
          </p:cNvSpPr>
          <p:nvPr>
            <p:ph type="body" idx="1"/>
          </p:nvPr>
        </p:nvSpPr>
        <p:spPr bwMode="auto">
          <a:noFill/>
        </p:spPr>
        <p:txBody>
          <a:bodyPr wrap="square" numCol="1" anchor="t" anchorCtr="0" compatLnSpc="1">
            <a:prstTxWarp prst="textNoShape">
              <a:avLst/>
            </a:prstTxWarp>
          </a:bodyPr>
          <a:lstStyle/>
          <a:p>
            <a:pPr marL="247650" indent="-247650" eaLnBrk="1" hangingPunct="1">
              <a:spcBef>
                <a:spcPct val="0"/>
              </a:spcBef>
            </a:pPr>
            <a:r>
              <a:rPr lang="en-US" smtClean="0"/>
              <a:t>The scenario, which is presented by the needs of TK holders and how IP deals with them may be likened to the fluid and airy chair that challenges convention.</a:t>
            </a:r>
          </a:p>
          <a:p>
            <a:pPr marL="247650" indent="-247650" eaLnBrk="1" hangingPunct="1">
              <a:spcBef>
                <a:spcPct val="0"/>
              </a:spcBef>
              <a:buFontTx/>
              <a:buAutoNum type="romanLcParenR"/>
            </a:pPr>
            <a:r>
              <a:rPr lang="de-CH" smtClean="0"/>
              <a:t>Illustrates the consequence of the existing dichotomy between the protection of property rights by IP –vs- the need to  respect the moral and material interests of  those who create and maintain TK, as human rights. See Correa, p.245</a:t>
            </a:r>
          </a:p>
          <a:p>
            <a:pPr marL="247650" indent="-247650" eaLnBrk="1" hangingPunct="1">
              <a:spcBef>
                <a:spcPct val="0"/>
              </a:spcBef>
              <a:buFontTx/>
              <a:buAutoNum type="romanLcParenR"/>
            </a:pPr>
            <a:r>
              <a:rPr lang="de-CH" smtClean="0"/>
              <a:t>Is a consequence of practical difficultieas of trying to fit TK wihin the confines of IPRs. Here one can also see the divergence between property rights and human rights approach in dealing with TK.</a:t>
            </a:r>
          </a:p>
          <a:p>
            <a:pPr marL="247650" indent="-247650" eaLnBrk="1" hangingPunct="1">
              <a:spcBef>
                <a:spcPct val="0"/>
              </a:spcBef>
              <a:buFontTx/>
              <a:buAutoNum type="romanLcParenR"/>
            </a:pPr>
            <a:r>
              <a:rPr lang="de-CH" smtClean="0"/>
              <a:t> Is a perfect illustration of the consequences of TK having both economic and moral value.</a:t>
            </a:r>
            <a:endParaRPr lang="en-US" smtClean="0"/>
          </a:p>
          <a:p>
            <a:pPr marL="247650" indent="-247650" eaLnBrk="1" hangingPunct="1">
              <a:spcBef>
                <a:spcPct val="0"/>
              </a:spcBef>
            </a:pPr>
            <a:endParaRPr lang="de-CH" smtClean="0"/>
          </a:p>
          <a:p>
            <a:pPr marL="247650" indent="-247650" eaLnBrk="1" hangingPunct="1">
              <a:spcBef>
                <a:spcPct val="0"/>
              </a:spcBef>
            </a:pPr>
            <a:r>
              <a:rPr lang="de-CH" smtClean="0"/>
              <a:t>These challenges are useful for answering the question whether </a:t>
            </a:r>
            <a:r>
              <a:rPr lang="en-US" smtClean="0"/>
              <a:t> the progressive means of appropriating Traditional Knowledge (TK) through IPRs adequately protect the interests of the communities that hold TK.</a:t>
            </a:r>
          </a:p>
          <a:p>
            <a:pPr marL="247650" indent="-247650" eaLnBrk="1" hangingPunct="1">
              <a:spcBef>
                <a:spcPct val="0"/>
              </a:spcBef>
            </a:pPr>
            <a:endParaRPr lang="de-CH" smtClean="0"/>
          </a:p>
          <a:p>
            <a:pPr marL="247650" indent="-247650" eaLnBrk="1" hangingPunct="1">
              <a:spcBef>
                <a:spcPct val="0"/>
              </a:spcBef>
            </a:pPr>
            <a:r>
              <a:rPr lang="de-CH" smtClean="0"/>
              <a:t>In terms of striking  a balance, what proponets of access to knowledge are concerned with is the proper balance between public and private interests.</a:t>
            </a:r>
            <a:endParaRPr lang="en-US" smtClean="0"/>
          </a:p>
        </p:txBody>
      </p:sp>
      <p:sp>
        <p:nvSpPr>
          <p:cNvPr id="2457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5AA32B4-C990-4DDC-8043-8C3083C0971D}" type="slidenum">
              <a:rPr lang="en-US"/>
              <a:pPr fontAlgn="base">
                <a:spcBef>
                  <a:spcPct val="0"/>
                </a:spcBef>
                <a:spcAft>
                  <a:spcPct val="0"/>
                </a:spcAft>
                <a:defRPr/>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2"/>
          <p:cNvSpPr>
            <a:spLocks noGrp="1" noRot="1" noChangeAspect="1" noTextEdit="1"/>
          </p:cNvSpPr>
          <p:nvPr>
            <p:ph type="sldImg"/>
          </p:nvPr>
        </p:nvSpPr>
        <p:spPr bwMode="auto">
          <a:noFill/>
          <a:ln>
            <a:solidFill>
              <a:srgbClr val="000000"/>
            </a:solidFill>
            <a:miter lim="800000"/>
            <a:headEnd/>
            <a:tailEnd/>
          </a:ln>
        </p:spPr>
      </p:sp>
      <p:sp>
        <p:nvSpPr>
          <p:cNvPr id="30722" name="Rectangle 3"/>
          <p:cNvSpPr>
            <a:spLocks noGrp="1"/>
          </p:cNvSpPr>
          <p:nvPr>
            <p:ph type="body" idx="1"/>
          </p:nvPr>
        </p:nvSpPr>
        <p:spPr bwMode="auto">
          <a:noFill/>
        </p:spPr>
        <p:txBody>
          <a:bodyPr wrap="square" numCol="1" anchor="t" anchorCtr="0" compatLnSpc="1">
            <a:prstTxWarp prst="textNoShape">
              <a:avLst/>
            </a:prstTxWarp>
          </a:bodyPr>
          <a:lstStyle/>
          <a:p>
            <a:r>
              <a:rPr lang="de-CH" smtClean="0"/>
              <a:t>Mention digitization and related issues here.</a:t>
            </a:r>
          </a:p>
          <a:p>
            <a:r>
              <a:rPr lang="en-US" smtClean="0"/>
              <a:t>Wendland has correctly observed that ‘</a:t>
            </a:r>
            <a:r>
              <a:rPr lang="en-GB" smtClean="0"/>
              <a:t>the very process of </a:t>
            </a:r>
            <a:r>
              <a:rPr lang="en-GB" i="1" smtClean="0"/>
              <a:t>preservation </a:t>
            </a:r>
            <a:r>
              <a:rPr lang="en-GB" smtClean="0"/>
              <a:t>of traditional cultural expressions can trigger concerns about their lack of </a:t>
            </a:r>
            <a:r>
              <a:rPr lang="en-GB" i="1" smtClean="0"/>
              <a:t>legal protection </a:t>
            </a:r>
            <a:r>
              <a:rPr lang="en-GB" smtClean="0"/>
              <a:t>against misappropriation and misuse’ (Wendland 2005, p.2).</a:t>
            </a:r>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2"/>
          <p:cNvSpPr>
            <a:spLocks noGrp="1" noRot="1" noChangeAspect="1" noTextEdit="1"/>
          </p:cNvSpPr>
          <p:nvPr>
            <p:ph type="sldImg"/>
          </p:nvPr>
        </p:nvSpPr>
        <p:spPr bwMode="auto">
          <a:noFill/>
          <a:ln>
            <a:solidFill>
              <a:srgbClr val="000000"/>
            </a:solidFill>
            <a:miter lim="800000"/>
            <a:headEnd/>
            <a:tailEnd/>
          </a:ln>
        </p:spPr>
      </p:sp>
      <p:sp>
        <p:nvSpPr>
          <p:cNvPr id="32770" name="Rectangle 3"/>
          <p:cNvSpPr>
            <a:spLocks noGrp="1"/>
          </p:cNvSpPr>
          <p:nvPr>
            <p:ph type="body" idx="1"/>
          </p:nvPr>
        </p:nvSpPr>
        <p:spPr bwMode="auto">
          <a:noFill/>
        </p:spPr>
        <p:txBody>
          <a:bodyPr wrap="square" numCol="1" anchor="t" anchorCtr="0" compatLnSpc="1">
            <a:prstTxWarp prst="textNoShape">
              <a:avLst/>
            </a:prstTxWarp>
          </a:bodyPr>
          <a:lstStyle/>
          <a:p>
            <a:pPr marL="228600" indent="-228600" eaLnBrk="1" hangingPunct="1"/>
            <a:r>
              <a:rPr lang="de-CH" smtClean="0"/>
              <a:t>Here I will be very brief and simply summarise the means, which have already been mentioned and will still be mentioned by other speakers</a:t>
            </a:r>
          </a:p>
          <a:p>
            <a:pPr marL="228600" indent="-228600" eaLnBrk="1" hangingPunct="1"/>
            <a:endParaRPr lang="de-CH" smtClean="0"/>
          </a:p>
          <a:p>
            <a:pPr marL="228600" indent="-228600" eaLnBrk="1" hangingPunct="1">
              <a:buFontTx/>
              <a:buAutoNum type="arabicPeriod"/>
            </a:pPr>
            <a:r>
              <a:rPr lang="de-CH" smtClean="0"/>
              <a:t>Defensive protection are </a:t>
            </a:r>
            <a:r>
              <a:rPr lang="en-US" smtClean="0"/>
              <a:t>means to prevent different modalities of the misappropriation of traditional knowledge </a:t>
            </a:r>
          </a:p>
          <a:p>
            <a:pPr marL="228600" indent="-228600" eaLnBrk="1" hangingPunct="1">
              <a:buFontTx/>
              <a:buAutoNum type="arabicPeriod"/>
            </a:pPr>
            <a:r>
              <a:rPr lang="de-CH" smtClean="0"/>
              <a:t>Positive protection in the context of TK is not simply to  confer exclusivity but  remuneration rights or liability rules.</a:t>
            </a:r>
          </a:p>
          <a:p>
            <a:pPr marL="228600" indent="-228600" eaLnBrk="1" hangingPunct="1">
              <a:buFontTx/>
              <a:buAutoNum type="arabicPeriod"/>
            </a:pPr>
            <a:r>
              <a:rPr lang="de-CH" smtClean="0"/>
              <a:t>Eliminating erroneously granted patents entails costs and compliance with procedures for TK holders. This can be made easier for TK holders through establishing databases that can provide evidence for this process.</a:t>
            </a:r>
          </a:p>
          <a:p>
            <a:pPr marL="228600" indent="-228600">
              <a:buFontTx/>
              <a:buAutoNum type="arabicPeriod"/>
            </a:pPr>
            <a:r>
              <a:rPr lang="en-US" b="1" smtClean="0"/>
              <a:t>Establishment of databases</a:t>
            </a:r>
            <a:r>
              <a:rPr lang="en-US" smtClean="0"/>
              <a:t>.:  searchable organized databases has both advantages and disadvantages. The two advantages are that information becomes prior art therefore novelty/inventive step criteria can’t be met. It also helps to preserve and maintain TK and promote technology transfer.</a:t>
            </a:r>
          </a:p>
          <a:p>
            <a:pPr marL="228600" indent="-228600"/>
            <a:r>
              <a:rPr lang="en-US" smtClean="0"/>
              <a:t>Two disadvantages are the inability to create comprehensive databases and establishing database is not the only solution.</a:t>
            </a:r>
          </a:p>
          <a:p>
            <a:pPr marL="228600" indent="-228600"/>
            <a:r>
              <a:rPr lang="en-US" smtClean="0"/>
              <a:t>Circumscribing exclusive rights</a:t>
            </a:r>
            <a:endParaRPr lang="de-CH" smtClean="0"/>
          </a:p>
          <a:p>
            <a:pPr marL="228600" indent="-228600" eaLnBrk="1" hangingPunct="1">
              <a:buFontTx/>
              <a:buAutoNum type="arabicPeriod"/>
            </a:pPr>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294ADA47-6882-4AFC-8CDE-9F3E81BD91B2}" type="datetimeFigureOut">
              <a:rPr lang="en-US"/>
              <a:pPr>
                <a:defRPr/>
              </a:pPr>
              <a:t>10/22/2011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BD41EF7-B58E-4882-9B0B-D4F907967ED3}"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A871F617-FC78-419C-980A-70CB8EF6DD9B}" type="datetimeFigureOut">
              <a:rPr lang="en-US"/>
              <a:pPr>
                <a:defRPr/>
              </a:pPr>
              <a:t>10/22/2011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BDB9E41-2639-4A26-8BD1-D66BD17F9745}"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160E9DAF-082D-485E-8585-D6419525456B}" type="datetimeFigureOut">
              <a:rPr lang="en-US"/>
              <a:pPr>
                <a:defRPr/>
              </a:pPr>
              <a:t>10/22/2011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76456B5-0E5B-4164-88E5-D943430F1CF0}"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able Placeholder 2"/>
          <p:cNvSpPr>
            <a:spLocks noGrp="1"/>
          </p:cNvSpPr>
          <p:nvPr>
            <p:ph type="tbl" idx="1"/>
          </p:nvPr>
        </p:nvSpPr>
        <p:spPr>
          <a:xfrm>
            <a:off x="457200" y="1600200"/>
            <a:ext cx="8229600" cy="4525963"/>
          </a:xfrm>
        </p:spPr>
        <p:txBody>
          <a:bodyPr/>
          <a:lstStyle/>
          <a:p>
            <a:pPr lvl="0"/>
            <a:endParaRPr lang="en-US" noProof="0"/>
          </a:p>
        </p:txBody>
      </p:sp>
      <p:sp>
        <p:nvSpPr>
          <p:cNvPr id="4" name="Date Placeholder 3"/>
          <p:cNvSpPr>
            <a:spLocks noGrp="1"/>
          </p:cNvSpPr>
          <p:nvPr>
            <p:ph type="dt" sz="half" idx="10"/>
          </p:nvPr>
        </p:nvSpPr>
        <p:spPr/>
        <p:txBody>
          <a:bodyPr/>
          <a:lstStyle>
            <a:lvl1pPr>
              <a:defRPr/>
            </a:lvl1pPr>
          </a:lstStyle>
          <a:p>
            <a:pPr>
              <a:defRPr/>
            </a:pPr>
            <a:fld id="{4D4D755F-8C5E-49A7-9DF4-2D11A03979DA}" type="datetimeFigureOut">
              <a:rPr lang="en-US"/>
              <a:pPr>
                <a:defRPr/>
              </a:pPr>
              <a:t>10/22/2011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361228A-51F2-4C68-BD3A-ECE6052576E5}"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B175D06F-1769-4BF2-A1A7-8EA93B74CE3F}" type="datetimeFigureOut">
              <a:rPr lang="en-US"/>
              <a:pPr>
                <a:defRPr/>
              </a:pPr>
              <a:t>10/22/2011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B741609-E3DC-4B77-B6A3-C94290659C84}"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43621592-A5EB-4E43-A3A4-45FF9D774EBE}" type="datetimeFigureOut">
              <a:rPr lang="en-US"/>
              <a:pPr>
                <a:defRPr/>
              </a:pPr>
              <a:t>10/22/2011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1DB714A-7819-42B5-9DB4-0843E3E783B5}"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FB3D05F7-7D86-4F9C-969B-BD483B51A957}" type="datetimeFigureOut">
              <a:rPr lang="en-US"/>
              <a:pPr>
                <a:defRPr/>
              </a:pPr>
              <a:t>10/22/2011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5BF2F98-8C3D-4E89-A64E-A84BBEE7B14D}"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735FDBE6-B681-482E-A985-91022C45EFA4}" type="datetimeFigureOut">
              <a:rPr lang="en-US"/>
              <a:pPr>
                <a:defRPr/>
              </a:pPr>
              <a:t>10/22/2011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A19C2C52-61FA-4CDF-B562-6912F248E7F5}"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735DBE3F-8838-4ADC-BAAE-D8CA18F7B02C}" type="datetimeFigureOut">
              <a:rPr lang="en-US"/>
              <a:pPr>
                <a:defRPr/>
              </a:pPr>
              <a:t>10/22/2011</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4FF4E89B-0A8D-4E92-B1B1-2C39F46C3C29}"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73F7C2A-99B7-4AFF-A46F-1DBEAAB16563}" type="datetimeFigureOut">
              <a:rPr lang="en-US"/>
              <a:pPr>
                <a:defRPr/>
              </a:pPr>
              <a:t>10/22/2011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D21C722E-2383-48CB-9D8A-3B48C6E8132D}"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3AFF477B-47D2-4134-8F29-7E1D726DDFAB}" type="datetimeFigureOut">
              <a:rPr lang="en-US"/>
              <a:pPr>
                <a:defRPr/>
              </a:pPr>
              <a:t>10/22/2011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9F975FE8-3B12-427B-BDE1-295F71853A30}"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3AE9B9DB-B395-4001-A39E-1D29D8C697E2}" type="datetimeFigureOut">
              <a:rPr lang="en-US"/>
              <a:pPr>
                <a:defRPr/>
              </a:pPr>
              <a:t>10/22/2011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A82995BD-AEE4-40BD-9C73-5CCF901BAF70}"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4E5C661C-67ED-412E-BA24-D20944AB6FD3}" type="datetimeFigureOut">
              <a:rPr lang="en-US"/>
              <a:pPr>
                <a:defRPr/>
              </a:pPr>
              <a:t>10/22/2011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CEE916D9-ACB0-4397-89DB-B0E970E9234C}"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gif"/><Relationship Id="rId4" Type="http://schemas.openxmlformats.org/officeDocument/2006/relationships/hyperlink" Target="http://www.wti.org/"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ctrTitle"/>
          </p:nvPr>
        </p:nvSpPr>
        <p:spPr>
          <a:xfrm>
            <a:off x="609600" y="2286000"/>
            <a:ext cx="7696200" cy="2057400"/>
          </a:xfrm>
        </p:spPr>
        <p:txBody>
          <a:bodyPr/>
          <a:lstStyle/>
          <a:p>
            <a:pPr eaLnBrk="1" hangingPunct="1"/>
            <a:r>
              <a:rPr lang="en-US" sz="3600" smtClean="0"/>
              <a:t/>
            </a:r>
            <a:br>
              <a:rPr lang="en-US" sz="3600" smtClean="0"/>
            </a:br>
            <a:endParaRPr lang="en-US" sz="3500" b="1" smtClean="0"/>
          </a:p>
        </p:txBody>
      </p:sp>
      <p:pic>
        <p:nvPicPr>
          <p:cNvPr id="15362" name="Picture 4" descr="side"/>
          <p:cNvPicPr>
            <a:picLocks noChangeAspect="1" noChangeArrowheads="1"/>
          </p:cNvPicPr>
          <p:nvPr/>
        </p:nvPicPr>
        <p:blipFill>
          <a:blip r:embed="rId3"/>
          <a:srcRect/>
          <a:stretch>
            <a:fillRect/>
          </a:stretch>
        </p:blipFill>
        <p:spPr bwMode="auto">
          <a:xfrm>
            <a:off x="457200" y="0"/>
            <a:ext cx="1706563" cy="1676400"/>
          </a:xfrm>
          <a:prstGeom prst="rect">
            <a:avLst/>
          </a:prstGeom>
          <a:noFill/>
          <a:ln w="9525">
            <a:noFill/>
            <a:miter lim="800000"/>
            <a:headEnd/>
            <a:tailEnd/>
          </a:ln>
        </p:spPr>
      </p:pic>
      <p:sp>
        <p:nvSpPr>
          <p:cNvPr id="7171" name="Rectangle 3"/>
          <p:cNvSpPr>
            <a:spLocks noGrp="1" noChangeArrowheads="1"/>
          </p:cNvSpPr>
          <p:nvPr>
            <p:ph type="subTitle" idx="1"/>
          </p:nvPr>
        </p:nvSpPr>
        <p:spPr>
          <a:xfrm>
            <a:off x="3657600" y="4267200"/>
            <a:ext cx="4800600" cy="2590800"/>
          </a:xfrm>
        </p:spPr>
        <p:style>
          <a:lnRef idx="2">
            <a:schemeClr val="accent1"/>
          </a:lnRef>
          <a:fillRef idx="1">
            <a:schemeClr val="lt1"/>
          </a:fillRef>
          <a:effectRef idx="0">
            <a:schemeClr val="accent1"/>
          </a:effectRef>
          <a:fontRef idx="minor">
            <a:schemeClr val="dk1"/>
          </a:fontRef>
        </p:style>
        <p:txBody>
          <a:bodyPr rtlCol="0">
            <a:normAutofit fontScale="85000" lnSpcReduction="10000"/>
          </a:bodyPr>
          <a:lstStyle/>
          <a:p>
            <a:pPr eaLnBrk="1" fontAlgn="auto" hangingPunct="1">
              <a:lnSpc>
                <a:spcPct val="80000"/>
              </a:lnSpc>
              <a:spcAft>
                <a:spcPts val="0"/>
              </a:spcAft>
              <a:buFont typeface="Arial" pitchFamily="34" charset="0"/>
              <a:buNone/>
              <a:defRPr/>
            </a:pPr>
            <a:endParaRPr lang="en-ZA" sz="1300" dirty="0"/>
          </a:p>
          <a:p>
            <a:pPr eaLnBrk="1" fontAlgn="auto" hangingPunct="1">
              <a:lnSpc>
                <a:spcPct val="80000"/>
              </a:lnSpc>
              <a:spcAft>
                <a:spcPts val="0"/>
              </a:spcAft>
              <a:buFont typeface="Arial" pitchFamily="34" charset="0"/>
              <a:buNone/>
              <a:defRPr/>
            </a:pPr>
            <a:endParaRPr lang="en-US" sz="2500" dirty="0"/>
          </a:p>
          <a:p>
            <a:pPr eaLnBrk="1" fontAlgn="auto" hangingPunct="1">
              <a:lnSpc>
                <a:spcPct val="80000"/>
              </a:lnSpc>
              <a:spcAft>
                <a:spcPts val="0"/>
              </a:spcAft>
              <a:buFont typeface="Arial" pitchFamily="34" charset="0"/>
              <a:buNone/>
              <a:defRPr/>
            </a:pPr>
            <a:r>
              <a:rPr lang="en-US" sz="1000" dirty="0"/>
              <a:t>	</a:t>
            </a:r>
            <a:r>
              <a:rPr lang="en-US" sz="2800" b="1" dirty="0" smtClean="0">
                <a:solidFill>
                  <a:schemeClr val="tx2"/>
                </a:solidFill>
              </a:rPr>
              <a:t>Professor  </a:t>
            </a:r>
            <a:r>
              <a:rPr lang="en-US" sz="2800" b="1" dirty="0">
                <a:solidFill>
                  <a:schemeClr val="tx2"/>
                </a:solidFill>
              </a:rPr>
              <a:t>Pamela Andanda,</a:t>
            </a:r>
          </a:p>
          <a:p>
            <a:pPr eaLnBrk="1" fontAlgn="auto" hangingPunct="1">
              <a:lnSpc>
                <a:spcPct val="80000"/>
              </a:lnSpc>
              <a:spcAft>
                <a:spcPts val="0"/>
              </a:spcAft>
              <a:buFont typeface="Arial" pitchFamily="34" charset="0"/>
              <a:buNone/>
              <a:defRPr/>
            </a:pPr>
            <a:r>
              <a:rPr lang="en-US" sz="2800" b="1" dirty="0">
                <a:solidFill>
                  <a:schemeClr val="tx2"/>
                </a:solidFill>
              </a:rPr>
              <a:t>	School of Law</a:t>
            </a:r>
            <a:r>
              <a:rPr lang="en-US" sz="2800" b="1" dirty="0" smtClean="0">
                <a:solidFill>
                  <a:schemeClr val="tx2"/>
                </a:solidFill>
              </a:rPr>
              <a:t>,</a:t>
            </a:r>
            <a:r>
              <a:rPr lang="en-US" sz="2800" b="1" dirty="0">
                <a:solidFill>
                  <a:schemeClr val="tx2"/>
                </a:solidFill>
              </a:rPr>
              <a:t/>
            </a:r>
            <a:br>
              <a:rPr lang="en-US" sz="2800" b="1" dirty="0">
                <a:solidFill>
                  <a:schemeClr val="tx2"/>
                </a:solidFill>
              </a:rPr>
            </a:br>
            <a:r>
              <a:rPr lang="en-US" sz="2800" b="1" dirty="0" smtClean="0">
                <a:solidFill>
                  <a:schemeClr val="tx2"/>
                </a:solidFill>
              </a:rPr>
              <a:t>University </a:t>
            </a:r>
            <a:r>
              <a:rPr lang="en-US" sz="2800" b="1" dirty="0">
                <a:solidFill>
                  <a:schemeClr val="tx2"/>
                </a:solidFill>
              </a:rPr>
              <a:t>of the </a:t>
            </a:r>
            <a:r>
              <a:rPr lang="en-US" sz="2800" b="1" dirty="0" smtClean="0">
                <a:solidFill>
                  <a:schemeClr val="tx2"/>
                </a:solidFill>
              </a:rPr>
              <a:t>Witwatersrand</a:t>
            </a:r>
            <a:r>
              <a:rPr lang="en-US" sz="2800" b="1" dirty="0">
                <a:solidFill>
                  <a:schemeClr val="tx2"/>
                </a:solidFill>
              </a:rPr>
              <a:t> </a:t>
            </a:r>
            <a:r>
              <a:rPr lang="en-US" sz="2800" b="1" dirty="0" smtClean="0">
                <a:solidFill>
                  <a:schemeClr val="tx2"/>
                </a:solidFill>
              </a:rPr>
              <a:t> and Visiting Fellow, </a:t>
            </a:r>
          </a:p>
          <a:p>
            <a:pPr eaLnBrk="1" fontAlgn="auto" hangingPunct="1">
              <a:lnSpc>
                <a:spcPct val="80000"/>
              </a:lnSpc>
              <a:spcAft>
                <a:spcPts val="0"/>
              </a:spcAft>
              <a:buFont typeface="Arial" pitchFamily="34" charset="0"/>
              <a:buNone/>
              <a:defRPr/>
            </a:pPr>
            <a:r>
              <a:rPr lang="en-US" sz="2800" b="1" smtClean="0">
                <a:solidFill>
                  <a:schemeClr val="tx2"/>
                </a:solidFill>
              </a:rPr>
              <a:t>WTI, University of Bern</a:t>
            </a:r>
            <a:endParaRPr lang="en-US" sz="2800" b="1" dirty="0">
              <a:solidFill>
                <a:schemeClr val="tx2"/>
              </a:solidFill>
            </a:endParaRPr>
          </a:p>
          <a:p>
            <a:pPr eaLnBrk="1" fontAlgn="auto" hangingPunct="1">
              <a:lnSpc>
                <a:spcPct val="80000"/>
              </a:lnSpc>
              <a:spcAft>
                <a:spcPts val="0"/>
              </a:spcAft>
              <a:buFont typeface="Arial" pitchFamily="34" charset="0"/>
              <a:buNone/>
              <a:defRPr/>
            </a:pPr>
            <a:r>
              <a:rPr lang="en-US" sz="2800" b="1" dirty="0" smtClean="0">
                <a:solidFill>
                  <a:schemeClr val="tx2"/>
                </a:solidFill>
              </a:rPr>
              <a:t>E-mail</a:t>
            </a:r>
            <a:r>
              <a:rPr lang="en-US" sz="2800" b="1" dirty="0">
                <a:solidFill>
                  <a:schemeClr val="tx2"/>
                </a:solidFill>
              </a:rPr>
              <a:t>: Pamela.Andanda@wits.ac.za</a:t>
            </a:r>
          </a:p>
          <a:p>
            <a:pPr eaLnBrk="1" fontAlgn="auto" hangingPunct="1">
              <a:lnSpc>
                <a:spcPct val="80000"/>
              </a:lnSpc>
              <a:spcAft>
                <a:spcPts val="0"/>
              </a:spcAft>
              <a:buFont typeface="Arial" pitchFamily="34" charset="0"/>
              <a:buNone/>
              <a:defRPr/>
            </a:pPr>
            <a:r>
              <a:rPr lang="en-US" sz="1300" dirty="0"/>
              <a:t>	</a:t>
            </a:r>
          </a:p>
        </p:txBody>
      </p:sp>
      <p:sp>
        <p:nvSpPr>
          <p:cNvPr id="15364" name="Rectangle 4"/>
          <p:cNvSpPr>
            <a:spLocks noChangeArrowheads="1"/>
          </p:cNvSpPr>
          <p:nvPr/>
        </p:nvSpPr>
        <p:spPr bwMode="auto">
          <a:xfrm>
            <a:off x="685800" y="2057400"/>
            <a:ext cx="7315200" cy="1373188"/>
          </a:xfrm>
          <a:prstGeom prst="rect">
            <a:avLst/>
          </a:prstGeom>
          <a:noFill/>
          <a:ln w="9525">
            <a:noFill/>
            <a:miter lim="800000"/>
            <a:headEnd/>
            <a:tailEnd/>
          </a:ln>
        </p:spPr>
        <p:txBody>
          <a:bodyPr>
            <a:spAutoFit/>
          </a:bodyPr>
          <a:lstStyle/>
          <a:p>
            <a:r>
              <a:rPr lang="en-US" sz="2800" b="1">
                <a:latin typeface="Calibri" pitchFamily="34" charset="0"/>
              </a:rPr>
              <a:t> Striking a balance between progressive appropriation of TK through IPRs, Cultural Preservation and Access to Knowledge</a:t>
            </a:r>
            <a:endParaRPr lang="en-US" sz="2800">
              <a:latin typeface="Calibri" pitchFamily="34" charset="0"/>
            </a:endParaRPr>
          </a:p>
        </p:txBody>
      </p:sp>
      <p:pic>
        <p:nvPicPr>
          <p:cNvPr id="15365" name="Picture 2" descr="nccr trade regulation">
            <a:hlinkClick r:id="rId4"/>
          </p:cNvPr>
          <p:cNvPicPr>
            <a:picLocks noChangeAspect="1" noChangeArrowheads="1"/>
          </p:cNvPicPr>
          <p:nvPr/>
        </p:nvPicPr>
        <p:blipFill>
          <a:blip r:embed="rId5"/>
          <a:srcRect/>
          <a:stretch>
            <a:fillRect/>
          </a:stretch>
        </p:blipFill>
        <p:spPr bwMode="auto">
          <a:xfrm>
            <a:off x="6248400" y="533400"/>
            <a:ext cx="2133600" cy="1295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2"/>
          <p:cNvSpPr>
            <a:spLocks noGrp="1"/>
          </p:cNvSpPr>
          <p:nvPr>
            <p:ph type="title"/>
          </p:nvPr>
        </p:nvSpPr>
        <p:spPr>
          <a:xfrm>
            <a:off x="457200" y="274638"/>
            <a:ext cx="8229600" cy="792162"/>
          </a:xfrm>
        </p:spPr>
        <p:txBody>
          <a:bodyPr/>
          <a:lstStyle/>
          <a:p>
            <a:pPr marL="762000" indent="-762000" eaLnBrk="1" hangingPunct="1">
              <a:buFontTx/>
              <a:buAutoNum type="arabicPeriod" startAt="4"/>
            </a:pPr>
            <a:r>
              <a:rPr lang="en-US" sz="3200" smtClean="0"/>
              <a:t>Conclusions; are the means capable of striking the balance?</a:t>
            </a:r>
          </a:p>
        </p:txBody>
      </p:sp>
      <p:sp>
        <p:nvSpPr>
          <p:cNvPr id="33794" name="Rectangle 3"/>
          <p:cNvSpPr>
            <a:spLocks noGrp="1"/>
          </p:cNvSpPr>
          <p:nvPr>
            <p:ph type="body" idx="1"/>
          </p:nvPr>
        </p:nvSpPr>
        <p:spPr>
          <a:xfrm>
            <a:off x="457200" y="1600200"/>
            <a:ext cx="8229600" cy="5257800"/>
          </a:xfrm>
        </p:spPr>
        <p:txBody>
          <a:bodyPr/>
          <a:lstStyle/>
          <a:p>
            <a:pPr eaLnBrk="1" hangingPunct="1"/>
            <a:endParaRPr lang="de-CH" sz="2800" smtClean="0"/>
          </a:p>
          <a:p>
            <a:pPr eaLnBrk="1" hangingPunct="1"/>
            <a:endParaRPr lang="de-CH" sz="2800" smtClean="0"/>
          </a:p>
          <a:p>
            <a:pPr eaLnBrk="1" hangingPunct="1"/>
            <a:endParaRPr lang="de-CH" sz="2800" smtClean="0"/>
          </a:p>
          <a:p>
            <a:pPr eaLnBrk="1" hangingPunct="1"/>
            <a:endParaRPr lang="de-CH" sz="2800" smtClean="0"/>
          </a:p>
          <a:p>
            <a:pPr eaLnBrk="1" hangingPunct="1"/>
            <a:endParaRPr lang="de-CH" sz="2800" smtClean="0"/>
          </a:p>
          <a:p>
            <a:pPr eaLnBrk="1" hangingPunct="1"/>
            <a:r>
              <a:rPr lang="de-CH" sz="2800" smtClean="0"/>
              <a:t>There is currently no balance</a:t>
            </a:r>
          </a:p>
          <a:p>
            <a:pPr eaLnBrk="1" hangingPunct="1"/>
            <a:r>
              <a:rPr lang="de-CH" sz="2800" smtClean="0"/>
              <a:t>There are gaps within these means</a:t>
            </a:r>
          </a:p>
          <a:p>
            <a:pPr eaLnBrk="1" hangingPunct="1"/>
            <a:r>
              <a:rPr lang="de-CH" sz="2800" smtClean="0"/>
              <a:t>How can the gaps be covered and with what means?</a:t>
            </a:r>
          </a:p>
          <a:p>
            <a:pPr eaLnBrk="1" hangingPunct="1">
              <a:buFont typeface="Arial" charset="0"/>
              <a:buNone/>
            </a:pPr>
            <a:r>
              <a:rPr lang="de-CH" sz="2800" smtClean="0"/>
              <a:t>Note:</a:t>
            </a:r>
          </a:p>
          <a:p>
            <a:pPr eaLnBrk="1" hangingPunct="1">
              <a:buFont typeface="Arial" charset="0"/>
              <a:buNone/>
            </a:pPr>
            <a:r>
              <a:rPr lang="de-CH" sz="2800" smtClean="0"/>
              <a:t>More discussions on these will come under panel 3</a:t>
            </a:r>
            <a:endParaRPr lang="en-US" sz="2800" smtClean="0"/>
          </a:p>
        </p:txBody>
      </p:sp>
      <p:pic>
        <p:nvPicPr>
          <p:cNvPr id="33795" name="Picture Placeholder 5" descr="Gap 2.jpg"/>
          <p:cNvPicPr>
            <a:picLocks noChangeAspect="1"/>
          </p:cNvPicPr>
          <p:nvPr/>
        </p:nvPicPr>
        <p:blipFill>
          <a:blip r:embed="rId3"/>
          <a:srcRect t="3310" b="3310"/>
          <a:stretch>
            <a:fillRect/>
          </a:stretch>
        </p:blipFill>
        <p:spPr bwMode="auto">
          <a:xfrm>
            <a:off x="1905000" y="1295400"/>
            <a:ext cx="5486400" cy="2438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itle 1"/>
          <p:cNvSpPr>
            <a:spLocks noGrp="1"/>
          </p:cNvSpPr>
          <p:nvPr>
            <p:ph type="title" idx="4294967295"/>
          </p:nvPr>
        </p:nvSpPr>
        <p:spPr/>
        <p:txBody>
          <a:bodyPr/>
          <a:lstStyle/>
          <a:p>
            <a:r>
              <a:rPr lang="en-US" smtClean="0"/>
              <a:t>Thank you!!</a:t>
            </a:r>
          </a:p>
        </p:txBody>
      </p:sp>
      <p:pic>
        <p:nvPicPr>
          <p:cNvPr id="35842" name="Picture 4" descr="at the cross roads 2"/>
          <p:cNvPicPr>
            <a:picLocks noChangeAspect="1" noChangeArrowheads="1"/>
          </p:cNvPicPr>
          <p:nvPr/>
        </p:nvPicPr>
        <p:blipFill>
          <a:blip r:embed="rId2"/>
          <a:srcRect/>
          <a:stretch>
            <a:fillRect/>
          </a:stretch>
        </p:blipFill>
        <p:spPr bwMode="auto">
          <a:xfrm>
            <a:off x="3200400" y="3048000"/>
            <a:ext cx="2590800" cy="1981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a:xfrm>
            <a:off x="457200" y="274638"/>
            <a:ext cx="8229600" cy="868362"/>
          </a:xfrm>
        </p:spPr>
        <p:txBody>
          <a:bodyPr/>
          <a:lstStyle/>
          <a:p>
            <a:pPr eaLnBrk="1" hangingPunct="1"/>
            <a:r>
              <a:rPr lang="en-US" sz="3600" smtClean="0"/>
              <a:t>overview</a:t>
            </a:r>
          </a:p>
        </p:txBody>
      </p:sp>
      <p:graphicFrame>
        <p:nvGraphicFramePr>
          <p:cNvPr id="5" name="Content Placeholder 4"/>
          <p:cNvGraphicFramePr>
            <a:graphicFrameLocks noGrp="1"/>
          </p:cNvGraphicFramePr>
          <p:nvPr>
            <p:ph idx="1"/>
          </p:nvPr>
        </p:nvGraphicFramePr>
        <p:xfrm>
          <a:off x="457200" y="1143000"/>
          <a:ext cx="8229600" cy="5562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3"/>
          <p:cNvSpPr>
            <a:spLocks noGrp="1"/>
          </p:cNvSpPr>
          <p:nvPr>
            <p:ph type="title"/>
          </p:nvPr>
        </p:nvSpPr>
        <p:spPr>
          <a:xfrm>
            <a:off x="457200" y="274638"/>
            <a:ext cx="8229600" cy="868362"/>
          </a:xfrm>
        </p:spPr>
        <p:txBody>
          <a:bodyPr/>
          <a:lstStyle/>
          <a:p>
            <a:pPr marL="742950" indent="-742950" eaLnBrk="1" hangingPunct="1">
              <a:buFont typeface="Calibri" pitchFamily="34" charset="0"/>
              <a:buAutoNum type="arabicPeriod"/>
            </a:pPr>
            <a:r>
              <a:rPr lang="en-US" sz="3600" smtClean="0"/>
              <a:t>a) What lies at the cross-roads?</a:t>
            </a:r>
          </a:p>
        </p:txBody>
      </p:sp>
      <p:sp>
        <p:nvSpPr>
          <p:cNvPr id="19458" name="Content Placeholder 4"/>
          <p:cNvSpPr>
            <a:spLocks noGrp="1"/>
          </p:cNvSpPr>
          <p:nvPr>
            <p:ph sz="half" idx="1"/>
          </p:nvPr>
        </p:nvSpPr>
        <p:spPr>
          <a:xfrm>
            <a:off x="457200" y="1447800"/>
            <a:ext cx="5715000" cy="5410200"/>
          </a:xfrm>
        </p:spPr>
        <p:txBody>
          <a:bodyPr/>
          <a:lstStyle/>
          <a:p>
            <a:pPr eaLnBrk="1" hangingPunct="1">
              <a:lnSpc>
                <a:spcPct val="80000"/>
              </a:lnSpc>
            </a:pPr>
            <a:r>
              <a:rPr lang="en-US" sz="2600" smtClean="0"/>
              <a:t>The dichotomy between the product that is protected by IPRs and the knowledge from which the product is derived.</a:t>
            </a:r>
          </a:p>
          <a:p>
            <a:pPr eaLnBrk="1" hangingPunct="1">
              <a:lnSpc>
                <a:spcPct val="80000"/>
              </a:lnSpc>
            </a:pPr>
            <a:r>
              <a:rPr lang="en-US" sz="2600" smtClean="0"/>
              <a:t>The ‘cross-cultural problem’: ‘the IP needs of TK holders are shaped by their contact with the formal IP systems on the one hand and informal IP regimes that prevail in their societies and communities on the other…’</a:t>
            </a:r>
          </a:p>
          <a:p>
            <a:pPr eaLnBrk="1" hangingPunct="1">
              <a:lnSpc>
                <a:spcPct val="80000"/>
              </a:lnSpc>
              <a:buFont typeface="Arial" charset="0"/>
              <a:buNone/>
            </a:pPr>
            <a:r>
              <a:rPr lang="en-US" sz="2600" smtClean="0"/>
              <a:t>	</a:t>
            </a:r>
            <a:r>
              <a:rPr lang="en-US" sz="2200" smtClean="0"/>
              <a:t>-See </a:t>
            </a:r>
            <a:r>
              <a:rPr lang="en-GB" sz="2200" smtClean="0"/>
              <a:t>WIPO (2001) </a:t>
            </a:r>
            <a:r>
              <a:rPr lang="en-GB" sz="2200" i="1" smtClean="0"/>
              <a:t>Intellectual Property Needs and Expectations of Traditional Knowledge Holders: WIPO Report on Fact-Finding Missions on Intellectual Property and Traditional Knowledge </a:t>
            </a:r>
            <a:r>
              <a:rPr lang="en-GB" sz="2200" smtClean="0"/>
              <a:t>(1998-1999), </a:t>
            </a:r>
            <a:r>
              <a:rPr lang="en-US" sz="2200" smtClean="0"/>
              <a:t>p.57. </a:t>
            </a:r>
          </a:p>
          <a:p>
            <a:pPr eaLnBrk="1" hangingPunct="1">
              <a:lnSpc>
                <a:spcPct val="80000"/>
              </a:lnSpc>
            </a:pPr>
            <a:endParaRPr lang="en-US" sz="2600" smtClean="0"/>
          </a:p>
        </p:txBody>
      </p:sp>
      <p:pic>
        <p:nvPicPr>
          <p:cNvPr id="19459" name="Content Placeholder 6" descr="at the cross roads 1.jpg"/>
          <p:cNvPicPr>
            <a:picLocks noGrp="1" noChangeAspect="1"/>
          </p:cNvPicPr>
          <p:nvPr>
            <p:ph sz="half" idx="2"/>
          </p:nvPr>
        </p:nvPicPr>
        <p:blipFill>
          <a:blip r:embed="rId3"/>
          <a:srcRect/>
          <a:stretch>
            <a:fillRect/>
          </a:stretch>
        </p:blipFill>
        <p:spPr>
          <a:xfrm>
            <a:off x="6096000" y="1676400"/>
            <a:ext cx="3048000" cy="4572000"/>
          </a:xfr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4"/>
          <p:cNvSpPr>
            <a:spLocks noGrp="1"/>
          </p:cNvSpPr>
          <p:nvPr>
            <p:ph type="title"/>
          </p:nvPr>
        </p:nvSpPr>
        <p:spPr/>
        <p:txBody>
          <a:bodyPr/>
          <a:lstStyle/>
          <a:p>
            <a:pPr marL="514350" indent="-514350" eaLnBrk="1" hangingPunct="1">
              <a:buFont typeface="Calibri" pitchFamily="34" charset="0"/>
              <a:buAutoNum type="alphaLcParenR" startAt="2"/>
            </a:pPr>
            <a:r>
              <a:rPr lang="en-US" sz="2800" smtClean="0"/>
              <a:t>Progressive appropriation of TK) through IPRs and its impact on cultural preservation and access to knowledge</a:t>
            </a:r>
            <a:endParaRPr lang="en-US" sz="3200" smtClean="0"/>
          </a:p>
        </p:txBody>
      </p:sp>
      <p:pic>
        <p:nvPicPr>
          <p:cNvPr id="21506" name="Content Placeholder 10" descr="appropriating TK.jpg"/>
          <p:cNvPicPr>
            <a:picLocks noGrp="1" noChangeAspect="1"/>
          </p:cNvPicPr>
          <p:nvPr>
            <p:ph sz="half" idx="1"/>
          </p:nvPr>
        </p:nvPicPr>
        <p:blipFill>
          <a:blip r:embed="rId3"/>
          <a:srcRect/>
          <a:stretch>
            <a:fillRect/>
          </a:stretch>
        </p:blipFill>
        <p:spPr>
          <a:xfrm>
            <a:off x="609600" y="2971800"/>
            <a:ext cx="2667000" cy="2438400"/>
          </a:xfrm>
        </p:spPr>
      </p:pic>
      <p:sp>
        <p:nvSpPr>
          <p:cNvPr id="9" name="Content Placeholder 8"/>
          <p:cNvSpPr>
            <a:spLocks noGrp="1"/>
          </p:cNvSpPr>
          <p:nvPr>
            <p:ph sz="half" idx="2"/>
          </p:nvPr>
        </p:nvSpPr>
        <p:spPr>
          <a:xfrm>
            <a:off x="3352800" y="1905000"/>
            <a:ext cx="5334000" cy="4648200"/>
          </a:xfrm>
        </p:spPr>
        <p:txBody>
          <a:bodyPr rtlCol="0">
            <a:normAutofit fontScale="92500"/>
          </a:bodyPr>
          <a:lstStyle/>
          <a:p>
            <a:pPr eaLnBrk="1" fontAlgn="auto" hangingPunct="1">
              <a:spcAft>
                <a:spcPts val="0"/>
              </a:spcAft>
              <a:buFont typeface="Arial" pitchFamily="34" charset="0"/>
              <a:buChar char="•"/>
              <a:defRPr/>
            </a:pPr>
            <a:r>
              <a:rPr lang="en-US" dirty="0" smtClean="0"/>
              <a:t>IP protection does not necessarily guarantee the preservation or safeguarding of TK </a:t>
            </a:r>
          </a:p>
          <a:p>
            <a:pPr eaLnBrk="1" fontAlgn="auto" hangingPunct="1">
              <a:spcAft>
                <a:spcPts val="0"/>
              </a:spcAft>
              <a:buFont typeface="Arial" pitchFamily="34" charset="0"/>
              <a:buChar char="•"/>
              <a:defRPr/>
            </a:pPr>
            <a:r>
              <a:rPr lang="en-US" dirty="0" smtClean="0"/>
              <a:t>The inaccessibility of the formal IP system for TK holders:</a:t>
            </a:r>
          </a:p>
          <a:p>
            <a:pPr eaLnBrk="1" fontAlgn="auto" hangingPunct="1">
              <a:spcAft>
                <a:spcPts val="0"/>
              </a:spcAft>
              <a:buFont typeface="Arial" pitchFamily="34" charset="0"/>
              <a:buNone/>
              <a:defRPr/>
            </a:pPr>
            <a:r>
              <a:rPr lang="en-US" dirty="0" smtClean="0"/>
              <a:t>	‘This system is based on document-intensive, codified and governmentally administered structures and procedures.’</a:t>
            </a:r>
          </a:p>
          <a:p>
            <a:pPr eaLnBrk="1" fontAlgn="auto" hangingPunct="1">
              <a:spcAft>
                <a:spcPts val="0"/>
              </a:spcAft>
              <a:buFont typeface="Arial" pitchFamily="34" charset="0"/>
              <a:buNone/>
              <a:defRPr/>
            </a:pPr>
            <a:r>
              <a:rPr lang="en-US" dirty="0" smtClean="0"/>
              <a:t>- See WIPO (2001), p.57.</a:t>
            </a:r>
          </a:p>
          <a:p>
            <a:pPr eaLnBrk="1" fontAlgn="auto" hangingPunct="1">
              <a:spcAft>
                <a:spcPts val="0"/>
              </a:spcAft>
              <a:buFont typeface="Arial" pitchFamily="34" charset="0"/>
              <a:buChar char="•"/>
              <a:defRPr/>
            </a:pP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p:cNvSpPr>
            <a:spLocks noGrp="1"/>
          </p:cNvSpPr>
          <p:nvPr>
            <p:ph type="title"/>
          </p:nvPr>
        </p:nvSpPr>
        <p:spPr>
          <a:xfrm>
            <a:off x="457200" y="274638"/>
            <a:ext cx="8229600" cy="1096962"/>
          </a:xfrm>
        </p:spPr>
        <p:txBody>
          <a:bodyPr/>
          <a:lstStyle/>
          <a:p>
            <a:pPr marL="742950" indent="-742950" eaLnBrk="1" hangingPunct="1">
              <a:buFont typeface="Calibri" pitchFamily="34" charset="0"/>
              <a:buAutoNum type="arabicPeriod" startAt="2"/>
            </a:pPr>
            <a:r>
              <a:rPr lang="en-US" sz="3600" smtClean="0"/>
              <a:t>Issues that are involved in attempting to strike a balance</a:t>
            </a:r>
          </a:p>
        </p:txBody>
      </p:sp>
      <p:sp>
        <p:nvSpPr>
          <p:cNvPr id="3" name="Content Placeholder 2"/>
          <p:cNvSpPr>
            <a:spLocks noGrp="1"/>
          </p:cNvSpPr>
          <p:nvPr>
            <p:ph sz="half" idx="1"/>
          </p:nvPr>
        </p:nvSpPr>
        <p:spPr>
          <a:xfrm>
            <a:off x="457200" y="1600200"/>
            <a:ext cx="5029200" cy="4953000"/>
          </a:xfrm>
        </p:spPr>
        <p:txBody>
          <a:bodyPr rtlCol="0">
            <a:normAutofit/>
          </a:bodyPr>
          <a:lstStyle/>
          <a:p>
            <a:pPr marL="514350" indent="-514350" eaLnBrk="1" fontAlgn="auto" hangingPunct="1">
              <a:spcAft>
                <a:spcPts val="0"/>
              </a:spcAft>
              <a:buFont typeface="+mj-lt"/>
              <a:buAutoNum type="alphaLcParenR"/>
              <a:defRPr/>
            </a:pPr>
            <a:r>
              <a:rPr lang="en-US" dirty="0" smtClean="0"/>
              <a:t>Main shortcomings of the formal IP system in preserving TK and fostering access to knowledge</a:t>
            </a:r>
          </a:p>
          <a:p>
            <a:pPr marL="514350" indent="-514350" eaLnBrk="1" fontAlgn="auto" hangingPunct="1">
              <a:spcAft>
                <a:spcPts val="0"/>
              </a:spcAft>
              <a:buFont typeface="+mj-lt"/>
              <a:buAutoNum type="alphaLcParenR"/>
              <a:defRPr/>
            </a:pPr>
            <a:r>
              <a:rPr lang="en-US" dirty="0" smtClean="0"/>
              <a:t>Can the progressive means of appropriating Traditional Knowledge (TK) through IPRs adequately protect the interests of the communities that hold TK? </a:t>
            </a:r>
          </a:p>
          <a:p>
            <a:pPr eaLnBrk="1" fontAlgn="auto" hangingPunct="1">
              <a:spcAft>
                <a:spcPts val="0"/>
              </a:spcAft>
              <a:buFont typeface="Arial" pitchFamily="34" charset="0"/>
              <a:buChar char="•"/>
              <a:defRPr/>
            </a:pPr>
            <a:endParaRPr lang="en-US" dirty="0"/>
          </a:p>
        </p:txBody>
      </p:sp>
      <p:pic>
        <p:nvPicPr>
          <p:cNvPr id="23555" name="Content Placeholder 4" descr="at the cross roads 2.jpg"/>
          <p:cNvPicPr>
            <a:picLocks noGrp="1" noChangeAspect="1"/>
          </p:cNvPicPr>
          <p:nvPr>
            <p:ph sz="half" idx="2"/>
          </p:nvPr>
        </p:nvPicPr>
        <p:blipFill>
          <a:blip r:embed="rId3"/>
          <a:srcRect/>
          <a:stretch>
            <a:fillRect/>
          </a:stretch>
        </p:blipFill>
        <p:spPr>
          <a:xfrm>
            <a:off x="5867400" y="2743200"/>
            <a:ext cx="2667000" cy="2209800"/>
          </a:xfr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p:cNvSpPr>
          <p:nvPr>
            <p:ph type="title"/>
          </p:nvPr>
        </p:nvSpPr>
        <p:spPr>
          <a:xfrm>
            <a:off x="457200" y="0"/>
            <a:ext cx="8229600" cy="838200"/>
          </a:xfrm>
        </p:spPr>
        <p:txBody>
          <a:bodyPr/>
          <a:lstStyle/>
          <a:p>
            <a:pPr marL="514350" indent="-514350" eaLnBrk="1" hangingPunct="1">
              <a:buFont typeface="Calibri" pitchFamily="34" charset="0"/>
              <a:buAutoNum type="alphaLcParenR"/>
            </a:pPr>
            <a:r>
              <a:rPr lang="en-US" sz="3200" smtClean="0"/>
              <a:t>Main shortcomings of the formal IP system</a:t>
            </a:r>
            <a:br>
              <a:rPr lang="en-US" sz="3200" smtClean="0"/>
            </a:br>
            <a:r>
              <a:rPr lang="en-US" sz="3200" smtClean="0"/>
              <a:t> (See Dutfield G, 2004, pp.100-109) </a:t>
            </a:r>
          </a:p>
        </p:txBody>
      </p:sp>
      <p:graphicFrame>
        <p:nvGraphicFramePr>
          <p:cNvPr id="25619" name="Group 19"/>
          <p:cNvGraphicFramePr>
            <a:graphicFrameLocks noGrp="1"/>
          </p:cNvGraphicFramePr>
          <p:nvPr>
            <p:ph idx="1"/>
          </p:nvPr>
        </p:nvGraphicFramePr>
        <p:xfrm>
          <a:off x="228600" y="990600"/>
          <a:ext cx="8610600" cy="6080125"/>
        </p:xfrm>
        <a:graphic>
          <a:graphicData uri="http://schemas.openxmlformats.org/drawingml/2006/table">
            <a:tbl>
              <a:tblPr/>
              <a:tblGrid>
                <a:gridCol w="3733800"/>
                <a:gridCol w="2286000"/>
                <a:gridCol w="2590800"/>
              </a:tblGrid>
              <a:tr h="1054100">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sz="2000" b="1" i="0" u="none" strike="noStrike" cap="none" normalizeH="0" baseline="0" smtClean="0">
                          <a:ln>
                            <a:noFill/>
                          </a:ln>
                          <a:solidFill>
                            <a:schemeClr val="tx1"/>
                          </a:solidFill>
                          <a:effectLst/>
                          <a:latin typeface="Calibri" pitchFamily="34" charset="0"/>
                        </a:rPr>
                        <a:t>Copyright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de-CH" sz="2000" b="1" i="0" u="none" strike="noStrike" cap="none" normalizeH="0" baseline="0" smtClean="0">
                          <a:ln>
                            <a:noFill/>
                          </a:ln>
                          <a:solidFill>
                            <a:schemeClr val="tx1"/>
                          </a:solidFill>
                          <a:effectLst/>
                          <a:latin typeface="Calibri" pitchFamily="34" charset="0"/>
                        </a:rPr>
                        <a:t>Patents</a:t>
                      </a:r>
                      <a:endParaRPr kumimoji="0" lang="en-US" sz="2000" b="1" i="0" u="none" strike="noStrike" cap="none" normalizeH="0" baseline="0" smtClean="0">
                        <a:ln>
                          <a:noFill/>
                        </a:ln>
                        <a:solidFill>
                          <a:schemeClr val="tx1"/>
                        </a:solidFill>
                        <a:effectLst/>
                        <a:latin typeface="Calibri"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sz="2000" b="1" i="0" u="none" strike="noStrike" cap="none" normalizeH="0" baseline="0" smtClean="0">
                          <a:ln>
                            <a:noFill/>
                          </a:ln>
                          <a:solidFill>
                            <a:schemeClr val="tx1"/>
                          </a:solidFill>
                          <a:effectLst/>
                          <a:latin typeface="Calibri" pitchFamily="34" charset="0"/>
                        </a:rPr>
                        <a:t>Trademarks, GIs, plant varieties protection, utility models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026025">
                <a:tc>
                  <a:txBody>
                    <a:bodyPr/>
                    <a:lstStyle/>
                    <a:p>
                      <a:pPr marL="533400" marR="0" lvl="0" indent="-533400" algn="l" defTabSz="914400" rtl="0" eaLnBrk="1" fontAlgn="base" latinLnBrk="0" hangingPunct="1">
                        <a:lnSpc>
                          <a:spcPct val="100000"/>
                        </a:lnSpc>
                        <a:spcBef>
                          <a:spcPct val="20000"/>
                        </a:spcBef>
                        <a:spcAft>
                          <a:spcPct val="0"/>
                        </a:spcAft>
                        <a:buClrTx/>
                        <a:buSzTx/>
                        <a:buFont typeface="Arial" charset="0"/>
                        <a:buAutoNum type="arabicPeriod"/>
                        <a:tabLst/>
                      </a:pPr>
                      <a:r>
                        <a:rPr kumimoji="0" lang="en-US" sz="1800" b="0" i="0" u="none" strike="noStrike" cap="none" normalizeH="0" baseline="0" smtClean="0">
                          <a:ln>
                            <a:noFill/>
                          </a:ln>
                          <a:solidFill>
                            <a:schemeClr val="tx1"/>
                          </a:solidFill>
                          <a:effectLst/>
                          <a:latin typeface="Calibri" pitchFamily="34" charset="0"/>
                        </a:rPr>
                        <a:t>‘notion of authorship is a problematic concept in many traditional societies’. </a:t>
                      </a:r>
                    </a:p>
                    <a:p>
                      <a:pPr marL="533400" marR="0" lvl="0" indent="-533400" algn="l" defTabSz="914400" rtl="0" eaLnBrk="1" fontAlgn="base" latinLnBrk="0" hangingPunct="1">
                        <a:lnSpc>
                          <a:spcPct val="100000"/>
                        </a:lnSpc>
                        <a:spcBef>
                          <a:spcPct val="20000"/>
                        </a:spcBef>
                        <a:spcAft>
                          <a:spcPct val="0"/>
                        </a:spcAft>
                        <a:buClrTx/>
                        <a:buSzTx/>
                        <a:buFont typeface="Arial" charset="0"/>
                        <a:buAutoNum type="arabicPeriod"/>
                        <a:tabLst/>
                      </a:pPr>
                      <a:r>
                        <a:rPr kumimoji="0" lang="en-US" sz="1800" b="0" i="0" u="none" strike="noStrike" cap="none" normalizeH="0" baseline="0" smtClean="0">
                          <a:ln>
                            <a:noFill/>
                          </a:ln>
                          <a:solidFill>
                            <a:schemeClr val="tx1"/>
                          </a:solidFill>
                          <a:effectLst/>
                          <a:latin typeface="Calibri" pitchFamily="34" charset="0"/>
                        </a:rPr>
                        <a:t>has time limit, ‘whereas folkloric expressions that are important elements of people’s cultural identity’ would require permanent protection. </a:t>
                      </a:r>
                    </a:p>
                    <a:p>
                      <a:pPr marL="533400" marR="0" lvl="0" indent="-533400" algn="l" defTabSz="914400" rtl="0" eaLnBrk="1" fontAlgn="base" latinLnBrk="0" hangingPunct="1">
                        <a:lnSpc>
                          <a:spcPct val="100000"/>
                        </a:lnSpc>
                        <a:spcBef>
                          <a:spcPct val="20000"/>
                        </a:spcBef>
                        <a:spcAft>
                          <a:spcPct val="0"/>
                        </a:spcAft>
                        <a:buClrTx/>
                        <a:buSzTx/>
                        <a:buFont typeface="Arial" charset="0"/>
                        <a:buAutoNum type="arabicPeriod"/>
                        <a:tabLst/>
                      </a:pPr>
                      <a:r>
                        <a:rPr kumimoji="0" lang="en-US" sz="1800" b="0" i="0" u="none" strike="noStrike" cap="none" normalizeH="0" baseline="0" smtClean="0">
                          <a:ln>
                            <a:noFill/>
                          </a:ln>
                          <a:solidFill>
                            <a:schemeClr val="tx1"/>
                          </a:solidFill>
                          <a:effectLst/>
                          <a:latin typeface="Calibri" pitchFamily="34" charset="0"/>
                        </a:rPr>
                        <a:t>requires works to be fixed whereas folkloric expressions are not fixed but passed on orally from generation to generation.</a:t>
                      </a:r>
                    </a:p>
                    <a:p>
                      <a:pPr marL="533400" marR="0" lvl="0" indent="-533400" algn="l" defTabSz="914400" rtl="0" eaLnBrk="1" fontAlgn="base" latinLnBrk="0" hangingPunct="1">
                        <a:lnSpc>
                          <a:spcPct val="100000"/>
                        </a:lnSpc>
                        <a:spcBef>
                          <a:spcPct val="20000"/>
                        </a:spcBef>
                        <a:spcAft>
                          <a:spcPct val="0"/>
                        </a:spcAft>
                        <a:buClrTx/>
                        <a:buSzTx/>
                        <a:buFont typeface="Arial" charset="0"/>
                        <a:buAutoNum type="arabicPeriod"/>
                        <a:tabLst/>
                      </a:pPr>
                      <a:r>
                        <a:rPr kumimoji="0" lang="en-US" sz="1800" b="0" i="0" u="none" strike="noStrike" cap="none" normalizeH="0" baseline="0" smtClean="0">
                          <a:ln>
                            <a:noFill/>
                          </a:ln>
                          <a:solidFill>
                            <a:schemeClr val="tx1"/>
                          </a:solidFill>
                          <a:effectLst/>
                          <a:latin typeface="Calibri" pitchFamily="34" charset="0"/>
                        </a:rPr>
                        <a:t>‘Qualified person’ requirement is practically inconvenient to ‘collective  groups’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533400" marR="0" lvl="0" indent="-533400" algn="l" defTabSz="914400" rtl="0" eaLnBrk="1" fontAlgn="base" latinLnBrk="0" hangingPunct="1">
                        <a:lnSpc>
                          <a:spcPct val="100000"/>
                        </a:lnSpc>
                        <a:spcBef>
                          <a:spcPct val="20000"/>
                        </a:spcBef>
                        <a:spcAft>
                          <a:spcPct val="0"/>
                        </a:spcAft>
                        <a:buClrTx/>
                        <a:buSzTx/>
                        <a:buFont typeface="Arial" charset="0"/>
                        <a:buAutoNum type="arabicPeriod"/>
                        <a:tabLst/>
                      </a:pPr>
                      <a:r>
                        <a:rPr kumimoji="0" lang="en-US" sz="1800" b="0" i="0" u="none" strike="noStrike" cap="none" normalizeH="0" baseline="0" smtClean="0">
                          <a:ln>
                            <a:noFill/>
                          </a:ln>
                          <a:solidFill>
                            <a:schemeClr val="tx1"/>
                          </a:solidFill>
                          <a:effectLst/>
                          <a:latin typeface="Calibri" pitchFamily="34" charset="0"/>
                        </a:rPr>
                        <a:t>the requirement of naming an inventor can be an obstacle for TK applicants.</a:t>
                      </a:r>
                    </a:p>
                    <a:p>
                      <a:pPr marL="533400" marR="0" lvl="0" indent="-533400" algn="l" defTabSz="914400" rtl="0" eaLnBrk="1" fontAlgn="base" latinLnBrk="0" hangingPunct="1">
                        <a:lnSpc>
                          <a:spcPct val="100000"/>
                        </a:lnSpc>
                        <a:spcBef>
                          <a:spcPct val="20000"/>
                        </a:spcBef>
                        <a:spcAft>
                          <a:spcPct val="0"/>
                        </a:spcAft>
                        <a:buClrTx/>
                        <a:buSzTx/>
                        <a:buFont typeface="Arial" charset="0"/>
                        <a:buAutoNum type="arabicPeriod"/>
                        <a:tabLst/>
                      </a:pPr>
                      <a:r>
                        <a:rPr kumimoji="0" lang="en-US" sz="1800" b="0" i="0" u="none" strike="noStrike" cap="none" normalizeH="0" baseline="0" smtClean="0">
                          <a:ln>
                            <a:noFill/>
                          </a:ln>
                          <a:solidFill>
                            <a:schemeClr val="tx1"/>
                          </a:solidFill>
                          <a:effectLst/>
                          <a:latin typeface="Calibri" pitchFamily="34" charset="0"/>
                        </a:rPr>
                        <a:t> prohibitive costs for acquiring and enforcing rights against infringement</a:t>
                      </a:r>
                    </a:p>
                    <a:p>
                      <a:pPr marL="533400" marR="0" lvl="0" indent="-533400" algn="l" defTabSz="914400" rtl="0" eaLnBrk="1" fontAlgn="base" latinLnBrk="0" hangingPunct="1">
                        <a:lnSpc>
                          <a:spcPct val="100000"/>
                        </a:lnSpc>
                        <a:spcBef>
                          <a:spcPct val="20000"/>
                        </a:spcBef>
                        <a:spcAft>
                          <a:spcPct val="0"/>
                        </a:spcAft>
                        <a:buClrTx/>
                        <a:buSzTx/>
                        <a:buFont typeface="Arial" charset="0"/>
                        <a:buAutoNum type="arabicPeriod"/>
                        <a:tabLst/>
                      </a:pPr>
                      <a:r>
                        <a:rPr kumimoji="0" lang="de-CH" sz="1800" b="0" i="0" u="none" strike="noStrike" cap="none" normalizeH="0" baseline="0" smtClean="0">
                          <a:ln>
                            <a:noFill/>
                          </a:ln>
                          <a:solidFill>
                            <a:schemeClr val="tx1"/>
                          </a:solidFill>
                          <a:effectLst/>
                          <a:latin typeface="Calibri" pitchFamily="34" charset="0"/>
                        </a:rPr>
                        <a:t>Duration and restricted time for protection</a:t>
                      </a:r>
                      <a:endParaRPr kumimoji="0" lang="en-US" sz="1800" b="0" i="0" u="none" strike="noStrike" cap="none" normalizeH="0" baseline="0" smtClean="0">
                        <a:ln>
                          <a:noFill/>
                        </a:ln>
                        <a:solidFill>
                          <a:schemeClr val="tx1"/>
                        </a:solidFill>
                        <a:effectLst/>
                        <a:latin typeface="Calibri"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de-CH" sz="1800" b="0" i="0" u="none" strike="noStrike" cap="none" normalizeH="0" baseline="0" smtClean="0">
                          <a:ln>
                            <a:noFill/>
                          </a:ln>
                          <a:solidFill>
                            <a:schemeClr val="tx1"/>
                          </a:solidFill>
                          <a:effectLst/>
                          <a:latin typeface="Calibri" pitchFamily="34" charset="0"/>
                        </a:rPr>
                        <a:t>TK holders may find the requisite formalities difficult to comply with</a:t>
                      </a:r>
                      <a:endParaRPr kumimoji="0" lang="en-US" sz="1800" b="0" i="0" u="none" strike="noStrike" cap="none" normalizeH="0" baseline="0" smtClean="0">
                        <a:ln>
                          <a:noFill/>
                        </a:ln>
                        <a:solidFill>
                          <a:schemeClr val="tx1"/>
                        </a:solidFill>
                        <a:effectLst/>
                        <a:latin typeface="Calibri"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title"/>
          </p:nvPr>
        </p:nvSpPr>
        <p:spPr>
          <a:xfrm>
            <a:off x="457200" y="0"/>
            <a:ext cx="8229600" cy="914400"/>
          </a:xfrm>
        </p:spPr>
        <p:txBody>
          <a:bodyPr/>
          <a:lstStyle/>
          <a:p>
            <a:pPr marL="742950" indent="-742950" eaLnBrk="1" hangingPunct="1">
              <a:buFont typeface="Calibri" pitchFamily="34" charset="0"/>
              <a:buAutoNum type="alphaLcParenR" startAt="2"/>
            </a:pPr>
            <a:r>
              <a:rPr lang="en-US" sz="3200" smtClean="0"/>
              <a:t>Challenges</a:t>
            </a:r>
          </a:p>
        </p:txBody>
      </p:sp>
      <p:pic>
        <p:nvPicPr>
          <p:cNvPr id="27650" name="Content Placeholder 4" descr="fluid and airy chair.jpg"/>
          <p:cNvPicPr>
            <a:picLocks noGrp="1" noChangeAspect="1"/>
          </p:cNvPicPr>
          <p:nvPr>
            <p:ph sz="half" idx="1"/>
          </p:nvPr>
        </p:nvPicPr>
        <p:blipFill>
          <a:blip r:embed="rId3"/>
          <a:srcRect/>
          <a:stretch>
            <a:fillRect/>
          </a:stretch>
        </p:blipFill>
        <p:spPr>
          <a:xfrm>
            <a:off x="0" y="2514600"/>
            <a:ext cx="2543175" cy="1800225"/>
          </a:xfrm>
        </p:spPr>
      </p:pic>
      <p:sp>
        <p:nvSpPr>
          <p:cNvPr id="27651" name="Content Placeholder 3"/>
          <p:cNvSpPr>
            <a:spLocks noGrp="1"/>
          </p:cNvSpPr>
          <p:nvPr>
            <p:ph sz="half" idx="2"/>
          </p:nvPr>
        </p:nvSpPr>
        <p:spPr>
          <a:xfrm>
            <a:off x="2514600" y="838200"/>
            <a:ext cx="6400800" cy="5943600"/>
          </a:xfrm>
        </p:spPr>
        <p:txBody>
          <a:bodyPr/>
          <a:lstStyle/>
          <a:p>
            <a:pPr marL="577850" indent="-577850" eaLnBrk="1" hangingPunct="1">
              <a:lnSpc>
                <a:spcPct val="90000"/>
              </a:lnSpc>
              <a:buFont typeface="Arial" charset="0"/>
              <a:buAutoNum type="romanLcPeriod"/>
            </a:pPr>
            <a:r>
              <a:rPr lang="en-US" sz="2600" smtClean="0"/>
              <a:t> </a:t>
            </a:r>
            <a:r>
              <a:rPr lang="en-US" sz="2400" smtClean="0"/>
              <a:t>IP protection does not necessarily guarantee the preservation or safeguarding of TK and access to knowledge.</a:t>
            </a:r>
          </a:p>
          <a:p>
            <a:pPr marL="577850" indent="-577850" eaLnBrk="1" hangingPunct="1">
              <a:lnSpc>
                <a:spcPct val="90000"/>
              </a:lnSpc>
              <a:buFont typeface="Arial" charset="0"/>
              <a:buAutoNum type="romanLcPeriod"/>
            </a:pPr>
            <a:r>
              <a:rPr lang="en-US" sz="2400" smtClean="0"/>
              <a:t>IPRs regime is too narrow; communities desire to protect their entire culture not isolated manifestations.</a:t>
            </a:r>
          </a:p>
          <a:p>
            <a:pPr marL="577850" indent="-577850" eaLnBrk="1" hangingPunct="1">
              <a:lnSpc>
                <a:spcPct val="90000"/>
              </a:lnSpc>
              <a:buFont typeface="Arial" charset="0"/>
              <a:buAutoNum type="romanLcPeriod"/>
            </a:pPr>
            <a:r>
              <a:rPr lang="en-US" sz="2400" smtClean="0"/>
              <a:t>Communities want some control over the use of knowledge that originates from their culture while formal IP as a rule (except trade secrets)  doesn’t allow such control </a:t>
            </a:r>
          </a:p>
          <a:p>
            <a:pPr marL="577850" indent="-577850" eaLnBrk="1" hangingPunct="1">
              <a:lnSpc>
                <a:spcPct val="90000"/>
              </a:lnSpc>
              <a:buFont typeface="Arial" charset="0"/>
              <a:buNone/>
            </a:pPr>
            <a:r>
              <a:rPr lang="de-CH" sz="2400" smtClean="0"/>
              <a:t> 	</a:t>
            </a:r>
          </a:p>
          <a:p>
            <a:pPr marL="577850" indent="-577850" eaLnBrk="1" hangingPunct="1">
              <a:lnSpc>
                <a:spcPct val="90000"/>
              </a:lnSpc>
              <a:buFont typeface="Arial" charset="0"/>
              <a:buNone/>
            </a:pPr>
            <a:r>
              <a:rPr lang="de-CH" sz="2400" smtClean="0"/>
              <a:t>	</a:t>
            </a:r>
            <a:r>
              <a:rPr lang="de-CH" sz="2000" smtClean="0"/>
              <a:t>-for ii and iii, see </a:t>
            </a:r>
            <a:r>
              <a:rPr lang="en-US" sz="2000" smtClean="0"/>
              <a:t>Biber-Klemm S, ‘Origin and allocation of Traditional Knowledge and landraces’ in Biber-Klemm S &amp; Cottier T (eds) </a:t>
            </a:r>
            <a:r>
              <a:rPr lang="en-US" sz="2000" i="1" smtClean="0"/>
              <a:t>Rights to plant genetic resources and traditional knowledge: basic issues and perspectives</a:t>
            </a:r>
            <a:r>
              <a:rPr lang="en-US" sz="2000" smtClean="0"/>
              <a:t>, Wallingford: CABI, 2005 pp.159ff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2"/>
          <p:cNvSpPr>
            <a:spLocks noGrp="1"/>
          </p:cNvSpPr>
          <p:nvPr>
            <p:ph type="title"/>
          </p:nvPr>
        </p:nvSpPr>
        <p:spPr>
          <a:xfrm>
            <a:off x="457200" y="274638"/>
            <a:ext cx="8229600" cy="868362"/>
          </a:xfrm>
        </p:spPr>
        <p:txBody>
          <a:bodyPr/>
          <a:lstStyle/>
          <a:p>
            <a:r>
              <a:rPr lang="de-CH" sz="3600" smtClean="0"/>
              <a:t>Challenges (cont).</a:t>
            </a:r>
            <a:endParaRPr lang="en-US" sz="3600" smtClean="0"/>
          </a:p>
        </p:txBody>
      </p:sp>
      <p:graphicFrame>
        <p:nvGraphicFramePr>
          <p:cNvPr id="4" name="Diagram 3"/>
          <p:cNvGraphicFramePr/>
          <p:nvPr/>
        </p:nvGraphicFramePr>
        <p:xfrm>
          <a:off x="457200" y="1600200"/>
          <a:ext cx="8229600" cy="4800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Grp="1"/>
          </p:cNvSpPr>
          <p:nvPr>
            <p:ph type="title"/>
          </p:nvPr>
        </p:nvSpPr>
        <p:spPr>
          <a:xfrm>
            <a:off x="457200" y="304800"/>
            <a:ext cx="8229600" cy="1143000"/>
          </a:xfrm>
        </p:spPr>
        <p:txBody>
          <a:bodyPr/>
          <a:lstStyle/>
          <a:p>
            <a:pPr marL="762000" indent="-762000" eaLnBrk="1" hangingPunct="1">
              <a:buFontTx/>
              <a:buAutoNum type="arabicPeriod" startAt="3"/>
            </a:pPr>
            <a:r>
              <a:rPr lang="en-US" sz="2800" smtClean="0"/>
              <a:t>Means that are currently used in attempting to strike a balance between IP protection, cultural preservation and access to knowledge</a:t>
            </a:r>
          </a:p>
        </p:txBody>
      </p:sp>
      <p:sp>
        <p:nvSpPr>
          <p:cNvPr id="31746" name="Rectangle 3"/>
          <p:cNvSpPr>
            <a:spLocks noGrp="1"/>
          </p:cNvSpPr>
          <p:nvPr>
            <p:ph type="body" idx="1"/>
          </p:nvPr>
        </p:nvSpPr>
        <p:spPr>
          <a:xfrm>
            <a:off x="381000" y="2209800"/>
            <a:ext cx="8229600" cy="4373563"/>
          </a:xfrm>
        </p:spPr>
        <p:txBody>
          <a:bodyPr/>
          <a:lstStyle/>
          <a:p>
            <a:pPr marL="609600" indent="-609600" eaLnBrk="1" hangingPunct="1"/>
            <a:r>
              <a:rPr lang="en-US" sz="2800" smtClean="0"/>
              <a:t>Defensive and positive protection of TK through IPRs</a:t>
            </a:r>
          </a:p>
          <a:p>
            <a:pPr marL="609600" indent="-609600" eaLnBrk="1" hangingPunct="1"/>
            <a:r>
              <a:rPr lang="en-US" sz="2800" smtClean="0"/>
              <a:t>Elimination of erroneously granted patents</a:t>
            </a:r>
          </a:p>
          <a:p>
            <a:pPr marL="609600" indent="-609600" eaLnBrk="1" hangingPunct="1"/>
            <a:r>
              <a:rPr lang="en-US" sz="2800" smtClean="0"/>
              <a:t>Establishment of databases to disseminate information related to TK</a:t>
            </a:r>
          </a:p>
          <a:p>
            <a:pPr marL="609600" indent="-609600" eaLnBrk="1" hangingPunct="1"/>
            <a:r>
              <a:rPr lang="en-US" sz="2800" smtClean="0"/>
              <a:t>Circumscribing exclusive rights for a limited period &amp; imposing exceptions and limitations.</a:t>
            </a:r>
          </a:p>
          <a:p>
            <a:pPr marL="609600" indent="-609600" eaLnBrk="1" hangingPunct="1"/>
            <a:r>
              <a:rPr lang="en-US" sz="2800" smtClean="0"/>
              <a:t>Contract-based systems</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1161</TotalTime>
  <Words>1372</Words>
  <Application>Microsoft Office PowerPoint</Application>
  <PresentationFormat>On-screen Show (4:3)</PresentationFormat>
  <Paragraphs>113</Paragraphs>
  <Slides>11</Slides>
  <Notes>10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 </vt:lpstr>
      <vt:lpstr>overview</vt:lpstr>
      <vt:lpstr>a) What lies at the cross-roads?</vt:lpstr>
      <vt:lpstr>Progressive appropriation of TK) through IPRs and its impact on cultural preservation and access to knowledge</vt:lpstr>
      <vt:lpstr>Issues that are involved in attempting to strike a balance</vt:lpstr>
      <vt:lpstr>Main shortcomings of the formal IP system  (See Dutfield G, 2004, pp.100-109) </vt:lpstr>
      <vt:lpstr>Challenges</vt:lpstr>
      <vt:lpstr>Challenges (cont).</vt:lpstr>
      <vt:lpstr>Means that are currently used in attempting to strike a balance between IP protection, cultural preservation and access to knowledge</vt:lpstr>
      <vt:lpstr>Conclusions; are the means capable of striking the balance?</vt:lpstr>
      <vt:lpstr>Thank you!!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Pam Andanda</dc:creator>
  <cp:lastModifiedBy>Pam Andanda</cp:lastModifiedBy>
  <cp:revision>43</cp:revision>
  <dcterms:created xsi:type="dcterms:W3CDTF">2011-10-15T14:59:38Z</dcterms:created>
  <dcterms:modified xsi:type="dcterms:W3CDTF">2011-10-22T21:14:46Z</dcterms:modified>
</cp:coreProperties>
</file>