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80" r:id="rId4"/>
    <p:sldId id="262" r:id="rId5"/>
    <p:sldId id="276" r:id="rId6"/>
    <p:sldId id="281" r:id="rId7"/>
    <p:sldId id="275" r:id="rId8"/>
    <p:sldId id="259" r:id="rId9"/>
    <p:sldId id="273" r:id="rId10"/>
    <p:sldId id="277" r:id="rId11"/>
    <p:sldId id="279" r:id="rId12"/>
    <p:sldId id="278" r:id="rId13"/>
    <p:sldId id="271" r:id="rId14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D3F236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513" y="0"/>
            <a:ext cx="43005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513" y="6456363"/>
            <a:ext cx="43005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633692C-3078-46A8-9A02-FF181E216C9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513" y="0"/>
            <a:ext cx="43005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2262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513" y="6456363"/>
            <a:ext cx="43005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F8E05EF-E090-47BD-9587-61615A1CED4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EFAD1C-5D7B-4F1C-B706-AC0CBE82B60B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DB4FF6-2552-4F17-9975-EB4491409A21}" type="slidenum">
              <a:rPr lang="cs-CZ" smtClean="0"/>
              <a:pPr/>
              <a:t>12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D94EEB-8416-49FA-AA1A-B6420D2CADA2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EFAD1C-5D7B-4F1C-B706-AC0CBE82B60B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EFAD1C-5D7B-4F1C-B706-AC0CBE82B60B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EFAD1C-5D7B-4F1C-B706-AC0CBE82B60B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DB4FF6-2552-4F17-9975-EB4491409A21}" type="slidenum">
              <a:rPr lang="cs-CZ" smtClean="0"/>
              <a:pPr/>
              <a:t>8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67ABE3-FDF7-4C1B-BB20-6397A1AA98C5}" type="slidenum">
              <a:rPr lang="cs-CZ" smtClean="0"/>
              <a:pPr/>
              <a:t>9</a:t>
            </a:fld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DB4FF6-2552-4F17-9975-EB4491409A21}" type="slidenum">
              <a:rPr lang="cs-CZ" smtClean="0"/>
              <a:pPr/>
              <a:t>10</a:t>
            </a:fld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DB4FF6-2552-4F17-9975-EB4491409A21}" type="slidenum">
              <a:rPr lang="cs-CZ" smtClean="0"/>
              <a:pPr/>
              <a:t>11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32588" y="765175"/>
            <a:ext cx="2160587" cy="53609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50825" y="765175"/>
            <a:ext cx="6329363" cy="53609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0825" y="1916113"/>
            <a:ext cx="4244975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244975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36"/>
            </a:gs>
            <a:gs pos="100000">
              <a:srgbClr val="0000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 descr="eu-douane-prezentac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4288" y="549275"/>
            <a:ext cx="911542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916113"/>
            <a:ext cx="864235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2627313" y="6308725"/>
            <a:ext cx="38893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1200" b="1" dirty="0">
                <a:solidFill>
                  <a:srgbClr val="FFFFCC"/>
                </a:solidFill>
              </a:rPr>
              <a:t>Customs Administration of the Czech Republic</a:t>
            </a:r>
          </a:p>
        </p:txBody>
      </p:sp>
      <p:sp>
        <p:nvSpPr>
          <p:cNvPr id="1029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765175"/>
            <a:ext cx="6408737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36"/>
            </a:gs>
            <a:gs pos="100000">
              <a:srgbClr val="0000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286250"/>
            <a:ext cx="7886700" cy="857250"/>
          </a:xfrm>
        </p:spPr>
        <p:txBody>
          <a:bodyPr/>
          <a:lstStyle/>
          <a:p>
            <a:pPr eaLnBrk="1" hangingPunct="1"/>
            <a:r>
              <a:rPr lang="cs-CZ" sz="2400" dirty="0" smtClean="0">
                <a:solidFill>
                  <a:srgbClr val="FFFFCC"/>
                </a:solidFill>
              </a:rPr>
              <a:t/>
            </a:r>
            <a:br>
              <a:rPr lang="cs-CZ" sz="2400" dirty="0" smtClean="0">
                <a:solidFill>
                  <a:srgbClr val="FFFFCC"/>
                </a:solidFill>
              </a:rPr>
            </a:br>
            <a:r>
              <a:rPr lang="cs-CZ" sz="2400" dirty="0" smtClean="0">
                <a:solidFill>
                  <a:srgbClr val="FFFFCC"/>
                </a:solidFill>
              </a:rPr>
              <a:t/>
            </a:r>
            <a:br>
              <a:rPr lang="cs-CZ" sz="2400" dirty="0" smtClean="0">
                <a:solidFill>
                  <a:srgbClr val="FFFFCC"/>
                </a:solidFill>
              </a:rPr>
            </a:br>
            <a:r>
              <a:rPr lang="en-GB" cap="all" dirty="0" smtClean="0">
                <a:solidFill>
                  <a:srgbClr val="FFFF00"/>
                </a:solidFill>
              </a:rPr>
              <a:t>General Directorate of Customs</a:t>
            </a:r>
            <a:br>
              <a:rPr lang="en-GB" cap="all" dirty="0" smtClean="0">
                <a:solidFill>
                  <a:srgbClr val="FFFF00"/>
                </a:solidFill>
              </a:rPr>
            </a:br>
            <a:r>
              <a:rPr lang="en-GB" cap="all" dirty="0" smtClean="0">
                <a:solidFill>
                  <a:srgbClr val="FFFF00"/>
                </a:solidFill>
              </a:rPr>
              <a:t> Czech Republic</a:t>
            </a:r>
            <a:r>
              <a:rPr lang="cs-CZ" cap="all" dirty="0" smtClean="0">
                <a:solidFill>
                  <a:srgbClr val="FFFF00"/>
                </a:solidFill>
              </a:rPr>
              <a:t/>
            </a:r>
            <a:br>
              <a:rPr lang="cs-CZ" cap="all" dirty="0" smtClean="0">
                <a:solidFill>
                  <a:srgbClr val="FFFF00"/>
                </a:solidFill>
              </a:rPr>
            </a:br>
            <a:r>
              <a:rPr lang="cs-CZ" cap="all" dirty="0" smtClean="0">
                <a:solidFill>
                  <a:srgbClr val="FFFF00"/>
                </a:solidFill>
              </a:rPr>
              <a:t/>
            </a:r>
            <a:br>
              <a:rPr lang="cs-CZ" cap="all" dirty="0" smtClean="0">
                <a:solidFill>
                  <a:srgbClr val="FFFF00"/>
                </a:solidFill>
              </a:rPr>
            </a:br>
            <a:r>
              <a:rPr lang="cs-CZ" cap="all" dirty="0" smtClean="0">
                <a:solidFill>
                  <a:srgbClr val="FFFF00"/>
                </a:solidFill>
              </a:rPr>
              <a:t>budějovická 7</a:t>
            </a:r>
            <a:r>
              <a:rPr lang="en-GB" cap="all" dirty="0" smtClean="0">
                <a:solidFill>
                  <a:srgbClr val="FFFF00"/>
                </a:solidFill>
              </a:rPr>
              <a:t/>
            </a:r>
            <a:br>
              <a:rPr lang="en-GB" cap="all" dirty="0" smtClean="0">
                <a:solidFill>
                  <a:srgbClr val="FFFF00"/>
                </a:solidFill>
              </a:rPr>
            </a:br>
            <a:r>
              <a:rPr lang="cs-CZ" cap="all" dirty="0" smtClean="0">
                <a:solidFill>
                  <a:srgbClr val="FFFF00"/>
                </a:solidFill>
              </a:rPr>
              <a:t/>
            </a:r>
            <a:br>
              <a:rPr lang="cs-CZ" cap="all" dirty="0" smtClean="0">
                <a:solidFill>
                  <a:srgbClr val="FFFF00"/>
                </a:solidFill>
              </a:rPr>
            </a:br>
            <a:r>
              <a:rPr lang="en-GB" cap="all" dirty="0" smtClean="0">
                <a:solidFill>
                  <a:srgbClr val="FFFF00"/>
                </a:solidFill>
              </a:rPr>
              <a:t>Prague </a:t>
            </a:r>
            <a:r>
              <a:rPr lang="cs-CZ" sz="2400" dirty="0" smtClean="0">
                <a:solidFill>
                  <a:srgbClr val="FFFFCC"/>
                </a:solidFill>
              </a:rPr>
              <a:t/>
            </a:r>
            <a:br>
              <a:rPr lang="cs-CZ" sz="2400" dirty="0" smtClean="0">
                <a:solidFill>
                  <a:srgbClr val="FFFFCC"/>
                </a:solidFill>
              </a:rPr>
            </a:br>
            <a:r>
              <a:rPr lang="cs-CZ" sz="2400" dirty="0" smtClean="0">
                <a:solidFill>
                  <a:srgbClr val="FFFFCC"/>
                </a:solidFill>
              </a:rPr>
              <a:t/>
            </a:r>
            <a:br>
              <a:rPr lang="cs-CZ" sz="2400" dirty="0" smtClean="0">
                <a:solidFill>
                  <a:srgbClr val="FFFFCC"/>
                </a:solidFill>
              </a:rPr>
            </a:br>
            <a:r>
              <a:rPr lang="cs-CZ" sz="2400" dirty="0" smtClean="0">
                <a:solidFill>
                  <a:srgbClr val="FFFFCC"/>
                </a:solidFill>
              </a:rPr>
              <a:t/>
            </a:r>
            <a:br>
              <a:rPr lang="cs-CZ" sz="2400" dirty="0" smtClean="0">
                <a:solidFill>
                  <a:srgbClr val="FFFFCC"/>
                </a:solidFill>
              </a:rPr>
            </a:br>
            <a:r>
              <a:rPr lang="cs-CZ" sz="2400" dirty="0" smtClean="0">
                <a:solidFill>
                  <a:srgbClr val="FFFFCC"/>
                </a:solidFill>
              </a:rPr>
              <a:t>Lucie Bednářová</a:t>
            </a:r>
            <a:br>
              <a:rPr lang="cs-CZ" sz="2400" dirty="0" smtClean="0">
                <a:solidFill>
                  <a:srgbClr val="FFFFCC"/>
                </a:solidFill>
              </a:rPr>
            </a:br>
            <a:r>
              <a:rPr lang="cs-CZ" sz="2400" dirty="0" smtClean="0">
                <a:solidFill>
                  <a:srgbClr val="FFFFCC"/>
                </a:solidFill>
              </a:rPr>
              <a:t/>
            </a:r>
            <a:br>
              <a:rPr lang="cs-CZ" sz="2400" dirty="0" smtClean="0">
                <a:solidFill>
                  <a:srgbClr val="FFFFCC"/>
                </a:solidFill>
              </a:rPr>
            </a:br>
            <a:r>
              <a:rPr lang="cs-CZ" sz="2400" dirty="0" smtClean="0">
                <a:solidFill>
                  <a:srgbClr val="FFFFCC"/>
                </a:solidFill>
              </a:rPr>
              <a:t>IPR Unit </a:t>
            </a:r>
            <a:r>
              <a:rPr lang="en-GB" sz="2400" dirty="0" smtClean="0">
                <a:solidFill>
                  <a:srgbClr val="FFFFCC"/>
                </a:solidFill>
              </a:rPr>
              <a:t>Specialist</a:t>
            </a:r>
            <a:r>
              <a:rPr lang="cs-CZ" sz="2400" dirty="0" smtClean="0">
                <a:solidFill>
                  <a:srgbClr val="FFFFCC"/>
                </a:solidFill>
              </a:rPr>
              <a:t/>
            </a:r>
            <a:br>
              <a:rPr lang="cs-CZ" sz="2400" dirty="0" smtClean="0">
                <a:solidFill>
                  <a:srgbClr val="FFFFCC"/>
                </a:solidFill>
              </a:rPr>
            </a:br>
            <a:r>
              <a:rPr lang="cs-CZ" sz="2400" dirty="0" smtClean="0">
                <a:solidFill>
                  <a:srgbClr val="FFFFCC"/>
                </a:solidFill>
              </a:rPr>
              <a:t/>
            </a:r>
            <a:br>
              <a:rPr lang="cs-CZ" sz="2400" dirty="0" smtClean="0">
                <a:solidFill>
                  <a:srgbClr val="FFFFCC"/>
                </a:solidFill>
              </a:rPr>
            </a:br>
            <a:r>
              <a:rPr lang="cs-CZ" sz="2400" dirty="0" smtClean="0">
                <a:solidFill>
                  <a:srgbClr val="FFFFCC"/>
                </a:solidFill>
              </a:rPr>
              <a:t/>
            </a:r>
            <a:br>
              <a:rPr lang="cs-CZ" sz="2400" dirty="0" smtClean="0">
                <a:solidFill>
                  <a:srgbClr val="FFFFCC"/>
                </a:solidFill>
              </a:rPr>
            </a:br>
            <a:r>
              <a:rPr lang="cs-CZ" sz="2400" dirty="0" smtClean="0">
                <a:solidFill>
                  <a:srgbClr val="FFFFCC"/>
                </a:solidFill>
              </a:rPr>
              <a:t/>
            </a:r>
            <a:br>
              <a:rPr lang="cs-CZ" sz="2400" dirty="0" smtClean="0">
                <a:solidFill>
                  <a:srgbClr val="FFFFCC"/>
                </a:solidFill>
              </a:rPr>
            </a:br>
            <a:endParaRPr lang="en-GB" sz="2400" dirty="0" smtClean="0">
              <a:solidFill>
                <a:srgbClr val="FFFFCC"/>
              </a:solidFill>
            </a:endParaRPr>
          </a:p>
        </p:txBody>
      </p:sp>
      <p:pic>
        <p:nvPicPr>
          <p:cNvPr id="2051" name="Picture 20" descr="paveza_pruh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285750"/>
            <a:ext cx="1571625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38" y="285750"/>
            <a:ext cx="2432050" cy="161925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340768"/>
            <a:ext cx="6408738" cy="577280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IPR  Customs Database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852936"/>
            <a:ext cx="8607425" cy="3219252"/>
          </a:xfrm>
        </p:spPr>
        <p:txBody>
          <a:bodyPr/>
          <a:lstStyle/>
          <a:p>
            <a:r>
              <a:rPr lang="en-GB" dirty="0" smtClean="0"/>
              <a:t>Contains detailed information on seizures in IPR area (including photos )</a:t>
            </a:r>
            <a:endParaRPr lang="cs-CZ" dirty="0" smtClean="0"/>
          </a:p>
          <a:p>
            <a:endParaRPr lang="en-GB" dirty="0" smtClean="0"/>
          </a:p>
          <a:p>
            <a:r>
              <a:rPr lang="en-GB" dirty="0" smtClean="0"/>
              <a:t>Contains information on approved applications for action (national and Community)</a:t>
            </a:r>
            <a:endParaRPr lang="cs-CZ" dirty="0" smtClean="0"/>
          </a:p>
          <a:p>
            <a:endParaRPr lang="en-GB" dirty="0" smtClean="0"/>
          </a:p>
          <a:p>
            <a:r>
              <a:rPr lang="en-GB" dirty="0" smtClean="0"/>
              <a:t>Enables searching and browsing  - suitable also for statistical and analytical purposes</a:t>
            </a:r>
          </a:p>
        </p:txBody>
      </p:sp>
      <p:pic>
        <p:nvPicPr>
          <p:cNvPr id="7172" name="Picture 20" descr="paveza_pruhl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214313"/>
            <a:ext cx="9525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50" y="285750"/>
            <a:ext cx="1609725" cy="107156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764704"/>
            <a:ext cx="6408738" cy="577280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IPR Customs database – application</a:t>
            </a:r>
            <a:r>
              <a:rPr lang="cs-CZ" dirty="0" smtClean="0">
                <a:solidFill>
                  <a:srgbClr val="FFFF00"/>
                </a:solidFill>
              </a:rPr>
              <a:t>s</a:t>
            </a:r>
            <a:r>
              <a:rPr lang="en-GB" dirty="0" smtClean="0">
                <a:solidFill>
                  <a:srgbClr val="FFFF00"/>
                </a:solidFill>
              </a:rPr>
              <a:t> for action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section 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852936"/>
            <a:ext cx="8607425" cy="3219252"/>
          </a:xfrm>
        </p:spPr>
        <p:txBody>
          <a:bodyPr/>
          <a:lstStyle/>
          <a:p>
            <a:pPr lvl="0">
              <a:buFontTx/>
              <a:buChar char="-"/>
            </a:pPr>
            <a:endParaRPr lang="cs-CZ" dirty="0" smtClean="0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GB" dirty="0" smtClean="0"/>
          </a:p>
        </p:txBody>
      </p:sp>
      <p:pic>
        <p:nvPicPr>
          <p:cNvPr id="7172" name="Picture 20" descr="paveza_pruhl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864096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4275" y="260648"/>
            <a:ext cx="1609725" cy="107156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1628800"/>
            <a:ext cx="756084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692696"/>
            <a:ext cx="6408738" cy="577280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IPR Customs database –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seizure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section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852936"/>
            <a:ext cx="8607425" cy="3219252"/>
          </a:xfrm>
        </p:spPr>
        <p:txBody>
          <a:bodyPr/>
          <a:lstStyle/>
          <a:p>
            <a:pPr lvl="0">
              <a:buNone/>
            </a:pPr>
            <a:endParaRPr lang="cs-CZ" dirty="0" smtClean="0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GB" dirty="0" smtClean="0"/>
          </a:p>
        </p:txBody>
      </p:sp>
      <p:pic>
        <p:nvPicPr>
          <p:cNvPr id="7172" name="Picture 20" descr="paveza_pruhl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214313"/>
            <a:ext cx="9525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50" y="285750"/>
            <a:ext cx="1609725" cy="107156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1412776"/>
            <a:ext cx="749964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643188"/>
            <a:ext cx="8642350" cy="3482975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GB" smtClean="0"/>
          </a:p>
          <a:p>
            <a:pPr algn="ctr" eaLnBrk="1" hangingPunct="1">
              <a:buFontTx/>
              <a:buNone/>
            </a:pPr>
            <a:endParaRPr lang="en-GB" smtClean="0"/>
          </a:p>
          <a:p>
            <a:pPr algn="ctr" eaLnBrk="1" hangingPunct="1">
              <a:buFontTx/>
              <a:buNone/>
            </a:pPr>
            <a:endParaRPr lang="en-GB" smtClean="0"/>
          </a:p>
          <a:p>
            <a:pPr algn="ctr" eaLnBrk="1" hangingPunct="1">
              <a:buFontTx/>
              <a:buNone/>
            </a:pPr>
            <a:r>
              <a:rPr lang="en-GB" sz="3200" b="1" smtClean="0">
                <a:solidFill>
                  <a:srgbClr val="FFFF00"/>
                </a:solidFill>
              </a:rPr>
              <a:t>Thank you for your kind attention!</a:t>
            </a:r>
          </a:p>
          <a:p>
            <a:pPr algn="ctr" eaLnBrk="1" hangingPunct="1">
              <a:buFontTx/>
              <a:buNone/>
            </a:pPr>
            <a:endParaRPr lang="en-GB" smtClean="0"/>
          </a:p>
          <a:p>
            <a:pPr algn="ctr" eaLnBrk="1" hangingPunct="1">
              <a:buFontTx/>
              <a:buNone/>
            </a:pPr>
            <a:endParaRPr lang="en-GB" smtClean="0"/>
          </a:p>
          <a:p>
            <a:pPr algn="ctr" eaLnBrk="1" hangingPunct="1">
              <a:buFontTx/>
              <a:buNone/>
            </a:pPr>
            <a:endParaRPr lang="en-GB" sz="800" smtClean="0"/>
          </a:p>
          <a:p>
            <a:pPr algn="ctr" eaLnBrk="1" hangingPunct="1">
              <a:buFontTx/>
              <a:buNone/>
            </a:pPr>
            <a:endParaRPr lang="en-GB" sz="800" smtClean="0"/>
          </a:p>
        </p:txBody>
      </p:sp>
      <p:pic>
        <p:nvPicPr>
          <p:cNvPr id="4" name="Picture 20" descr="paveza_pruh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628800"/>
            <a:ext cx="208823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1071563"/>
            <a:ext cx="6643688" cy="649287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Organizational </a:t>
            </a:r>
            <a:r>
              <a:rPr lang="en-GB" dirty="0" smtClean="0">
                <a:solidFill>
                  <a:srgbClr val="FFFF00"/>
                </a:solidFill>
              </a:rPr>
              <a:t>structure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of the </a:t>
            </a:r>
            <a:r>
              <a:rPr lang="cs-CZ" dirty="0" err="1" smtClean="0">
                <a:solidFill>
                  <a:srgbClr val="FFFF00"/>
                </a:solidFill>
              </a:rPr>
              <a:t>Czech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Customs Administration </a:t>
            </a:r>
            <a:endParaRPr lang="en-GB" dirty="0" smtClean="0">
              <a:solidFill>
                <a:srgbClr val="FFFF00"/>
              </a:solidFill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GB" dirty="0" smtClean="0"/>
              <a:t>General Directorate of Customs with registered office in Prague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GB" dirty="0" smtClean="0"/>
              <a:t>8 Customs Directorates with registered offices in Prague, Brno, České Budějovice, Hradec Králové, Plzeň, Olomouc, Ostrava and Ústí nad Labem </a:t>
            </a:r>
          </a:p>
          <a:p>
            <a:pPr marL="457200" indent="-457200" eaLnBrk="1" hangingPunct="1">
              <a:lnSpc>
                <a:spcPct val="150000"/>
              </a:lnSpc>
              <a:defRPr/>
            </a:pPr>
            <a:r>
              <a:rPr lang="en-GB" dirty="0" smtClean="0"/>
              <a:t>54 Customs Offices</a:t>
            </a:r>
          </a:p>
        </p:txBody>
      </p:sp>
      <p:pic>
        <p:nvPicPr>
          <p:cNvPr id="3076" name="Picture 20" descr="paveza_pruh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14313"/>
            <a:ext cx="9525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75" y="214313"/>
            <a:ext cx="1357313" cy="903287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rgbClr val="FFFF00"/>
                </a:solidFill>
              </a:rPr>
              <a:t>Basic </a:t>
            </a:r>
            <a:r>
              <a:rPr lang="cs-CZ" dirty="0" smtClean="0">
                <a:solidFill>
                  <a:srgbClr val="FFFF00"/>
                </a:solidFill>
              </a:rPr>
              <a:t>l</a:t>
            </a:r>
            <a:r>
              <a:rPr lang="en-GB" dirty="0" err="1" smtClean="0">
                <a:solidFill>
                  <a:srgbClr val="FFFF00"/>
                </a:solidFill>
              </a:rPr>
              <a:t>egislation</a:t>
            </a:r>
            <a:endParaRPr lang="en-GB" dirty="0" smtClean="0">
              <a:solidFill>
                <a:srgbClr val="FFFF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 smtClean="0"/>
              <a:t>Council Regulation (EC) No 1383/2003</a:t>
            </a:r>
          </a:p>
          <a:p>
            <a:pPr eaLnBrk="1" hangingPunct="1">
              <a:lnSpc>
                <a:spcPct val="150000"/>
              </a:lnSpc>
            </a:pPr>
            <a:r>
              <a:rPr lang="cs-CZ" dirty="0" err="1" smtClean="0"/>
              <a:t>Commission</a:t>
            </a:r>
            <a:r>
              <a:rPr lang="cs-CZ" dirty="0" smtClean="0"/>
              <a:t> </a:t>
            </a:r>
            <a:r>
              <a:rPr lang="en-US" dirty="0" smtClean="0"/>
              <a:t>Regulation (EC) No 1891/2004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Act No. 191/1999 Coll., on measures related to the import, export and re-import of goods infringing certain intellectual property rights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Act No. 634/1992 Coll., on protection of the consumer</a:t>
            </a:r>
          </a:p>
          <a:p>
            <a:pPr eaLnBrk="1" hangingPunct="1">
              <a:lnSpc>
                <a:spcPct val="150000"/>
              </a:lnSpc>
            </a:pPr>
            <a:endParaRPr lang="en-GB" dirty="0" smtClean="0"/>
          </a:p>
        </p:txBody>
      </p:sp>
      <p:pic>
        <p:nvPicPr>
          <p:cNvPr id="6148" name="Picture 20" descr="paveza_pruhl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214313"/>
            <a:ext cx="9525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63" y="285750"/>
            <a:ext cx="1428750" cy="95091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785813"/>
            <a:ext cx="6408738" cy="649287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Competence</a:t>
            </a:r>
            <a:r>
              <a:rPr lang="cs-CZ" dirty="0" smtClean="0">
                <a:solidFill>
                  <a:srgbClr val="FFFF00"/>
                </a:solidFill>
              </a:rPr>
              <a:t>s</a:t>
            </a:r>
            <a:r>
              <a:rPr lang="en-US" dirty="0" smtClean="0">
                <a:solidFill>
                  <a:srgbClr val="FFFF00"/>
                </a:solidFill>
              </a:rPr>
              <a:t> of the </a:t>
            </a:r>
            <a:r>
              <a:rPr lang="en-GB" dirty="0" smtClean="0">
                <a:solidFill>
                  <a:srgbClr val="FFFF00"/>
                </a:solidFill>
              </a:rPr>
              <a:t>Czech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Customs Administration in the area of </a:t>
            </a:r>
            <a:r>
              <a:rPr lang="cs-CZ" dirty="0" smtClean="0">
                <a:solidFill>
                  <a:srgbClr val="FFFF00"/>
                </a:solidFill>
              </a:rPr>
              <a:t>IPR </a:t>
            </a:r>
            <a:r>
              <a:rPr lang="en-US" dirty="0" smtClean="0">
                <a:solidFill>
                  <a:srgbClr val="FFFF00"/>
                </a:solidFill>
              </a:rPr>
              <a:t>rights</a:t>
            </a:r>
            <a:endParaRPr lang="en-GB" dirty="0" smtClean="0">
              <a:solidFill>
                <a:srgbClr val="FFFF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348880"/>
            <a:ext cx="8642350" cy="360111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General Directorate of Customs</a:t>
            </a:r>
            <a:endParaRPr lang="cs-CZ" b="1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cs-CZ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Hradec Králové</a:t>
            </a:r>
            <a:r>
              <a:rPr lang="en-US" b="1" dirty="0" smtClean="0">
                <a:latin typeface="Arial" charset="0"/>
              </a:rPr>
              <a:t> Customs Directorate</a:t>
            </a:r>
            <a:r>
              <a:rPr lang="cs-CZ" b="1" dirty="0" smtClean="0">
                <a:latin typeface="Arial" charset="0"/>
              </a:rPr>
              <a:t> </a:t>
            </a:r>
            <a:br>
              <a:rPr lang="cs-CZ" b="1" dirty="0" smtClean="0">
                <a:latin typeface="Arial" charset="0"/>
              </a:rPr>
            </a:br>
            <a:endParaRPr lang="cs-CZ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Customs Directorates</a:t>
            </a:r>
            <a:endParaRPr lang="cs-CZ" b="1" dirty="0" smtClean="0"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endParaRPr lang="cs-CZ" b="1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Customs </a:t>
            </a:r>
            <a:r>
              <a:rPr lang="en-GB" b="1" dirty="0" smtClean="0">
                <a:latin typeface="Arial" charset="0"/>
              </a:rPr>
              <a:t>offices</a:t>
            </a:r>
            <a:endParaRPr lang="en-GB" b="1" dirty="0">
              <a:latin typeface="Arial" charset="0"/>
            </a:endParaRPr>
          </a:p>
        </p:txBody>
      </p:sp>
      <p:pic>
        <p:nvPicPr>
          <p:cNvPr id="8196" name="Picture 20" descr="paveza_pruhl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214313"/>
            <a:ext cx="9525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1407" y="188640"/>
            <a:ext cx="1372593" cy="1071562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+mn-lt"/>
                <a:cs typeface="Arial" charset="0"/>
              </a:rPr>
              <a:t>Measures adopted in relation to goods from third </a:t>
            </a:r>
            <a:r>
              <a:rPr lang="en-US" dirty="0" smtClean="0">
                <a:solidFill>
                  <a:srgbClr val="FFFF00"/>
                </a:solidFill>
                <a:latin typeface="+mn-lt"/>
                <a:cs typeface="Arial" charset="0"/>
              </a:rPr>
              <a:t>countries</a:t>
            </a:r>
            <a:r>
              <a:rPr lang="cs-CZ" dirty="0" smtClean="0">
                <a:solidFill>
                  <a:srgbClr val="FFFF00"/>
                </a:solidFill>
                <a:latin typeface="+mn-lt"/>
                <a:cs typeface="Arial" charset="0"/>
              </a:rPr>
              <a:t> (1)</a:t>
            </a:r>
            <a:endParaRPr lang="en-GB" dirty="0" smtClean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4" y="1916112"/>
            <a:ext cx="8785671" cy="4681239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b="1" dirty="0" smtClean="0">
                <a:latin typeface="Arial" charset="0"/>
              </a:rPr>
              <a:t>P</a:t>
            </a:r>
            <a:r>
              <a:rPr lang="en-US" b="1" dirty="0" err="1" smtClean="0">
                <a:latin typeface="Arial" charset="0"/>
              </a:rPr>
              <a:t>ursuant</a:t>
            </a:r>
            <a:r>
              <a:rPr lang="en-US" b="1" dirty="0" smtClean="0">
                <a:latin typeface="Arial" charset="0"/>
              </a:rPr>
              <a:t> to Regulation No</a:t>
            </a:r>
            <a:r>
              <a:rPr lang="cs-CZ" b="1" dirty="0" smtClean="0">
                <a:latin typeface="Arial" charset="0"/>
              </a:rPr>
              <a:t> 1383/2003 a</a:t>
            </a:r>
            <a:r>
              <a:rPr lang="en-US" b="1" dirty="0" err="1" smtClean="0">
                <a:latin typeface="Arial" charset="0"/>
              </a:rPr>
              <a:t>nd</a:t>
            </a:r>
            <a:r>
              <a:rPr lang="en-US" b="1" dirty="0" smtClean="0">
                <a:latin typeface="Arial" charset="0"/>
              </a:rPr>
              <a:t> Act No.</a:t>
            </a:r>
            <a:r>
              <a:rPr lang="cs-CZ" b="1" dirty="0" smtClean="0">
                <a:latin typeface="Arial" charset="0"/>
              </a:rPr>
              <a:t> 191/1999 </a:t>
            </a:r>
            <a:r>
              <a:rPr lang="en-US" b="1" dirty="0" err="1" smtClean="0">
                <a:latin typeface="Arial" charset="0"/>
              </a:rPr>
              <a:t>Coll</a:t>
            </a:r>
            <a:r>
              <a:rPr lang="cs-CZ" b="1" dirty="0" smtClean="0">
                <a:latin typeface="Arial" charset="0"/>
              </a:rPr>
              <a:t>. </a:t>
            </a:r>
            <a:r>
              <a:rPr lang="en-US" b="1" dirty="0" smtClean="0">
                <a:latin typeface="Arial" charset="0"/>
              </a:rPr>
              <a:t>the customs authorities are authorized</a:t>
            </a:r>
            <a:endParaRPr lang="cs-CZ" b="1" dirty="0" smtClean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cs-CZ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  <a:cs typeface="Times New Roman" charset="0"/>
              </a:rPr>
              <a:t>In the framework of performing supervision, to withhold goods suspected of infringing intellectual property rights</a:t>
            </a:r>
            <a:r>
              <a:rPr lang="cs-CZ" dirty="0" smtClean="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>
                <a:latin typeface="Arial" charset="0"/>
              </a:rPr>
              <a:t>      - </a:t>
            </a:r>
            <a:r>
              <a:rPr lang="en-US" dirty="0" smtClean="0">
                <a:latin typeface="Arial" charset="0"/>
              </a:rPr>
              <a:t>ex </a:t>
            </a:r>
            <a:r>
              <a:rPr lang="en-US" dirty="0" smtClean="0">
                <a:latin typeface="Arial" charset="0"/>
              </a:rPr>
              <a:t>officio, or</a:t>
            </a:r>
            <a:r>
              <a:rPr lang="cs-CZ" dirty="0" smtClean="0">
                <a:latin typeface="Arial" charset="0"/>
              </a:rPr>
              <a:t> </a:t>
            </a:r>
            <a:br>
              <a:rPr lang="cs-CZ" dirty="0" smtClean="0">
                <a:latin typeface="Arial" charset="0"/>
              </a:rPr>
            </a:br>
            <a:r>
              <a:rPr lang="cs-CZ" dirty="0" smtClean="0">
                <a:latin typeface="Arial" charset="0"/>
              </a:rPr>
              <a:t>  - </a:t>
            </a:r>
            <a:r>
              <a:rPr lang="en-US" dirty="0" smtClean="0">
                <a:latin typeface="Arial" charset="0"/>
              </a:rPr>
              <a:t>on the basis of a request received from the owner of the rights or decision of some other EU Member State on adoption of a </a:t>
            </a:r>
            <a:r>
              <a:rPr lang="en-US" dirty="0" smtClean="0">
                <a:latin typeface="Arial" charset="0"/>
              </a:rPr>
              <a:t>measure</a:t>
            </a:r>
            <a:endParaRPr lang="cs-CZ" dirty="0" smtClean="0"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endParaRPr lang="cs-CZ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  <a:cs typeface="Times New Roman" charset="0"/>
              </a:rPr>
              <a:t>To make a decision in the framework of </a:t>
            </a:r>
            <a:r>
              <a:rPr lang="cs-CZ" dirty="0" err="1" smtClean="0">
                <a:latin typeface="Arial" charset="0"/>
              </a:rPr>
              <a:t>the</a:t>
            </a:r>
            <a:r>
              <a:rPr lang="cs-CZ" dirty="0" smtClean="0">
                <a:latin typeface="Arial" charset="0"/>
              </a:rPr>
              <a:t> </a:t>
            </a:r>
            <a:r>
              <a:rPr lang="cs-CZ" dirty="0" err="1" smtClean="0">
                <a:latin typeface="Arial" charset="0"/>
              </a:rPr>
              <a:t>so</a:t>
            </a:r>
            <a:r>
              <a:rPr lang="cs-CZ" dirty="0" smtClean="0">
                <a:latin typeface="Arial" charset="0"/>
              </a:rPr>
              <a:t>-</a:t>
            </a:r>
            <a:r>
              <a:rPr lang="cs-CZ" dirty="0" err="1" smtClean="0">
                <a:latin typeface="Arial" charset="0"/>
              </a:rPr>
              <a:t>called</a:t>
            </a:r>
            <a:r>
              <a:rPr lang="cs-CZ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  <a:cs typeface="Times New Roman" charset="0"/>
              </a:rPr>
              <a:t>simplified procedure on destruction of goods infringing intellectual property rights</a:t>
            </a:r>
            <a:endParaRPr lang="cs-CZ" dirty="0" smtClean="0">
              <a:latin typeface="Arial" charset="0"/>
              <a:cs typeface="Times New Roman" charset="0"/>
            </a:endParaRPr>
          </a:p>
          <a:p>
            <a:pPr>
              <a:lnSpc>
                <a:spcPct val="90000"/>
              </a:lnSpc>
              <a:buNone/>
            </a:pPr>
            <a:endParaRPr lang="cs-CZ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cs-CZ" dirty="0" smtClean="0">
              <a:latin typeface="Arial" charset="0"/>
            </a:endParaRPr>
          </a:p>
          <a:p>
            <a:pPr eaLnBrk="1" hangingPunct="1">
              <a:lnSpc>
                <a:spcPct val="150000"/>
              </a:lnSpc>
              <a:buNone/>
            </a:pPr>
            <a:endParaRPr lang="en-GB" dirty="0" smtClean="0"/>
          </a:p>
        </p:txBody>
      </p:sp>
      <p:pic>
        <p:nvPicPr>
          <p:cNvPr id="6148" name="Picture 20" descr="paveza_pruhl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214313"/>
            <a:ext cx="9525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63" y="285750"/>
            <a:ext cx="1428750" cy="95091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+mn-lt"/>
                <a:cs typeface="Arial" charset="0"/>
              </a:rPr>
              <a:t>Measures adopted in relation to goods from third </a:t>
            </a:r>
            <a:r>
              <a:rPr lang="en-US" dirty="0" smtClean="0">
                <a:solidFill>
                  <a:srgbClr val="FFFF00"/>
                </a:solidFill>
                <a:latin typeface="+mn-lt"/>
                <a:cs typeface="Arial" charset="0"/>
              </a:rPr>
              <a:t>countries</a:t>
            </a:r>
            <a:r>
              <a:rPr lang="cs-CZ" dirty="0" smtClean="0">
                <a:solidFill>
                  <a:srgbClr val="FFFF00"/>
                </a:solidFill>
                <a:latin typeface="+mn-lt"/>
                <a:cs typeface="Arial" charset="0"/>
              </a:rPr>
              <a:t> (2)</a:t>
            </a:r>
            <a:endParaRPr lang="en-GB" dirty="0" smtClean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b="1" dirty="0" smtClean="0">
                <a:latin typeface="Arial" charset="0"/>
              </a:rPr>
              <a:t>P</a:t>
            </a:r>
            <a:r>
              <a:rPr lang="en-US" b="1" dirty="0" err="1" smtClean="0">
                <a:latin typeface="Arial" charset="0"/>
              </a:rPr>
              <a:t>ursuant</a:t>
            </a:r>
            <a:r>
              <a:rPr lang="en-US" b="1" dirty="0" smtClean="0">
                <a:latin typeface="Arial" charset="0"/>
              </a:rPr>
              <a:t> to Regulation No</a:t>
            </a:r>
            <a:r>
              <a:rPr lang="cs-CZ" b="1" dirty="0" smtClean="0">
                <a:latin typeface="Arial" charset="0"/>
              </a:rPr>
              <a:t> 1383/2003 a</a:t>
            </a:r>
            <a:r>
              <a:rPr lang="en-US" b="1" dirty="0" err="1" smtClean="0">
                <a:latin typeface="Arial" charset="0"/>
              </a:rPr>
              <a:t>nd</a:t>
            </a:r>
            <a:r>
              <a:rPr lang="en-US" b="1" dirty="0" smtClean="0">
                <a:latin typeface="Arial" charset="0"/>
              </a:rPr>
              <a:t> Act No.</a:t>
            </a:r>
            <a:r>
              <a:rPr lang="cs-CZ" b="1" dirty="0" smtClean="0">
                <a:latin typeface="Arial" charset="0"/>
              </a:rPr>
              <a:t> 191/1999 </a:t>
            </a:r>
            <a:r>
              <a:rPr lang="en-US" b="1" dirty="0" err="1" smtClean="0">
                <a:latin typeface="Arial" charset="0"/>
              </a:rPr>
              <a:t>Coll</a:t>
            </a:r>
            <a:r>
              <a:rPr lang="cs-CZ" b="1" dirty="0" smtClean="0">
                <a:latin typeface="Arial" charset="0"/>
              </a:rPr>
              <a:t>. </a:t>
            </a:r>
            <a:r>
              <a:rPr lang="en-US" b="1" dirty="0" smtClean="0">
                <a:latin typeface="Arial" charset="0"/>
              </a:rPr>
              <a:t>the customs authorities are authorized</a:t>
            </a:r>
            <a:endParaRPr lang="cs-CZ" b="1" dirty="0" smtClean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cs-CZ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  <a:cs typeface="Times New Roman" charset="0"/>
              </a:rPr>
              <a:t>On </a:t>
            </a:r>
            <a:r>
              <a:rPr lang="en-US" dirty="0" smtClean="0">
                <a:latin typeface="Arial" charset="0"/>
                <a:cs typeface="Times New Roman" charset="0"/>
              </a:rPr>
              <a:t>the basis of a court decision</a:t>
            </a:r>
            <a:r>
              <a:rPr lang="cs-CZ" dirty="0" smtClean="0">
                <a:latin typeface="Arial" charset="0"/>
                <a:cs typeface="Times New Roman" charset="0"/>
              </a:rPr>
              <a:t>, </a:t>
            </a:r>
            <a:r>
              <a:rPr lang="en-US" dirty="0" smtClean="0"/>
              <a:t>that the goods infringe intellectual property </a:t>
            </a:r>
            <a:r>
              <a:rPr lang="en-US" dirty="0" smtClean="0"/>
              <a:t>rights</a:t>
            </a:r>
            <a:endParaRPr lang="cs-CZ" dirty="0" smtClean="0"/>
          </a:p>
          <a:p>
            <a:pPr>
              <a:lnSpc>
                <a:spcPct val="90000"/>
              </a:lnSpc>
              <a:buNone/>
            </a:pPr>
            <a:r>
              <a:rPr lang="cs-CZ" dirty="0" smtClean="0">
                <a:latin typeface="Arial" charset="0"/>
              </a:rPr>
              <a:t>      - </a:t>
            </a:r>
            <a:r>
              <a:rPr lang="en-US" dirty="0" smtClean="0">
                <a:latin typeface="Arial" charset="0"/>
              </a:rPr>
              <a:t>impose </a:t>
            </a:r>
            <a:r>
              <a:rPr lang="en-US" dirty="0" smtClean="0">
                <a:latin typeface="Arial" charset="0"/>
              </a:rPr>
              <a:t>a fine and make a decision on forfeiture or confiscation of the goods </a:t>
            </a:r>
            <a:r>
              <a:rPr lang="cs-CZ" dirty="0" smtClean="0">
                <a:latin typeface="Arial" charset="0"/>
              </a:rPr>
              <a:t/>
            </a:r>
            <a:br>
              <a:rPr lang="cs-CZ" dirty="0" smtClean="0">
                <a:latin typeface="Arial" charset="0"/>
              </a:rPr>
            </a:br>
            <a:r>
              <a:rPr lang="cs-CZ" dirty="0" smtClean="0">
                <a:latin typeface="Arial" charset="0"/>
              </a:rPr>
              <a:t>  - </a:t>
            </a:r>
            <a:r>
              <a:rPr lang="en-US" dirty="0" smtClean="0">
                <a:latin typeface="Arial" charset="0"/>
              </a:rPr>
              <a:t>provide for destruction of the goods</a:t>
            </a:r>
            <a:r>
              <a:rPr lang="cs-CZ" dirty="0" smtClean="0">
                <a:latin typeface="Arial" charset="0"/>
              </a:rPr>
              <a:t/>
            </a:r>
            <a:br>
              <a:rPr lang="cs-CZ" dirty="0" smtClean="0">
                <a:latin typeface="Arial" charset="0"/>
              </a:rPr>
            </a:br>
            <a:r>
              <a:rPr lang="cs-CZ" dirty="0" smtClean="0">
                <a:latin typeface="Arial" charset="0"/>
              </a:rPr>
              <a:t>  - </a:t>
            </a:r>
            <a:r>
              <a:rPr lang="en-US" dirty="0" smtClean="0">
                <a:latin typeface="Arial" charset="0"/>
              </a:rPr>
              <a:t>make a decision on provision of the goods for humanitarian purposes with the consent of the owner of the rights</a:t>
            </a:r>
            <a:endParaRPr lang="en-GB" dirty="0" smtClean="0"/>
          </a:p>
          <a:p>
            <a:pPr>
              <a:lnSpc>
                <a:spcPct val="90000"/>
              </a:lnSpc>
            </a:pPr>
            <a:endParaRPr lang="cs-CZ" dirty="0" smtClean="0">
              <a:latin typeface="Arial" charset="0"/>
            </a:endParaRPr>
          </a:p>
          <a:p>
            <a:pPr eaLnBrk="1" hangingPunct="1">
              <a:lnSpc>
                <a:spcPct val="150000"/>
              </a:lnSpc>
              <a:buNone/>
            </a:pPr>
            <a:endParaRPr lang="en-GB" dirty="0" smtClean="0"/>
          </a:p>
        </p:txBody>
      </p:sp>
      <p:pic>
        <p:nvPicPr>
          <p:cNvPr id="6148" name="Picture 20" descr="paveza_pruhl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214313"/>
            <a:ext cx="9525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63" y="285750"/>
            <a:ext cx="1428750" cy="95091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+mn-lt"/>
                <a:cs typeface="Arial" charset="0"/>
              </a:rPr>
              <a:t>Measures adopted in relation to Community goods</a:t>
            </a:r>
            <a:endParaRPr lang="en-GB" dirty="0" smtClean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b="1" dirty="0" smtClean="0">
                <a:latin typeface="Arial" charset="0"/>
              </a:rPr>
              <a:t>P</a:t>
            </a:r>
            <a:r>
              <a:rPr lang="en-GB" b="1" dirty="0" err="1" smtClean="0">
                <a:latin typeface="Arial" charset="0"/>
              </a:rPr>
              <a:t>ursuant</a:t>
            </a:r>
            <a:r>
              <a:rPr lang="en-US" b="1" dirty="0" smtClean="0">
                <a:latin typeface="Arial" charset="0"/>
              </a:rPr>
              <a:t> to Act No</a:t>
            </a:r>
            <a:r>
              <a:rPr lang="cs-CZ" b="1" dirty="0" smtClean="0">
                <a:latin typeface="Arial" charset="0"/>
              </a:rPr>
              <a:t>. 634/1992 Sb.</a:t>
            </a:r>
            <a:r>
              <a:rPr lang="en-US" b="1" dirty="0" smtClean="0">
                <a:latin typeface="Arial" charset="0"/>
              </a:rPr>
              <a:t>, the customs authorities are authorized</a:t>
            </a:r>
            <a:endParaRPr lang="cs-CZ" b="1" dirty="0" smtClean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cs-CZ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dirty="0" smtClean="0">
                <a:latin typeface="Arial" charset="0"/>
                <a:cs typeface="Times New Roman" charset="0"/>
              </a:rPr>
              <a:t>I</a:t>
            </a:r>
            <a:r>
              <a:rPr lang="en-US" dirty="0" smtClean="0">
                <a:latin typeface="Arial" charset="0"/>
                <a:cs typeface="Times New Roman" charset="0"/>
              </a:rPr>
              <a:t>n the Community internal market, to perform supervision</a:t>
            </a:r>
            <a:endParaRPr lang="cs-CZ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dirty="0" smtClean="0">
                <a:latin typeface="Arial" charset="0"/>
                <a:cs typeface="Times New Roman" charset="0"/>
              </a:rPr>
              <a:t>T</a:t>
            </a:r>
            <a:r>
              <a:rPr lang="en-US" dirty="0" smtClean="0">
                <a:latin typeface="Arial" charset="0"/>
                <a:cs typeface="Times New Roman" charset="0"/>
              </a:rPr>
              <a:t>o </a:t>
            </a:r>
            <a:r>
              <a:rPr lang="en-GB" dirty="0" smtClean="0">
                <a:latin typeface="Arial" charset="0"/>
                <a:cs typeface="Times New Roman" charset="0"/>
              </a:rPr>
              <a:t>seize</a:t>
            </a:r>
            <a:r>
              <a:rPr lang="cs-CZ" dirty="0" smtClean="0">
                <a:latin typeface="Arial" charset="0"/>
                <a:cs typeface="Times New Roman" charset="0"/>
              </a:rPr>
              <a:t> </a:t>
            </a:r>
            <a:r>
              <a:rPr lang="en-US" dirty="0" smtClean="0">
                <a:latin typeface="Arial" charset="0"/>
                <a:cs typeface="Times New Roman" charset="0"/>
              </a:rPr>
              <a:t>goods infringing intellectual property rights</a:t>
            </a:r>
            <a:endParaRPr lang="cs-CZ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dirty="0" smtClean="0">
                <a:latin typeface="Arial" charset="0"/>
              </a:rPr>
              <a:t>To </a:t>
            </a:r>
            <a:r>
              <a:rPr lang="en-US" dirty="0" smtClean="0">
                <a:latin typeface="Arial" charset="0"/>
              </a:rPr>
              <a:t>impose a fine and make a decision on forfeiture or confiscation of goods</a:t>
            </a:r>
            <a:r>
              <a:rPr lang="cs-CZ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  <a:cs typeface="Times New Roman" charset="0"/>
              </a:rPr>
              <a:t>infringing intellectual property rights</a:t>
            </a:r>
            <a:endParaRPr lang="cs-CZ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dirty="0" smtClean="0">
                <a:latin typeface="Arial" charset="0"/>
                <a:cs typeface="Times New Roman" charset="0"/>
              </a:rPr>
              <a:t>O</a:t>
            </a:r>
            <a:r>
              <a:rPr lang="en-US" dirty="0" smtClean="0">
                <a:latin typeface="Arial" charset="0"/>
                <a:cs typeface="Times New Roman" charset="0"/>
              </a:rPr>
              <a:t>n the basis of a </a:t>
            </a:r>
            <a:r>
              <a:rPr lang="en-US" dirty="0" smtClean="0">
                <a:latin typeface="Arial" charset="0"/>
              </a:rPr>
              <a:t>decision on forfeiture or confiscation of goods, make a decision on their</a:t>
            </a:r>
            <a:r>
              <a:rPr lang="en-US" dirty="0" smtClean="0">
                <a:latin typeface="Arial" charset="0"/>
                <a:cs typeface="Times New Roman" charset="0"/>
              </a:rPr>
              <a:t> </a:t>
            </a:r>
            <a:r>
              <a:rPr lang="cs-CZ" dirty="0" smtClean="0">
                <a:latin typeface="Arial" charset="0"/>
              </a:rPr>
              <a:t/>
            </a:r>
            <a:br>
              <a:rPr lang="cs-CZ" dirty="0" smtClean="0">
                <a:latin typeface="Arial" charset="0"/>
              </a:rPr>
            </a:br>
            <a:r>
              <a:rPr lang="cs-CZ" dirty="0" smtClean="0">
                <a:latin typeface="Arial" charset="0"/>
              </a:rPr>
              <a:t>- </a:t>
            </a:r>
            <a:r>
              <a:rPr lang="en-US" dirty="0" smtClean="0">
                <a:latin typeface="Arial" charset="0"/>
              </a:rPr>
              <a:t>destruction or</a:t>
            </a:r>
            <a:r>
              <a:rPr lang="cs-CZ" dirty="0" smtClean="0">
                <a:latin typeface="Arial" charset="0"/>
                <a:cs typeface="Times New Roman" charset="0"/>
              </a:rPr>
              <a:t> </a:t>
            </a:r>
            <a:r>
              <a:rPr lang="cs-CZ" dirty="0" smtClean="0">
                <a:latin typeface="Arial" charset="0"/>
              </a:rPr>
              <a:t/>
            </a:r>
            <a:br>
              <a:rPr lang="cs-CZ" dirty="0" smtClean="0">
                <a:latin typeface="Arial" charset="0"/>
              </a:rPr>
            </a:br>
            <a:r>
              <a:rPr lang="cs-CZ" dirty="0" smtClean="0">
                <a:latin typeface="Arial" charset="0"/>
              </a:rPr>
              <a:t>- </a:t>
            </a:r>
            <a:r>
              <a:rPr lang="en-US" dirty="0" smtClean="0">
                <a:latin typeface="Arial" charset="0"/>
              </a:rPr>
              <a:t>use for humanitarian purposes</a:t>
            </a:r>
            <a:r>
              <a:rPr lang="cs-CZ" dirty="0" smtClean="0">
                <a:latin typeface="Arial" charset="0"/>
              </a:rPr>
              <a:t> </a:t>
            </a:r>
          </a:p>
          <a:p>
            <a:pPr eaLnBrk="1" hangingPunct="1">
              <a:lnSpc>
                <a:spcPct val="150000"/>
              </a:lnSpc>
              <a:buNone/>
            </a:pPr>
            <a:endParaRPr lang="en-GB" dirty="0" smtClean="0"/>
          </a:p>
        </p:txBody>
      </p:sp>
      <p:pic>
        <p:nvPicPr>
          <p:cNvPr id="6148" name="Picture 20" descr="paveza_pruhl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214313"/>
            <a:ext cx="9525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63" y="285750"/>
            <a:ext cx="1428750" cy="95091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340768"/>
            <a:ext cx="6408738" cy="577280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Cooperation with other authorities in the area of IPR protection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852936"/>
            <a:ext cx="8607425" cy="3219252"/>
          </a:xfrm>
        </p:spPr>
        <p:txBody>
          <a:bodyPr/>
          <a:lstStyle/>
          <a:p>
            <a:pPr lvl="0"/>
            <a:r>
              <a:rPr lang="en-US" dirty="0" smtClean="0"/>
              <a:t>Czech Trade Inspect</a:t>
            </a:r>
            <a:r>
              <a:rPr lang="cs-CZ" dirty="0" smtClean="0"/>
              <a:t>ion</a:t>
            </a:r>
          </a:p>
          <a:p>
            <a:pPr lvl="0"/>
            <a:endParaRPr lang="cs-CZ" dirty="0" smtClean="0"/>
          </a:p>
          <a:p>
            <a:pPr lvl="0"/>
            <a:r>
              <a:rPr lang="en-US" dirty="0" smtClean="0"/>
              <a:t>Police of the Czech Republic</a:t>
            </a:r>
            <a:endParaRPr lang="cs-CZ" dirty="0" smtClean="0"/>
          </a:p>
          <a:p>
            <a:pPr lvl="0"/>
            <a:endParaRPr lang="cs-CZ" dirty="0" smtClean="0"/>
          </a:p>
          <a:p>
            <a:pPr lvl="0"/>
            <a:r>
              <a:rPr lang="en-GB" dirty="0" smtClean="0"/>
              <a:t>Trade offices</a:t>
            </a:r>
          </a:p>
          <a:p>
            <a:pPr lvl="0"/>
            <a:endParaRPr lang="cs-CZ" dirty="0" smtClean="0"/>
          </a:p>
          <a:p>
            <a:pPr lvl="0"/>
            <a:r>
              <a:rPr lang="en-GB" dirty="0" smtClean="0"/>
              <a:t>Revenue </a:t>
            </a:r>
            <a:r>
              <a:rPr lang="en-US" dirty="0" smtClean="0"/>
              <a:t>authorities</a:t>
            </a:r>
            <a:endParaRPr lang="cs-CZ" dirty="0" smtClean="0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GB" dirty="0" smtClean="0"/>
          </a:p>
        </p:txBody>
      </p:sp>
      <p:pic>
        <p:nvPicPr>
          <p:cNvPr id="7172" name="Picture 20" descr="paveza_pruhl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214313"/>
            <a:ext cx="9525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50" y="285750"/>
            <a:ext cx="1609725" cy="107156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764704"/>
            <a:ext cx="6408738" cy="649288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Results of Customs control activities in the period </a:t>
            </a:r>
            <a:r>
              <a:rPr lang="en-GB" dirty="0" smtClean="0">
                <a:solidFill>
                  <a:srgbClr val="FFFF00"/>
                </a:solidFill>
              </a:rPr>
              <a:t>200</a:t>
            </a:r>
            <a:r>
              <a:rPr lang="cs-CZ" dirty="0" smtClean="0">
                <a:solidFill>
                  <a:srgbClr val="FFFF00"/>
                </a:solidFill>
              </a:rPr>
              <a:t>8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- </a:t>
            </a:r>
            <a:r>
              <a:rPr lang="en-GB" dirty="0" smtClean="0">
                <a:solidFill>
                  <a:srgbClr val="FFFF00"/>
                </a:solidFill>
              </a:rPr>
              <a:t>20</a:t>
            </a:r>
            <a:r>
              <a:rPr lang="cs-CZ" dirty="0" smtClean="0">
                <a:solidFill>
                  <a:srgbClr val="FFFF00"/>
                </a:solidFill>
              </a:rPr>
              <a:t>10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59" y="2636912"/>
            <a:ext cx="8208913" cy="252028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dirty="0" smtClean="0"/>
          </a:p>
        </p:txBody>
      </p:sp>
      <p:pic>
        <p:nvPicPr>
          <p:cNvPr id="9220" name="Picture 20" descr="paveza_pruhl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214313"/>
            <a:ext cx="9525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5188" y="285750"/>
            <a:ext cx="1571625" cy="104616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11560" y="2636912"/>
          <a:ext cx="8208912" cy="25202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736304"/>
                <a:gridCol w="2736304"/>
                <a:gridCol w="2736304"/>
              </a:tblGrid>
              <a:tr h="63007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items</a:t>
                      </a:r>
                      <a:r>
                        <a:rPr lang="cs-CZ" dirty="0" smtClean="0"/>
                        <a:t>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in CZK</a:t>
                      </a:r>
                      <a:r>
                        <a:rPr lang="cs-CZ" dirty="0" smtClean="0"/>
                        <a:t>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007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1,639,910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1,787,278,472</a:t>
                      </a:r>
                      <a:endParaRPr lang="cs-CZ" dirty="0"/>
                    </a:p>
                  </a:txBody>
                  <a:tcPr/>
                </a:tc>
              </a:tr>
              <a:tr h="630070"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r>
                        <a:rPr lang="cs-CZ" dirty="0" smtClean="0"/>
                        <a:t>09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2,722,366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2,545,214,239</a:t>
                      </a:r>
                      <a:endParaRPr lang="cs-CZ" dirty="0"/>
                    </a:p>
                  </a:txBody>
                  <a:tcPr/>
                </a:tc>
              </a:tr>
              <a:tr h="630070"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2,414,506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4,287,505,382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-moje-prezentace">
  <a:themeElements>
    <a:clrScheme name="new-moje-prezenta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ew-moje-prezenta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-moje-prezenta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-moje-prezenta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-moje-prezenta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-moje-prezenta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-moje-prezenta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-moje-prezenta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-moje-prezenta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-moje-prezenta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-moje-prezenta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-moje-prezenta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-moje-prezenta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-moje-prezenta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ipr-eu-eng</Template>
  <TotalTime>3745</TotalTime>
  <Words>410</Words>
  <Application>Microsoft Office PowerPoint</Application>
  <PresentationFormat>Předvádění na obrazovce (4:3)</PresentationFormat>
  <Paragraphs>82</Paragraphs>
  <Slides>13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new-moje-prezentace</vt:lpstr>
      <vt:lpstr>  General Directorate of Customs  Czech Republic  budějovická 7  Prague    Lucie Bednářová  IPR Unit Specialist    </vt:lpstr>
      <vt:lpstr>Organizational structure  of the Czech Customs Administration </vt:lpstr>
      <vt:lpstr>Basic legislation</vt:lpstr>
      <vt:lpstr>Competences of the Czech Customs Administration in the area of IPR rights</vt:lpstr>
      <vt:lpstr>Measures adopted in relation to goods from third countries (1)</vt:lpstr>
      <vt:lpstr>Measures adopted in relation to goods from third countries (2)</vt:lpstr>
      <vt:lpstr>Measures adopted in relation to Community goods</vt:lpstr>
      <vt:lpstr>Cooperation with other authorities in the area of IPR protection</vt:lpstr>
      <vt:lpstr>Results of Customs control activities in the period 2008 - 2010</vt:lpstr>
      <vt:lpstr>IPR  Customs Database</vt:lpstr>
      <vt:lpstr>IPR Customs database – applications for action section </vt:lpstr>
      <vt:lpstr>IPR Customs database – seizure section</vt:lpstr>
      <vt:lpstr>Snímek 13</vt:lpstr>
    </vt:vector>
  </TitlesOfParts>
  <Company>Celni Reditelstvi Hradec Kralove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U026238</dc:creator>
  <cp:lastModifiedBy>u027518</cp:lastModifiedBy>
  <cp:revision>373</cp:revision>
  <dcterms:created xsi:type="dcterms:W3CDTF">2009-02-16T12:45:11Z</dcterms:created>
  <dcterms:modified xsi:type="dcterms:W3CDTF">2011-08-31T09:56:59Z</dcterms:modified>
</cp:coreProperties>
</file>