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notesMasterIdLst>
    <p:notesMasterId r:id="rId32"/>
  </p:notesMasterIdLst>
  <p:handoutMasterIdLst>
    <p:handoutMasterId r:id="rId33"/>
  </p:handoutMasterIdLst>
  <p:sldIdLst>
    <p:sldId id="374" r:id="rId2"/>
    <p:sldId id="446" r:id="rId3"/>
    <p:sldId id="449" r:id="rId4"/>
    <p:sldId id="442" r:id="rId5"/>
    <p:sldId id="421" r:id="rId6"/>
    <p:sldId id="422" r:id="rId7"/>
    <p:sldId id="424" r:id="rId8"/>
    <p:sldId id="423" r:id="rId9"/>
    <p:sldId id="425" r:id="rId10"/>
    <p:sldId id="426" r:id="rId11"/>
    <p:sldId id="433" r:id="rId12"/>
    <p:sldId id="450" r:id="rId13"/>
    <p:sldId id="452" r:id="rId14"/>
    <p:sldId id="454" r:id="rId15"/>
    <p:sldId id="468" r:id="rId16"/>
    <p:sldId id="447" r:id="rId17"/>
    <p:sldId id="456" r:id="rId18"/>
    <p:sldId id="469" r:id="rId19"/>
    <p:sldId id="457" r:id="rId20"/>
    <p:sldId id="458" r:id="rId21"/>
    <p:sldId id="459" r:id="rId22"/>
    <p:sldId id="460" r:id="rId23"/>
    <p:sldId id="461" r:id="rId24"/>
    <p:sldId id="462" r:id="rId25"/>
    <p:sldId id="463" r:id="rId26"/>
    <p:sldId id="464" r:id="rId27"/>
    <p:sldId id="441" r:id="rId28"/>
    <p:sldId id="465" r:id="rId29"/>
    <p:sldId id="466" r:id="rId30"/>
    <p:sldId id="439" r:id="rId31"/>
  </p:sldIdLst>
  <p:sldSz cx="9144000" cy="6858000" type="screen4x3"/>
  <p:notesSz cx="6669088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3333CC"/>
    <a:srgbClr val="000066"/>
    <a:srgbClr val="5DC95D"/>
    <a:srgbClr val="006600"/>
    <a:srgbClr val="CCCC00"/>
    <a:srgbClr val="0033CC"/>
    <a:srgbClr val="46ED39"/>
    <a:srgbClr val="D7CD0D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0197" autoAdjust="0"/>
    <p:restoredTop sz="99826" autoAdjust="0"/>
  </p:normalViewPr>
  <p:slideViewPr>
    <p:cSldViewPr snapToGrid="0">
      <p:cViewPr varScale="1">
        <p:scale>
          <a:sx n="80" d="100"/>
          <a:sy n="80" d="100"/>
        </p:scale>
        <p:origin x="-180" y="-144"/>
      </p:cViewPr>
      <p:guideLst>
        <p:guide orient="horz"/>
        <p:guide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891396" cy="49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7692" y="1"/>
            <a:ext cx="2891396" cy="49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425"/>
            <a:ext cx="2891396" cy="49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7692" y="9430425"/>
            <a:ext cx="2891396" cy="49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89815D75-0B87-45E9-B0FB-903385B2B1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889263" cy="49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727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7692" y="1"/>
            <a:ext cx="2890329" cy="49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2488" y="741363"/>
            <a:ext cx="4964112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27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589" y="4714031"/>
            <a:ext cx="5335910" cy="4470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727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061"/>
            <a:ext cx="2889263" cy="49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727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7692" y="9428061"/>
            <a:ext cx="2890329" cy="49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1790145B-5110-41D9-9659-DC6BD59CF8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4AE54F-9333-4C63-A595-DBB20AB29B11}" type="slidenum">
              <a:rPr lang="ru-RU" smtClean="0"/>
              <a:pPr/>
              <a:t>1</a:t>
            </a:fld>
            <a:endParaRPr lang="ru-RU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uk-UA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uk-UA" smtClean="0"/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F8998E-14C0-437C-8DE1-85CFB371FB69}" type="slidenum">
              <a:rPr lang="ru-RU" smtClean="0"/>
              <a:pPr/>
              <a:t>2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52688"/>
            <a:ext cx="9009063" cy="1052512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uk-UA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uk-UA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uk-UA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uk-UA"/>
            </a:p>
          </p:txBody>
        </p:sp>
      </p:grpSp>
      <p:sp>
        <p:nvSpPr>
          <p:cNvPr id="328716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28717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ru-RU"/>
              <a:t>© Цибульов П.М., 2008</a:t>
            </a:r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2DDFDF91-AC92-409E-A0ED-B8C31CFBB0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© Цибульов П.М., 2008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8941A1-0BCE-4004-9DF5-D0CC89570A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© Цибульов П.М., 2008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3D1F03-3CE3-4C17-BDD2-BF1ABAC4CA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182688" y="2017713"/>
            <a:ext cx="7772400" cy="4114800"/>
          </a:xfrm>
        </p:spPr>
        <p:txBody>
          <a:bodyPr/>
          <a:lstStyle/>
          <a:p>
            <a:pPr lvl="0"/>
            <a:endParaRPr lang="uk-UA" noProof="0" smtClean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© Цибульов П.М., 2008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C8CEE1-BA3A-4231-B822-61905D3E42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1150938" y="214313"/>
            <a:ext cx="7804150" cy="591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© Цибульов П.М., 2008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34EDAF-4D1D-4DA2-9676-63F3BF6212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© Цибульов П.М., 2008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5B3ED7-22D6-4726-AD54-30A96D5C08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© Цибульов П.М., 2008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01D46A-1058-42A1-9C45-7DBC5E5546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© Цибульов П.М., 2008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193820-6D78-4F3C-9E3A-9B0957590A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© Цибульов П.М., 2008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9F8479-5B0B-42AD-AD9A-6BBA20257C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© Цибульов П.М., 2008</a:t>
            </a: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0C56E8-567B-4301-9322-B4BFDD8781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© Цибульов П.М., 2008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2BA5C-AD99-4746-82E1-D88939D245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© Цибульов П.М., 2008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BD4322-03C9-4747-817E-131DA20DD8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© Цибульов П.М., 2008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868618-69FB-4693-B024-69B2FD757C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k-UA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© Цибульов П.М., 2008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04DDEA-43A2-4BE9-9CBA-50B963C623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Rectangle 2"/>
          <p:cNvSpPr>
            <a:spLocks noChangeArrowheads="1"/>
          </p:cNvSpPr>
          <p:nvPr/>
        </p:nvSpPr>
        <p:spPr bwMode="ltGray">
          <a:xfrm>
            <a:off x="290513" y="29845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/>
          </a:p>
        </p:txBody>
      </p:sp>
      <p:sp>
        <p:nvSpPr>
          <p:cNvPr id="327683" name="Rectangle 3"/>
          <p:cNvSpPr>
            <a:spLocks noChangeArrowheads="1"/>
          </p:cNvSpPr>
          <p:nvPr/>
        </p:nvSpPr>
        <p:spPr bwMode="ltGray">
          <a:xfrm>
            <a:off x="673100" y="2984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/>
          </a:p>
        </p:txBody>
      </p:sp>
      <p:sp>
        <p:nvSpPr>
          <p:cNvPr id="327684" name="Rectangle 4"/>
          <p:cNvSpPr>
            <a:spLocks noChangeArrowheads="1"/>
          </p:cNvSpPr>
          <p:nvPr/>
        </p:nvSpPr>
        <p:spPr bwMode="ltGray">
          <a:xfrm>
            <a:off x="414338" y="72072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/>
          </a:p>
        </p:txBody>
      </p:sp>
      <p:sp>
        <p:nvSpPr>
          <p:cNvPr id="327685" name="Rectangle 5"/>
          <p:cNvSpPr>
            <a:spLocks noChangeArrowheads="1"/>
          </p:cNvSpPr>
          <p:nvPr/>
        </p:nvSpPr>
        <p:spPr bwMode="ltGray">
          <a:xfrm>
            <a:off x="784225" y="7207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/>
          </a:p>
        </p:txBody>
      </p:sp>
      <p:sp>
        <p:nvSpPr>
          <p:cNvPr id="327686" name="Rectangle 6"/>
          <p:cNvSpPr>
            <a:spLocks noChangeArrowheads="1"/>
          </p:cNvSpPr>
          <p:nvPr/>
        </p:nvSpPr>
        <p:spPr bwMode="ltGray">
          <a:xfrm>
            <a:off x="0" y="6477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/>
          </a:p>
        </p:txBody>
      </p:sp>
      <p:sp>
        <p:nvSpPr>
          <p:cNvPr id="327687" name="Rectangle 7"/>
          <p:cNvSpPr>
            <a:spLocks noChangeArrowheads="1"/>
          </p:cNvSpPr>
          <p:nvPr/>
        </p:nvSpPr>
        <p:spPr bwMode="gray">
          <a:xfrm>
            <a:off x="635000" y="1905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/>
          </a:p>
        </p:txBody>
      </p:sp>
      <p:sp>
        <p:nvSpPr>
          <p:cNvPr id="327688" name="Rectangle 8"/>
          <p:cNvSpPr>
            <a:spLocks noChangeArrowheads="1"/>
          </p:cNvSpPr>
          <p:nvPr/>
        </p:nvSpPr>
        <p:spPr bwMode="gray">
          <a:xfrm>
            <a:off x="315913" y="9810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/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27691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2769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ru-RU"/>
              <a:t>© Цибульов П.М., 2008</a:t>
            </a:r>
          </a:p>
        </p:txBody>
      </p:sp>
      <p:sp>
        <p:nvSpPr>
          <p:cNvPr id="32769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20AA5AC-4319-437C-9E91-FE2618F714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  <p:sldLayoutId id="2147483805" r:id="rId12"/>
    <p:sldLayoutId id="2147483806" r:id="rId13"/>
    <p:sldLayoutId id="2147483807" r:id="rId14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tpm@iipl.ukrpatent.or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hyperlink" Target="http://www.iipl.ukrpatent.org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D55E8FA-9602-4091-ADFF-D01D028CECBC}" type="slidenum">
              <a:rPr lang="ru-RU" smtClean="0"/>
              <a:pPr/>
              <a:t>1</a:t>
            </a:fld>
            <a:endParaRPr lang="ru-RU" dirty="0" smtClean="0"/>
          </a:p>
        </p:txBody>
      </p:sp>
      <p:sp>
        <p:nvSpPr>
          <p:cNvPr id="14541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08013" y="303213"/>
            <a:ext cx="8348662" cy="63214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uk-UA" sz="1400" b="1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uk-UA" sz="1400" b="1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1400" b="1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World </a:t>
            </a:r>
            <a:r>
              <a:rPr lang="en-US" sz="1400" b="1" i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Intellektual</a:t>
            </a:r>
            <a:r>
              <a:rPr lang="en-US" sz="1400" b="1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Property </a:t>
            </a:r>
            <a:r>
              <a:rPr lang="en-US" sz="1400" b="1" i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Organisation</a:t>
            </a:r>
            <a:r>
              <a:rPr lang="en-US" sz="1400" b="1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(WIPO)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1400" b="1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State </a:t>
            </a:r>
            <a:r>
              <a:rPr lang="en-US" sz="1400" b="1" i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Departament</a:t>
            </a:r>
            <a:r>
              <a:rPr lang="en-US" sz="1400" b="1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of </a:t>
            </a:r>
            <a:r>
              <a:rPr lang="en-US" sz="1400" b="1" i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Intellektual</a:t>
            </a:r>
            <a:r>
              <a:rPr lang="en-US" sz="1400" b="1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1400" b="1" i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Properti</a:t>
            </a:r>
            <a:r>
              <a:rPr lang="en-US" sz="1400" b="1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(SDIP)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1400" b="1" i="1" dirty="0" smtClean="0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1400" b="1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Inter-regional Workshop on </a:t>
            </a:r>
            <a:r>
              <a:rPr lang="en-US" sz="1400" b="1" i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Ekonomic</a:t>
            </a:r>
            <a:r>
              <a:rPr lang="en-US" sz="1400" b="1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1400" b="1" i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Aspekts</a:t>
            </a:r>
            <a:r>
              <a:rPr lang="en-US" sz="1400" b="1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of </a:t>
            </a:r>
            <a:r>
              <a:rPr lang="en-US" sz="1400" b="1" i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Intellektual</a:t>
            </a:r>
            <a:r>
              <a:rPr lang="en-US" sz="1400" b="1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Property (IP)</a:t>
            </a:r>
            <a:endParaRPr lang="en-US" sz="1800" b="1" i="1" dirty="0" smtClean="0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1400" b="1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22 and  23 February, 20</a:t>
            </a:r>
            <a:r>
              <a:rPr lang="ru-RU" sz="1400" b="1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en-US" sz="1400" b="1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endParaRPr lang="ru-RU" sz="1400" b="1" i="1" dirty="0" smtClean="0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1400" b="1" i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Lviv</a:t>
            </a:r>
            <a:r>
              <a:rPr lang="ru-RU" sz="1400" b="1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</a:t>
            </a:r>
            <a:r>
              <a:rPr lang="en-US" sz="1400" b="1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Ukraine</a:t>
            </a:r>
            <a:endParaRPr lang="uk-UA" sz="1400" b="1" i="1" dirty="0" smtClean="0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r" eaLnBrk="1" hangingPunct="1">
              <a:lnSpc>
                <a:spcPct val="80000"/>
              </a:lnSpc>
              <a:defRPr/>
            </a:pPr>
            <a:endParaRPr lang="uk-UA" sz="1000" b="1" i="1" dirty="0" smtClean="0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b="1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Вызовы для управления интеллектуальной собственностью и ее экономические последствия   в Украине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2400" b="1" i="1" dirty="0" smtClean="0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ru-RU" sz="2400" b="1" i="1" dirty="0" smtClean="0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r" eaLnBrk="1" hangingPunct="1">
              <a:lnSpc>
                <a:spcPct val="80000"/>
              </a:lnSpc>
              <a:defRPr/>
            </a:pPr>
            <a:r>
              <a:rPr lang="uk-UA" sz="1800" b="1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ЦИБУЛЕВ </a:t>
            </a:r>
            <a:r>
              <a:rPr lang="uk-UA" sz="1800" b="1" i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Павел</a:t>
            </a:r>
            <a:r>
              <a:rPr lang="uk-UA" sz="1800" b="1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uk-UA" sz="1800" b="1" i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Николаевич</a:t>
            </a:r>
            <a:r>
              <a:rPr lang="uk-UA" sz="1800" b="1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</a:t>
            </a:r>
            <a:br>
              <a:rPr lang="uk-UA" sz="1800" b="1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uk-UA" sz="1800" b="1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доктор </a:t>
            </a:r>
            <a:r>
              <a:rPr lang="uk-UA" sz="1800" b="1" i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технических</a:t>
            </a:r>
            <a:r>
              <a:rPr lang="uk-UA" sz="1800" b="1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наук,</a:t>
            </a:r>
          </a:p>
          <a:p>
            <a:pPr algn="r" eaLnBrk="1" hangingPunct="1">
              <a:lnSpc>
                <a:spcPct val="80000"/>
              </a:lnSpc>
              <a:defRPr/>
            </a:pPr>
            <a:r>
              <a:rPr lang="uk-UA" sz="1800" b="1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uk-UA" sz="1800" b="1" i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профессор</a:t>
            </a:r>
            <a:r>
              <a:rPr lang="uk-UA" sz="1800" b="1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algn="r" eaLnBrk="1" hangingPunct="1">
              <a:lnSpc>
                <a:spcPct val="80000"/>
              </a:lnSpc>
              <a:defRPr/>
            </a:pPr>
            <a:r>
              <a:rPr lang="uk-UA" sz="1800" b="1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uk-UA" sz="1800" b="1" i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Государственного</a:t>
            </a:r>
            <a:r>
              <a:rPr lang="uk-UA" sz="1800" b="1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uk-UA" sz="1800" b="1" i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института</a:t>
            </a:r>
            <a:r>
              <a:rPr lang="uk-UA" sz="1800" b="1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algn="r" eaLnBrk="1" hangingPunct="1">
              <a:lnSpc>
                <a:spcPct val="80000"/>
              </a:lnSpc>
              <a:defRPr/>
            </a:pPr>
            <a:r>
              <a:rPr lang="uk-UA" sz="1800" b="1" i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інтелектуальной</a:t>
            </a:r>
            <a:endParaRPr lang="uk-UA" sz="1800" b="1" i="1" dirty="0" smtClean="0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r" eaLnBrk="1" hangingPunct="1">
              <a:lnSpc>
                <a:spcPct val="80000"/>
              </a:lnSpc>
              <a:defRPr/>
            </a:pPr>
            <a:r>
              <a:rPr lang="ru-RU" sz="1800" b="1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собственности</a:t>
            </a:r>
          </a:p>
          <a:p>
            <a:pPr algn="r" eaLnBrk="1" hangingPunct="1">
              <a:lnSpc>
                <a:spcPct val="80000"/>
              </a:lnSpc>
              <a:defRPr/>
            </a:pPr>
            <a:r>
              <a:rPr lang="en-US" sz="1800" b="1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Tel. (+38044)494 06 71</a:t>
            </a:r>
            <a:endParaRPr lang="uk-UA" sz="1800" b="1" i="1" dirty="0" smtClean="0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r" eaLnBrk="1" hangingPunct="1">
              <a:lnSpc>
                <a:spcPct val="80000"/>
              </a:lnSpc>
              <a:defRPr/>
            </a:pPr>
            <a:r>
              <a:rPr lang="en-US" sz="1800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E-mail</a:t>
            </a:r>
            <a:r>
              <a:rPr lang="ru-RU" sz="1800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:  </a:t>
            </a:r>
            <a:r>
              <a:rPr lang="en-US" sz="18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hlinkClick r:id="rId3"/>
              </a:rPr>
              <a:t>t</a:t>
            </a:r>
            <a:r>
              <a:rPr lang="uk-UA" sz="1800" b="1" i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hlinkClick r:id="rId3"/>
              </a:rPr>
              <a:t>pm</a:t>
            </a:r>
            <a:r>
              <a:rPr lang="uk-UA" sz="18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hlinkClick r:id="rId3"/>
              </a:rPr>
              <a:t>@</a:t>
            </a:r>
            <a:r>
              <a:rPr lang="uk-UA" sz="1800" b="1" i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hlinkClick r:id="rId3"/>
              </a:rPr>
              <a:t>iipl.ukrpatent.org</a:t>
            </a:r>
            <a:r>
              <a:rPr lang="uk-UA" sz="1800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algn="r" eaLnBrk="1" hangingPunct="1">
              <a:lnSpc>
                <a:spcPct val="80000"/>
              </a:lnSpc>
              <a:defRPr/>
            </a:pPr>
            <a:r>
              <a:rPr lang="uk-UA" sz="1800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URL: </a:t>
            </a:r>
            <a:r>
              <a:rPr lang="uk-UA" sz="1800" b="1" i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hlinkClick r:id="rId4"/>
              </a:rPr>
              <a:t>www.iipl.ukrpatent.org</a:t>
            </a:r>
            <a:r>
              <a:rPr lang="uk-UA" sz="1800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eaLnBrk="1" hangingPunct="1">
              <a:lnSpc>
                <a:spcPct val="80000"/>
              </a:lnSpc>
              <a:defRPr/>
            </a:pPr>
            <a:endParaRPr lang="uk-UA" sz="1600" b="1" i="1" dirty="0" smtClean="0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r" eaLnBrk="1" hangingPunct="1">
              <a:lnSpc>
                <a:spcPct val="80000"/>
              </a:lnSpc>
              <a:defRPr/>
            </a:pPr>
            <a:endParaRPr lang="uk-UA" sz="1600" b="1" i="1" dirty="0" smtClean="0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r" eaLnBrk="1" hangingPunct="1">
              <a:lnSpc>
                <a:spcPct val="80000"/>
              </a:lnSpc>
              <a:defRPr/>
            </a:pPr>
            <a:endParaRPr lang="uk-UA" sz="1400" b="1" i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r" eaLnBrk="1" hangingPunct="1">
              <a:lnSpc>
                <a:spcPct val="80000"/>
              </a:lnSpc>
              <a:defRPr/>
            </a:pPr>
            <a:r>
              <a:rPr lang="uk-UA" sz="1400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U </a:t>
            </a:r>
          </a:p>
        </p:txBody>
      </p:sp>
      <p:sp>
        <p:nvSpPr>
          <p:cNvPr id="4100" name="Rectangle 9"/>
          <p:cNvSpPr>
            <a:spLocks noChangeArrowheads="1"/>
          </p:cNvSpPr>
          <p:nvPr/>
        </p:nvSpPr>
        <p:spPr bwMode="auto">
          <a:xfrm>
            <a:off x="4179888" y="2892425"/>
            <a:ext cx="9144000" cy="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endParaRPr lang="uk-UA"/>
          </a:p>
        </p:txBody>
      </p:sp>
      <p:sp>
        <p:nvSpPr>
          <p:cNvPr id="4102" name="Нижний колонтитул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  <p:pic>
        <p:nvPicPr>
          <p:cNvPr id="27650" name="Picture 2" descr="http://www.kmu.gov.ua/img/publishing/85268976/image00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80987" y="3946236"/>
            <a:ext cx="1639669" cy="204958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3231" y="-731044"/>
            <a:ext cx="7793037" cy="1462087"/>
          </a:xfrm>
        </p:spPr>
        <p:txBody>
          <a:bodyPr/>
          <a:lstStyle/>
          <a:p>
            <a:r>
              <a:rPr lang="ru-RU" sz="2800" dirty="0" smtClean="0"/>
              <a:t>Неэффективный инновационный менеджмент</a:t>
            </a:r>
            <a:endParaRPr lang="uk-UA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9688" y="1828800"/>
            <a:ext cx="8319531" cy="4605371"/>
          </a:xfrm>
        </p:spPr>
        <p:txBody>
          <a:bodyPr/>
          <a:lstStyle/>
          <a:p>
            <a:r>
              <a:rPr lang="ru-RU" sz="2800" dirty="0" smtClean="0"/>
              <a:t>Отсутствует эффективная государственная программа инновационного развития</a:t>
            </a:r>
          </a:p>
          <a:p>
            <a:r>
              <a:rPr lang="ru-RU" sz="2800" dirty="0" smtClean="0"/>
              <a:t>Управление инновационной деятельностью осуществляется несколькими государственными органами одновременно</a:t>
            </a:r>
          </a:p>
          <a:p>
            <a:r>
              <a:rPr lang="ru-RU" sz="2800" dirty="0" smtClean="0"/>
              <a:t>Существует дефицит профессионалов по</a:t>
            </a:r>
          </a:p>
          <a:p>
            <a:pPr>
              <a:buNone/>
            </a:pPr>
            <a:r>
              <a:rPr lang="ru-RU" sz="2800" dirty="0" smtClean="0"/>
              <a:t>   интеллектуальной собственности и </a:t>
            </a:r>
            <a:r>
              <a:rPr lang="ru-RU" sz="2800" dirty="0" err="1" smtClean="0"/>
              <a:t>трансферу</a:t>
            </a:r>
            <a:r>
              <a:rPr lang="ru-RU" sz="2800" dirty="0" smtClean="0"/>
              <a:t> технологий </a:t>
            </a:r>
            <a:endParaRPr lang="uk-UA" sz="28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01D46A-1058-42A1-9C45-7DBC5E554683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512" y="-615246"/>
            <a:ext cx="7793037" cy="1462087"/>
          </a:xfrm>
        </p:spPr>
        <p:txBody>
          <a:bodyPr/>
          <a:lstStyle/>
          <a:p>
            <a:r>
              <a:rPr lang="ru-RU" sz="2400" dirty="0" smtClean="0"/>
              <a:t>Рейтинг факторов внешней среды, влияющих на производство инновационной продукции</a:t>
            </a:r>
            <a:endParaRPr lang="uk-UA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93889" y="2064469"/>
            <a:ext cx="7814444" cy="3549569"/>
          </a:xfrm>
        </p:spPr>
        <p:txBody>
          <a:bodyPr/>
          <a:lstStyle/>
          <a:p>
            <a:r>
              <a:rPr lang="ru-RU" dirty="0" smtClean="0"/>
              <a:t>Политический фактор –   0,536</a:t>
            </a:r>
          </a:p>
          <a:p>
            <a:r>
              <a:rPr lang="ru-RU" dirty="0" smtClean="0"/>
              <a:t>Экономический фактор – 0,214</a:t>
            </a:r>
          </a:p>
          <a:p>
            <a:r>
              <a:rPr lang="ru-RU" dirty="0" smtClean="0"/>
              <a:t>Социальный фактор –     0,145</a:t>
            </a:r>
          </a:p>
          <a:p>
            <a:r>
              <a:rPr lang="ru-RU" dirty="0" smtClean="0"/>
              <a:t>Юридический фактор –   0,105</a:t>
            </a:r>
            <a:endParaRPr lang="uk-UA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01D46A-1058-42A1-9C45-7DBC5E554683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4411" y="178687"/>
            <a:ext cx="7849590" cy="806965"/>
          </a:xfrm>
        </p:spPr>
        <p:txBody>
          <a:bodyPr/>
          <a:lstStyle/>
          <a:p>
            <a:r>
              <a:rPr lang="ru-RU" sz="2800" dirty="0" smtClean="0"/>
              <a:t>Принципы управления интеллектуальной собственностью</a:t>
            </a:r>
            <a:endParaRPr lang="uk-UA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50929" y="1503336"/>
            <a:ext cx="7826644" cy="4443197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ru-RU" sz="2400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Принцип первый</a:t>
            </a:r>
            <a:r>
              <a:rPr lang="ru-RU" sz="2400" dirty="0" smtClean="0"/>
              <a:t>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sz="2400" dirty="0" smtClean="0"/>
              <a:t>Осознайте роль интеллектуальной собственности</a:t>
            </a:r>
            <a:endParaRPr lang="en-US" sz="2400" dirty="0" smtClean="0"/>
          </a:p>
          <a:p>
            <a:pPr marL="0" indent="0">
              <a:lnSpc>
                <a:spcPct val="80000"/>
              </a:lnSpc>
              <a:buNone/>
            </a:pPr>
            <a:endParaRPr lang="ru-RU" sz="2400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ru-RU" sz="2400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Принцип второй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sz="2400" dirty="0" smtClean="0"/>
              <a:t>Придерживайтесь баланса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sz="2400" dirty="0" smtClean="0"/>
              <a:t>интересов субъектов права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sz="2400" dirty="0" smtClean="0"/>
              <a:t>интеллектуальной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sz="2400" dirty="0" smtClean="0"/>
              <a:t>Собственности.</a:t>
            </a:r>
          </a:p>
          <a:p>
            <a:pPr marL="0" indent="0">
              <a:lnSpc>
                <a:spcPct val="80000"/>
              </a:lnSpc>
              <a:buNone/>
            </a:pPr>
            <a:endParaRPr lang="ru-RU" sz="2400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ru-RU" sz="2400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Принцип третий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sz="2400" dirty="0" smtClean="0"/>
              <a:t>Сделайте интеллектуальную собственность частью стратегического </a:t>
            </a:r>
            <a:r>
              <a:rPr lang="ru-RU" sz="2400" dirty="0" err="1" smtClean="0"/>
              <a:t>бизнес-планирования</a:t>
            </a:r>
            <a:endParaRPr lang="uk-UA" sz="24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01D46A-1058-42A1-9C45-7DBC5E554683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716977" y="6400800"/>
            <a:ext cx="2895600" cy="457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B200B-B632-4249-9BFF-CF4036A88F37}" type="slidenum">
              <a:rPr lang="ru-RU"/>
              <a:pPr/>
              <a:t>13</a:t>
            </a:fld>
            <a:endParaRPr lang="ru-RU"/>
          </a:p>
        </p:txBody>
      </p:sp>
      <p:sp>
        <p:nvSpPr>
          <p:cNvPr id="8273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6894" y="1377538"/>
            <a:ext cx="8100786" cy="5204175"/>
          </a:xfrm>
        </p:spPr>
        <p:txBody>
          <a:bodyPr/>
          <a:lstStyle/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Принцип четвертый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ru-RU" sz="2400" dirty="0"/>
              <a:t>Выявите собственные объекты интеллектуальной собственности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endParaRPr lang="ru-RU" sz="2400" dirty="0"/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Принцип пятый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ru-RU" sz="2400" dirty="0"/>
              <a:t>Соберите информацию о конкурирующей интеллектуальной собственности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endParaRPr lang="ru-RU" sz="2400" dirty="0"/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Принцип шестой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ru-RU" sz="2400" dirty="0"/>
              <a:t>Идентифицируйте нужную Вам интеллектуальную собственность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endParaRPr lang="ru-RU" sz="2400" dirty="0"/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Принцип седьмой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ru-RU" sz="2400" dirty="0"/>
              <a:t>Создайте или приобретите права на нужную Вам интеллектуальную собственность</a:t>
            </a:r>
          </a:p>
        </p:txBody>
      </p:sp>
      <p:sp>
        <p:nvSpPr>
          <p:cNvPr id="827395" name="Rectangle 3"/>
          <p:cNvSpPr>
            <a:spLocks noGrp="1" noChangeArrowheads="1"/>
          </p:cNvSpPr>
          <p:nvPr>
            <p:ph type="title"/>
          </p:nvPr>
        </p:nvSpPr>
        <p:spPr>
          <a:xfrm>
            <a:off x="1062038" y="514350"/>
            <a:ext cx="8081962" cy="415925"/>
          </a:xfrm>
          <a:noFill/>
          <a:ln/>
        </p:spPr>
        <p:txBody>
          <a:bodyPr/>
          <a:lstStyle/>
          <a:p>
            <a:pPr algn="ctr"/>
            <a:r>
              <a:rPr lang="ru-RU" sz="28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Принципы управления</a:t>
            </a:r>
            <a:br>
              <a:rPr lang="ru-RU" sz="2800" b="1" i="1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8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интеллектуальной собственностью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AD635-9565-4299-A3AE-6C769CEF98B1}" type="slidenum">
              <a:rPr lang="ru-RU"/>
              <a:pPr/>
              <a:t>14</a:t>
            </a:fld>
            <a:endParaRPr lang="ru-RU"/>
          </a:p>
        </p:txBody>
      </p:sp>
      <p:sp>
        <p:nvSpPr>
          <p:cNvPr id="8284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65018" y="1353786"/>
            <a:ext cx="8181561" cy="4833258"/>
          </a:xfrm>
        </p:spPr>
        <p:txBody>
          <a:bodyPr/>
          <a:lstStyle/>
          <a:p>
            <a:pPr marL="274638" indent="-274638">
              <a:buFont typeface="Wingdings" pitchFamily="2" charset="2"/>
              <a:buNone/>
            </a:pPr>
            <a:r>
              <a:rPr lang="ru-RU" sz="2800" b="1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Принцип </a:t>
            </a:r>
            <a:r>
              <a:rPr lang="ru-RU" sz="28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восьмой</a:t>
            </a:r>
          </a:p>
          <a:p>
            <a:pPr marL="274638" indent="-274638">
              <a:buFont typeface="Wingdings" pitchFamily="2" charset="2"/>
              <a:buNone/>
            </a:pPr>
            <a:r>
              <a:rPr lang="ru-RU" sz="2400" dirty="0" smtClean="0"/>
              <a:t>   Оцените </a:t>
            </a:r>
            <a:r>
              <a:rPr lang="ru-RU" sz="2400" dirty="0"/>
              <a:t>экономическую эффективность своей интеллектуальной собственности:</a:t>
            </a:r>
          </a:p>
          <a:p>
            <a:pPr marL="274638" indent="-274638">
              <a:buFontTx/>
              <a:buChar char="-"/>
            </a:pPr>
            <a:r>
              <a:rPr lang="ru-RU" sz="2400" dirty="0"/>
              <a:t>узнайте о затратах на создание, получение правовой охраны и поддержание действия прав на объекты права интеллектуальной собственности;</a:t>
            </a:r>
          </a:p>
          <a:p>
            <a:pPr marL="274638" indent="-274638">
              <a:buFontTx/>
              <a:buChar char="-"/>
            </a:pPr>
            <a:r>
              <a:rPr lang="ru-RU" sz="2400" dirty="0"/>
              <a:t>оцените размер финансовых потоков, которые генерируются объектами права интеллектуальной собственности;</a:t>
            </a:r>
          </a:p>
          <a:p>
            <a:pPr marL="274638" indent="-274638">
              <a:buFontTx/>
              <a:buChar char="-"/>
            </a:pPr>
            <a:r>
              <a:rPr lang="ru-RU" sz="2400" dirty="0"/>
              <a:t>определите цену, за которую можно передать (продать) права на объекты права интеллектуальной собственности.</a:t>
            </a:r>
          </a:p>
          <a:p>
            <a:pPr marL="274638" indent="-274638">
              <a:buFont typeface="Wingdings" pitchFamily="2" charset="2"/>
              <a:buNone/>
            </a:pPr>
            <a:endParaRPr lang="ru-RU" sz="2400" dirty="0"/>
          </a:p>
          <a:p>
            <a:pPr marL="274638" indent="-274638">
              <a:buFont typeface="Wingdings" pitchFamily="2" charset="2"/>
              <a:buNone/>
            </a:pPr>
            <a:endParaRPr lang="ru-RU" sz="2800" dirty="0"/>
          </a:p>
        </p:txBody>
      </p:sp>
      <p:sp>
        <p:nvSpPr>
          <p:cNvPr id="828419" name="Rectangle 3"/>
          <p:cNvSpPr>
            <a:spLocks noGrp="1" noChangeArrowheads="1"/>
          </p:cNvSpPr>
          <p:nvPr>
            <p:ph type="title"/>
          </p:nvPr>
        </p:nvSpPr>
        <p:spPr>
          <a:xfrm>
            <a:off x="1062038" y="0"/>
            <a:ext cx="8081962" cy="936625"/>
          </a:xfrm>
          <a:noFill/>
          <a:ln/>
        </p:spPr>
        <p:txBody>
          <a:bodyPr/>
          <a:lstStyle/>
          <a:p>
            <a:pPr algn="ctr"/>
            <a:r>
              <a:rPr lang="ru-RU" sz="28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Принципы управления</a:t>
            </a:r>
            <a:br>
              <a:rPr lang="ru-RU" sz="2800" b="1" i="1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8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интеллектуальной собственностью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6D6AC-5681-4626-8CEF-850AF1681557}" type="slidenum">
              <a:rPr lang="ru-RU"/>
              <a:pPr/>
              <a:t>15</a:t>
            </a:fld>
            <a:endParaRPr lang="ru-RU"/>
          </a:p>
        </p:txBody>
      </p:sp>
      <p:sp>
        <p:nvSpPr>
          <p:cNvPr id="8294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65018" y="1294410"/>
            <a:ext cx="7958281" cy="5023263"/>
          </a:xfrm>
        </p:spPr>
        <p:txBody>
          <a:bodyPr/>
          <a:lstStyle/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r>
              <a:rPr lang="ru-RU" sz="24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Принцип девятый</a:t>
            </a:r>
          </a:p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r>
              <a:rPr lang="ru-RU" sz="2400" dirty="0"/>
              <a:t>Думайте о налоге на интеллектуальную собственность</a:t>
            </a:r>
          </a:p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endParaRPr lang="ru-RU" sz="2400" b="1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r>
              <a:rPr lang="ru-RU" sz="24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Принцип десятый</a:t>
            </a:r>
            <a:r>
              <a:rPr lang="ru-RU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r>
              <a:rPr lang="ru-RU" sz="2400" dirty="0"/>
              <a:t>Будьте готовы защищать права на свою интеллектуальную собственность</a:t>
            </a:r>
          </a:p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endParaRPr lang="ru-RU" sz="2400" b="1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r>
              <a:rPr lang="ru-RU" sz="24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Принцип одиннадцатый</a:t>
            </a:r>
            <a:r>
              <a:rPr lang="ru-RU" sz="2400" dirty="0"/>
              <a:t> </a:t>
            </a:r>
          </a:p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r>
              <a:rPr lang="ru-RU" sz="2400" dirty="0"/>
              <a:t>Измеряйте эффективность управления интеллектуальной собственностью</a:t>
            </a:r>
          </a:p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endParaRPr lang="ru-RU" sz="2400" dirty="0"/>
          </a:p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r>
              <a:rPr lang="ru-RU" sz="24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Принцип двенадцатый</a:t>
            </a:r>
          </a:p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r>
              <a:rPr lang="ru-RU" sz="2400" dirty="0"/>
              <a:t>Создайте </a:t>
            </a:r>
            <a:r>
              <a:rPr lang="ru-RU" sz="2400" dirty="0" err="1"/>
              <a:t>креативную</a:t>
            </a:r>
            <a:r>
              <a:rPr lang="ru-RU" sz="2400" dirty="0"/>
              <a:t> команду</a:t>
            </a:r>
          </a:p>
        </p:txBody>
      </p:sp>
      <p:sp>
        <p:nvSpPr>
          <p:cNvPr id="829443" name="Rectangle 3"/>
          <p:cNvSpPr>
            <a:spLocks noGrp="1" noChangeArrowheads="1"/>
          </p:cNvSpPr>
          <p:nvPr>
            <p:ph type="title"/>
          </p:nvPr>
        </p:nvSpPr>
        <p:spPr>
          <a:xfrm>
            <a:off x="1062038" y="514350"/>
            <a:ext cx="8081962" cy="415925"/>
          </a:xfrm>
          <a:noFill/>
          <a:ln/>
        </p:spPr>
        <p:txBody>
          <a:bodyPr/>
          <a:lstStyle/>
          <a:p>
            <a:pPr algn="ctr"/>
            <a:r>
              <a:rPr lang="ru-RU" sz="28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Принципы управления</a:t>
            </a:r>
            <a:br>
              <a:rPr lang="ru-RU" sz="2800" b="1" i="1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8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интеллектуальной собственностью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9414" y="380011"/>
            <a:ext cx="7554562" cy="629392"/>
          </a:xfrm>
        </p:spPr>
        <p:txBody>
          <a:bodyPr/>
          <a:lstStyle/>
          <a:p>
            <a:r>
              <a:rPr lang="ru-RU" sz="3200" dirty="0" smtClean="0"/>
              <a:t>Способы коммерциализации интеллектуальной собственности</a:t>
            </a:r>
            <a:endParaRPr lang="uk-UA" sz="32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693226" y="6187044"/>
            <a:ext cx="2895599" cy="439387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01D46A-1058-42A1-9C45-7DBC5E554683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  <p:pic>
        <p:nvPicPr>
          <p:cNvPr id="6" name="Picture 3" descr="Способы коммерциализации ОПИС(RU)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43099" y="1435822"/>
            <a:ext cx="5131538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EC74D-7D42-47EA-B2E4-E8472D8EC12F}" type="slidenum">
              <a:rPr lang="ru-RU"/>
              <a:pPr/>
              <a:t>17</a:t>
            </a:fld>
            <a:endParaRPr lang="ru-RU"/>
          </a:p>
        </p:txBody>
      </p:sp>
      <p:sp>
        <p:nvSpPr>
          <p:cNvPr id="844802" name="Rectangle 2"/>
          <p:cNvSpPr>
            <a:spLocks noGrp="1" noChangeArrowheads="1"/>
          </p:cNvSpPr>
          <p:nvPr>
            <p:ph type="title"/>
          </p:nvPr>
        </p:nvSpPr>
        <p:spPr>
          <a:xfrm>
            <a:off x="1341438" y="214313"/>
            <a:ext cx="7802562" cy="706437"/>
          </a:xfrm>
        </p:spPr>
        <p:txBody>
          <a:bodyPr/>
          <a:lstStyle/>
          <a:p>
            <a:r>
              <a:rPr lang="ru-RU" sz="20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Старая (линейная) схема</a:t>
            </a:r>
            <a:br>
              <a:rPr lang="ru-RU" sz="20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0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коммерциализации </a:t>
            </a:r>
            <a:r>
              <a:rPr lang="ru-RU" sz="2000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интеллектуальной собственности</a:t>
            </a:r>
            <a:endParaRPr lang="ru-RU" sz="2000" b="1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844803" name="Picture 3" descr="Старая (линейная) схема коммерциализации (RU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7238" y="2479675"/>
            <a:ext cx="7913687" cy="21828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532" y="214313"/>
            <a:ext cx="7756443" cy="664461"/>
          </a:xfrm>
        </p:spPr>
        <p:txBody>
          <a:bodyPr/>
          <a:lstStyle/>
          <a:p>
            <a:r>
              <a:rPr lang="ru-RU" sz="2400" dirty="0" smtClean="0"/>
              <a:t>Стратегия коммерциализации интеллектуальной собственности академическими институтами</a:t>
            </a:r>
            <a:endParaRPr lang="uk-UA" sz="24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01D46A-1058-42A1-9C45-7DBC5E554683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  <p:pic>
        <p:nvPicPr>
          <p:cNvPr id="6" name="Содержимое 5" descr="Фінансування Н-Д інститутів.TIF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5013" y="1496291"/>
            <a:ext cx="8478982" cy="432261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3807" y="214314"/>
            <a:ext cx="7780193" cy="688212"/>
          </a:xfrm>
        </p:spPr>
        <p:txBody>
          <a:bodyPr/>
          <a:lstStyle/>
          <a:p>
            <a:r>
              <a:rPr lang="ru-RU" sz="2400" dirty="0" smtClean="0"/>
              <a:t>Схема коммерциализации интеллектуальной собственности путем создания </a:t>
            </a:r>
            <a:r>
              <a:rPr lang="en-US" sz="2400" dirty="0" smtClean="0"/>
              <a:t>Spin-off </a:t>
            </a:r>
            <a:r>
              <a:rPr lang="ru-RU" sz="2400" dirty="0" smtClean="0"/>
              <a:t> компании</a:t>
            </a:r>
            <a:endParaRPr lang="uk-UA" sz="24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01D46A-1058-42A1-9C45-7DBC5E554683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  <p:pic>
        <p:nvPicPr>
          <p:cNvPr id="7" name="Содержимое 6" descr="Схема комерціалізації РНД.TIF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53143" y="1638795"/>
            <a:ext cx="7194332" cy="400628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722312"/>
          </a:xfrm>
        </p:spPr>
        <p:txBody>
          <a:bodyPr/>
          <a:lstStyle/>
          <a:p>
            <a:pPr algn="ctr"/>
            <a:r>
              <a:rPr lang="uk-UA" sz="2000" b="1" dirty="0" err="1" smtClean="0"/>
              <a:t>Капитализация</a:t>
            </a:r>
            <a:r>
              <a:rPr lang="uk-UA" sz="2000" b="1" dirty="0" smtClean="0"/>
              <a:t>/</a:t>
            </a:r>
            <a:r>
              <a:rPr lang="uk-UA" sz="2000" b="1" dirty="0" err="1" smtClean="0"/>
              <a:t>балансовая</a:t>
            </a:r>
            <a:r>
              <a:rPr lang="uk-UA" sz="2000" b="1" dirty="0" smtClean="0"/>
              <a:t>  </a:t>
            </a:r>
            <a:r>
              <a:rPr lang="uk-UA" sz="2000" b="1" dirty="0" err="1" smtClean="0"/>
              <a:t>стоимость</a:t>
            </a:r>
            <a:r>
              <a:rPr lang="uk-UA" sz="2000" b="1" dirty="0" smtClean="0"/>
              <a:t> для 500 </a:t>
            </a:r>
            <a:r>
              <a:rPr lang="uk-UA" sz="2000" b="1" dirty="0" err="1" smtClean="0"/>
              <a:t>наибольших</a:t>
            </a:r>
            <a:r>
              <a:rPr lang="uk-UA" sz="2000" b="1" dirty="0" smtClean="0"/>
              <a:t> </a:t>
            </a:r>
            <a:r>
              <a:rPr lang="uk-UA" sz="2000" b="1" dirty="0" err="1" smtClean="0"/>
              <a:t>компаний</a:t>
            </a:r>
            <a:r>
              <a:rPr lang="uk-UA" sz="2000" b="1" dirty="0" smtClean="0"/>
              <a:t> США (перечень </a:t>
            </a:r>
            <a:r>
              <a:rPr lang="en-US" sz="2000" b="1" dirty="0" smtClean="0"/>
              <a:t>S&amp;P 500</a:t>
            </a:r>
            <a:r>
              <a:rPr lang="uk-UA" sz="2000" b="1" dirty="0" smtClean="0"/>
              <a:t>)</a:t>
            </a:r>
          </a:p>
        </p:txBody>
      </p:sp>
      <p:sp>
        <p:nvSpPr>
          <p:cNvPr id="18435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ABB5F14-A901-4168-B73A-FF88CE42ACC4}" type="slidenum">
              <a:rPr lang="ru-RU" smtClean="0"/>
              <a:pPr/>
              <a:t>2</a:t>
            </a:fld>
            <a:endParaRPr lang="ru-RU" smtClean="0"/>
          </a:p>
        </p:txBody>
      </p:sp>
      <p:pic>
        <p:nvPicPr>
          <p:cNvPr id="18436" name="Рисунок 4" descr="Капитализация - балансовая стоимость.t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65602" y="1055231"/>
            <a:ext cx="6553200" cy="485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TextBox 5"/>
          <p:cNvSpPr txBox="1">
            <a:spLocks noChangeArrowheads="1"/>
          </p:cNvSpPr>
          <p:nvPr/>
        </p:nvSpPr>
        <p:spPr bwMode="auto">
          <a:xfrm>
            <a:off x="3749675" y="6400800"/>
            <a:ext cx="45481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1400"/>
              <a:t>Джерело: </a:t>
            </a:r>
            <a:r>
              <a:rPr lang="en-US" sz="1400"/>
              <a:t>Compustat, Standard, and Poor, McGraw Hill</a:t>
            </a:r>
            <a:endParaRPr lang="uk-UA" sz="1400"/>
          </a:p>
        </p:txBody>
      </p:sp>
      <p:sp>
        <p:nvSpPr>
          <p:cNvPr id="18438" name="TextBox 6"/>
          <p:cNvSpPr txBox="1">
            <a:spLocks noChangeArrowheads="1"/>
          </p:cNvSpPr>
          <p:nvPr/>
        </p:nvSpPr>
        <p:spPr bwMode="auto">
          <a:xfrm>
            <a:off x="4275138" y="5989638"/>
            <a:ext cx="6826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/>
              <a:t>роки</a:t>
            </a:r>
          </a:p>
        </p:txBody>
      </p:sp>
      <p:sp>
        <p:nvSpPr>
          <p:cNvPr id="18439" name="TextBox 7"/>
          <p:cNvSpPr txBox="1">
            <a:spLocks noChangeArrowheads="1"/>
          </p:cNvSpPr>
          <p:nvPr/>
        </p:nvSpPr>
        <p:spPr bwMode="auto">
          <a:xfrm rot="-5400000">
            <a:off x="-423069" y="2858294"/>
            <a:ext cx="36972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/>
              <a:t>Капіталізація/балансова вартість</a:t>
            </a:r>
          </a:p>
        </p:txBody>
      </p:sp>
      <p:sp>
        <p:nvSpPr>
          <p:cNvPr id="18440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160338" y="6254750"/>
            <a:ext cx="2895600" cy="457200"/>
          </a:xfrm>
          <a:noFill/>
        </p:spPr>
        <p:txBody>
          <a:bodyPr/>
          <a:lstStyle/>
          <a:p>
            <a:endParaRPr lang="ru-RU" dirty="0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1906" y="214314"/>
            <a:ext cx="7792069" cy="747588"/>
          </a:xfrm>
        </p:spPr>
        <p:txBody>
          <a:bodyPr/>
          <a:lstStyle/>
          <a:p>
            <a:r>
              <a:rPr lang="ru-RU" sz="2800" dirty="0" smtClean="0"/>
              <a:t>Создание структурных подразделений по интеллектуальной собственности</a:t>
            </a:r>
            <a:endParaRPr lang="uk-UA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48145" y="1425039"/>
            <a:ext cx="8206943" cy="4707474"/>
          </a:xfrm>
        </p:spPr>
        <p:txBody>
          <a:bodyPr/>
          <a:lstStyle/>
          <a:p>
            <a:pPr>
              <a:buNone/>
            </a:pPr>
            <a:r>
              <a:rPr lang="en-US" sz="2400" dirty="0" smtClean="0"/>
              <a:t>  </a:t>
            </a:r>
            <a:r>
              <a:rPr lang="ru-RU" sz="2400" dirty="0" smtClean="0"/>
              <a:t>  </a:t>
            </a:r>
            <a:r>
              <a:rPr lang="en-US" sz="2400" dirty="0" smtClean="0"/>
              <a:t>“</a:t>
            </a:r>
            <a:r>
              <a:rPr lang="ru-RU" sz="2400" dirty="0" smtClean="0"/>
              <a:t>Центральные органы исполнительной власти, Национальная и отраслевые академии наук создают структурные подразделения по вопросам </a:t>
            </a:r>
            <a:r>
              <a:rPr lang="ru-RU" sz="2400" dirty="0" err="1" smtClean="0"/>
              <a:t>трансфера</a:t>
            </a:r>
            <a:r>
              <a:rPr lang="ru-RU" sz="2400" dirty="0" smtClean="0"/>
              <a:t> технологий, инновационной деятельности </a:t>
            </a:r>
            <a:r>
              <a:rPr lang="en-US" sz="2400" dirty="0" smtClean="0"/>
              <a:t> </a:t>
            </a:r>
            <a:r>
              <a:rPr lang="ru-RU" sz="2400" dirty="0" smtClean="0"/>
              <a:t>и интеллектуальной собственности в учреждениях науки, образования, охраны здоровья и других государственных учреждениях, которые находятся в сфере их управления</a:t>
            </a:r>
            <a:r>
              <a:rPr lang="en-US" sz="2400" dirty="0" smtClean="0"/>
              <a:t>”</a:t>
            </a:r>
            <a:r>
              <a:rPr lang="ru-RU" sz="2400" dirty="0" smtClean="0"/>
              <a:t>.</a:t>
            </a:r>
            <a:endParaRPr lang="en-US" sz="2000" dirty="0" smtClean="0"/>
          </a:p>
          <a:p>
            <a:endParaRPr lang="en-US" sz="2000" dirty="0" smtClean="0"/>
          </a:p>
          <a:p>
            <a:pPr algn="r">
              <a:buNone/>
            </a:pPr>
            <a:r>
              <a:rPr lang="en-US" sz="2000" i="1" dirty="0" smtClean="0"/>
              <a:t>[</a:t>
            </a:r>
            <a:r>
              <a:rPr lang="ru-RU" sz="2000" i="1" dirty="0" smtClean="0"/>
              <a:t>Закон Украины </a:t>
            </a:r>
            <a:r>
              <a:rPr lang="en-US" sz="2000" i="1" dirty="0" smtClean="0"/>
              <a:t>“</a:t>
            </a:r>
            <a:r>
              <a:rPr lang="ru-RU" sz="2000" i="1" dirty="0" smtClean="0"/>
              <a:t>О государственном регулировании деятельности в сфере </a:t>
            </a:r>
            <a:r>
              <a:rPr lang="ru-RU" sz="2000" i="1" dirty="0" err="1" smtClean="0"/>
              <a:t>трансфера</a:t>
            </a:r>
            <a:r>
              <a:rPr lang="ru-RU" sz="2000" i="1" dirty="0" smtClean="0"/>
              <a:t> технологий</a:t>
            </a:r>
            <a:r>
              <a:rPr lang="en-US" sz="2000" i="1" dirty="0" smtClean="0"/>
              <a:t>”</a:t>
            </a:r>
            <a:r>
              <a:rPr lang="ru-RU" sz="2000" i="1" dirty="0" smtClean="0"/>
              <a:t>, 2006</a:t>
            </a:r>
            <a:r>
              <a:rPr lang="en-US" sz="2000" i="1" dirty="0" smtClean="0"/>
              <a:t>]</a:t>
            </a:r>
            <a:endParaRPr lang="uk-UA" sz="2000" i="1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01D46A-1058-42A1-9C45-7DBC5E554683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0031" y="214314"/>
            <a:ext cx="7803945" cy="664460"/>
          </a:xfrm>
        </p:spPr>
        <p:txBody>
          <a:bodyPr/>
          <a:lstStyle/>
          <a:p>
            <a:r>
              <a:rPr lang="ru-RU" sz="2400" dirty="0" smtClean="0"/>
              <a:t>Функции структурного подразделения</a:t>
            </a:r>
            <a:r>
              <a:rPr lang="en-US" sz="2400" dirty="0" smtClean="0"/>
              <a:t> </a:t>
            </a:r>
            <a:r>
              <a:rPr lang="ru-RU" sz="2400" dirty="0" smtClean="0"/>
              <a:t>по управлению интеллектуальной собственностью</a:t>
            </a:r>
            <a:endParaRPr lang="uk-UA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36270" y="997528"/>
            <a:ext cx="8218817" cy="5134986"/>
          </a:xfrm>
        </p:spPr>
        <p:txBody>
          <a:bodyPr/>
          <a:lstStyle/>
          <a:p>
            <a:pPr lvl="0"/>
            <a:r>
              <a:rPr lang="uk-UA" sz="2400" dirty="0" err="1" smtClean="0"/>
              <a:t>Руководитель</a:t>
            </a:r>
            <a:r>
              <a:rPr lang="uk-UA" sz="2400" dirty="0" smtClean="0"/>
              <a:t> </a:t>
            </a:r>
            <a:r>
              <a:rPr lang="uk-UA" sz="2400" dirty="0" err="1" smtClean="0"/>
              <a:t>подразделения</a:t>
            </a:r>
            <a:r>
              <a:rPr lang="uk-UA" sz="2400" dirty="0" smtClean="0"/>
              <a:t> – менеджер по трансферу </a:t>
            </a:r>
            <a:r>
              <a:rPr lang="uk-UA" sz="2400" dirty="0" err="1" smtClean="0"/>
              <a:t>технологий</a:t>
            </a:r>
            <a:r>
              <a:rPr lang="uk-UA" sz="2400" dirty="0" smtClean="0"/>
              <a:t>;</a:t>
            </a:r>
          </a:p>
          <a:p>
            <a:pPr lvl="0"/>
            <a:r>
              <a:rPr lang="uk-UA" sz="2400" dirty="0" smtClean="0"/>
              <a:t>Менеджер  по </a:t>
            </a:r>
            <a:r>
              <a:rPr lang="uk-UA" sz="2400" dirty="0" err="1" smtClean="0"/>
              <a:t>исследованию</a:t>
            </a:r>
            <a:r>
              <a:rPr lang="uk-UA" sz="2400" dirty="0" smtClean="0"/>
              <a:t> </a:t>
            </a:r>
            <a:r>
              <a:rPr lang="uk-UA" sz="2400" dirty="0" err="1" smtClean="0"/>
              <a:t>рынка</a:t>
            </a:r>
            <a:r>
              <a:rPr lang="uk-UA" sz="2400" dirty="0" smtClean="0"/>
              <a:t> - маркетолог;</a:t>
            </a:r>
          </a:p>
          <a:p>
            <a:pPr lvl="0"/>
            <a:r>
              <a:rPr lang="uk-UA" sz="2400" dirty="0" smtClean="0"/>
              <a:t>IT менеджер и </a:t>
            </a:r>
            <a:r>
              <a:rPr lang="uk-UA" sz="2400" dirty="0" err="1" smtClean="0"/>
              <a:t>веб</a:t>
            </a:r>
            <a:r>
              <a:rPr lang="uk-UA" sz="2400" dirty="0" smtClean="0"/>
              <a:t> - дизайнер ;</a:t>
            </a:r>
          </a:p>
          <a:p>
            <a:pPr lvl="0"/>
            <a:r>
              <a:rPr lang="uk-UA" sz="2400" dirty="0" smtClean="0"/>
              <a:t>Менеджер по </a:t>
            </a:r>
            <a:r>
              <a:rPr lang="uk-UA" sz="2400" dirty="0" err="1" smtClean="0"/>
              <a:t>патентованию</a:t>
            </a:r>
            <a:r>
              <a:rPr lang="uk-UA" sz="2400" dirty="0" smtClean="0"/>
              <a:t> ;</a:t>
            </a:r>
          </a:p>
          <a:p>
            <a:pPr lvl="0"/>
            <a:r>
              <a:rPr lang="uk-UA" sz="2400" dirty="0" smtClean="0"/>
              <a:t>Менеджер по </a:t>
            </a:r>
            <a:r>
              <a:rPr lang="uk-UA" sz="2400" dirty="0" err="1" smtClean="0"/>
              <a:t>лицензированию</a:t>
            </a:r>
            <a:r>
              <a:rPr lang="uk-UA" sz="2400" dirty="0" smtClean="0"/>
              <a:t> ;</a:t>
            </a:r>
          </a:p>
          <a:p>
            <a:pPr lvl="0"/>
            <a:r>
              <a:rPr lang="uk-UA" sz="2400" dirty="0" smtClean="0"/>
              <a:t>Менеджер по </a:t>
            </a:r>
            <a:r>
              <a:rPr lang="uk-UA" sz="2400" dirty="0" err="1" smtClean="0"/>
              <a:t>розвитию</a:t>
            </a:r>
            <a:r>
              <a:rPr lang="uk-UA" sz="2400" dirty="0" smtClean="0"/>
              <a:t> </a:t>
            </a:r>
            <a:r>
              <a:rPr lang="uk-UA" sz="2400" dirty="0" err="1" smtClean="0"/>
              <a:t>международных</a:t>
            </a:r>
            <a:r>
              <a:rPr lang="uk-UA" sz="2400" dirty="0" smtClean="0"/>
              <a:t> </a:t>
            </a:r>
            <a:r>
              <a:rPr lang="uk-UA" sz="2400" dirty="0" err="1" smtClean="0"/>
              <a:t>отношений</a:t>
            </a:r>
            <a:r>
              <a:rPr lang="uk-UA" sz="2400" dirty="0" smtClean="0"/>
              <a:t> ;</a:t>
            </a:r>
          </a:p>
          <a:p>
            <a:pPr lvl="0"/>
            <a:r>
              <a:rPr lang="uk-UA" sz="2400" dirty="0" smtClean="0"/>
              <a:t>“Spin-off” менеджер ;</a:t>
            </a:r>
          </a:p>
          <a:p>
            <a:pPr lvl="0"/>
            <a:r>
              <a:rPr lang="uk-UA" sz="2400" dirty="0" err="1" smtClean="0"/>
              <a:t>Специалист</a:t>
            </a:r>
            <a:r>
              <a:rPr lang="uk-UA" sz="2400" dirty="0" smtClean="0"/>
              <a:t> по </a:t>
            </a:r>
            <a:r>
              <a:rPr lang="uk-UA" sz="2400" dirty="0" err="1" smtClean="0"/>
              <a:t>связям</a:t>
            </a:r>
            <a:r>
              <a:rPr lang="uk-UA" sz="2400" dirty="0" smtClean="0"/>
              <a:t> с </a:t>
            </a:r>
            <a:r>
              <a:rPr lang="uk-UA" sz="2400" dirty="0" err="1" smtClean="0"/>
              <a:t>общественностью</a:t>
            </a:r>
            <a:r>
              <a:rPr lang="uk-UA" sz="2400" dirty="0" smtClean="0"/>
              <a:t> и СМИ (</a:t>
            </a:r>
            <a:r>
              <a:rPr lang="uk-UA" sz="2400" dirty="0" err="1" smtClean="0"/>
              <a:t>создание</a:t>
            </a:r>
            <a:r>
              <a:rPr lang="uk-UA" sz="2400" dirty="0" smtClean="0"/>
              <a:t> </a:t>
            </a:r>
            <a:r>
              <a:rPr lang="uk-UA" sz="2400" dirty="0" err="1" smtClean="0"/>
              <a:t>электронной</a:t>
            </a:r>
            <a:r>
              <a:rPr lang="uk-UA" sz="2400" dirty="0" smtClean="0"/>
              <a:t> </a:t>
            </a:r>
            <a:r>
              <a:rPr lang="uk-UA" sz="2400" dirty="0" err="1" smtClean="0"/>
              <a:t>газеты</a:t>
            </a:r>
            <a:r>
              <a:rPr lang="uk-UA" sz="2400" dirty="0" smtClean="0"/>
              <a:t> и </a:t>
            </a:r>
            <a:r>
              <a:rPr lang="uk-UA" sz="2400" dirty="0" err="1" smtClean="0"/>
              <a:t>брошуры</a:t>
            </a:r>
            <a:r>
              <a:rPr lang="uk-UA" sz="2400" dirty="0" smtClean="0"/>
              <a:t> с </a:t>
            </a:r>
            <a:r>
              <a:rPr lang="uk-UA" sz="2400" dirty="0" err="1" smtClean="0"/>
              <a:t>описанием</a:t>
            </a:r>
            <a:r>
              <a:rPr lang="uk-UA" sz="2400" dirty="0" smtClean="0"/>
              <a:t> </a:t>
            </a:r>
            <a:r>
              <a:rPr lang="uk-UA" sz="2400" dirty="0" err="1" smtClean="0"/>
              <a:t>технологий</a:t>
            </a:r>
            <a:r>
              <a:rPr lang="uk-UA" sz="2400" dirty="0" smtClean="0"/>
              <a:t>) ;</a:t>
            </a:r>
          </a:p>
          <a:p>
            <a:pPr lvl="0"/>
            <a:r>
              <a:rPr lang="uk-UA" sz="2400" dirty="0" smtClean="0"/>
              <a:t>Юрист ;</a:t>
            </a:r>
          </a:p>
          <a:p>
            <a:pPr lvl="0"/>
            <a:r>
              <a:rPr lang="uk-UA" sz="2400" dirty="0" err="1" smtClean="0"/>
              <a:t>Ассистент</a:t>
            </a:r>
            <a:r>
              <a:rPr lang="uk-UA" sz="2400" dirty="0" smtClean="0"/>
              <a:t> </a:t>
            </a:r>
            <a:r>
              <a:rPr lang="uk-UA" sz="2400" dirty="0" err="1" smtClean="0"/>
              <a:t>руководителя</a:t>
            </a:r>
            <a:r>
              <a:rPr lang="uk-UA" sz="2400" dirty="0" smtClean="0"/>
              <a:t>. .</a:t>
            </a:r>
          </a:p>
          <a:p>
            <a:pPr>
              <a:buNone/>
            </a:pPr>
            <a:endParaRPr lang="uk-UA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716975" y="6474836"/>
            <a:ext cx="5011388" cy="383164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01D46A-1058-42A1-9C45-7DBC5E554683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1906" y="214314"/>
            <a:ext cx="7792069" cy="723838"/>
          </a:xfrm>
        </p:spPr>
        <p:txBody>
          <a:bodyPr/>
          <a:lstStyle/>
          <a:p>
            <a:r>
              <a:rPr lang="ru-RU" sz="2800" dirty="0" smtClean="0"/>
              <a:t>Подготовка кадров для управления интеллектуальной собственностью </a:t>
            </a:r>
            <a:endParaRPr lang="uk-UA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00644" y="1603169"/>
            <a:ext cx="8254444" cy="4529344"/>
          </a:xfrm>
        </p:spPr>
        <p:txBody>
          <a:bodyPr/>
          <a:lstStyle/>
          <a:p>
            <a:r>
              <a:rPr lang="ru-RU" dirty="0" smtClean="0"/>
              <a:t>Подготовка магистров по специальности </a:t>
            </a:r>
            <a:r>
              <a:rPr lang="en-US" dirty="0" smtClean="0"/>
              <a:t>“</a:t>
            </a:r>
            <a:r>
              <a:rPr lang="ru-RU" dirty="0" smtClean="0"/>
              <a:t>Интеллектуальная собственность</a:t>
            </a:r>
            <a:r>
              <a:rPr lang="en-US" dirty="0" smtClean="0"/>
              <a:t>”</a:t>
            </a:r>
            <a:endParaRPr lang="ru-RU" dirty="0" smtClean="0"/>
          </a:p>
          <a:p>
            <a:r>
              <a:rPr lang="ru-RU" dirty="0" smtClean="0"/>
              <a:t>Подготовка патентных поверенных</a:t>
            </a:r>
          </a:p>
          <a:p>
            <a:r>
              <a:rPr lang="ru-RU" dirty="0" smtClean="0"/>
              <a:t>Подготовка профессиональных оценщиков интеллектуальной собственности</a:t>
            </a:r>
          </a:p>
          <a:p>
            <a:r>
              <a:rPr lang="ru-RU" dirty="0" smtClean="0"/>
              <a:t>Подготовка технологических брокеров</a:t>
            </a:r>
            <a:endParaRPr lang="uk-UA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657600" y="6219887"/>
            <a:ext cx="2895600" cy="45720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01D46A-1058-42A1-9C45-7DBC5E554683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0031" y="214314"/>
            <a:ext cx="7803945" cy="711962"/>
          </a:xfrm>
        </p:spPr>
        <p:txBody>
          <a:bodyPr/>
          <a:lstStyle/>
          <a:p>
            <a:r>
              <a:rPr lang="ru-RU" sz="2400" dirty="0" smtClean="0"/>
              <a:t>Динамика заключения договоров о передаче прав ИС на объекты промышленной собственности (ОПС)</a:t>
            </a:r>
            <a:endParaRPr lang="uk-UA" sz="2400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665018" y="1484415"/>
          <a:ext cx="8290070" cy="34848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5024"/>
                <a:gridCol w="2755075"/>
                <a:gridCol w="2280062"/>
                <a:gridCol w="2191629"/>
                <a:gridCol w="208280"/>
              </a:tblGrid>
              <a:tr h="459723">
                <a:tc>
                  <a:txBody>
                    <a:bodyPr/>
                    <a:lstStyle/>
                    <a:p>
                      <a:r>
                        <a:rPr lang="ru-RU" dirty="0" smtClean="0"/>
                        <a:t>Годы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Количество зарегистрированных ОПС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Количество договоров о передаче прав на ОПС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% договоров о передаче прав на ОПС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</a:tr>
              <a:tr h="402574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2005</a:t>
                      </a:r>
                      <a:endParaRPr lang="uk-U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31013</a:t>
                      </a:r>
                      <a:endParaRPr lang="uk-U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981</a:t>
                      </a:r>
                      <a:endParaRPr lang="uk-U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3,16</a:t>
                      </a:r>
                      <a:endParaRPr lang="uk-U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</a:tr>
              <a:tr h="459723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2006</a:t>
                      </a:r>
                      <a:endParaRPr lang="uk-U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27170</a:t>
                      </a:r>
                      <a:endParaRPr lang="uk-U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1350</a:t>
                      </a:r>
                      <a:endParaRPr lang="uk-U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4,99</a:t>
                      </a:r>
                      <a:endParaRPr lang="uk-U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</a:tr>
              <a:tr h="459723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2007</a:t>
                      </a:r>
                      <a:endParaRPr lang="uk-U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30870</a:t>
                      </a:r>
                      <a:endParaRPr lang="uk-U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1673</a:t>
                      </a:r>
                      <a:endParaRPr lang="uk-U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5,42</a:t>
                      </a:r>
                      <a:endParaRPr lang="uk-U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</a:tr>
              <a:tr h="459723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2008</a:t>
                      </a:r>
                      <a:endParaRPr lang="uk-U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31013</a:t>
                      </a:r>
                      <a:endParaRPr lang="uk-U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981</a:t>
                      </a:r>
                      <a:endParaRPr lang="uk-U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3,16</a:t>
                      </a:r>
                      <a:endParaRPr lang="uk-U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</a:tr>
              <a:tr h="459723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2009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29288</a:t>
                      </a:r>
                      <a:endParaRPr lang="uk-U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1927</a:t>
                      </a:r>
                      <a:endParaRPr lang="uk-U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6,58</a:t>
                      </a:r>
                      <a:endParaRPr lang="uk-U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01D46A-1058-42A1-9C45-7DBC5E554683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0656" y="214314"/>
            <a:ext cx="7863320" cy="605084"/>
          </a:xfrm>
        </p:spPr>
        <p:txBody>
          <a:bodyPr/>
          <a:lstStyle/>
          <a:p>
            <a:r>
              <a:rPr lang="ru-RU" sz="3200" dirty="0" smtClean="0"/>
              <a:t>Инновационная продукция это:</a:t>
            </a:r>
            <a:endParaRPr lang="uk-UA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7517" y="1579418"/>
            <a:ext cx="8337571" cy="4553095"/>
          </a:xfrm>
        </p:spPr>
        <p:txBody>
          <a:bodyPr/>
          <a:lstStyle/>
          <a:p>
            <a:r>
              <a:rPr lang="ru-RU" sz="2800" dirty="0" smtClean="0"/>
              <a:t>результат выполнения инновационного проекта;</a:t>
            </a:r>
          </a:p>
          <a:p>
            <a:r>
              <a:rPr lang="ru-RU" sz="2800" dirty="0" smtClean="0"/>
              <a:t>вырабатывается в Украине впервые;</a:t>
            </a:r>
          </a:p>
          <a:p>
            <a:r>
              <a:rPr lang="ru-RU" sz="2800" dirty="0" smtClean="0"/>
              <a:t>является конкурентоспособной и имеет на рынке существенно более высокие технико-экономические показатели.</a:t>
            </a:r>
          </a:p>
          <a:p>
            <a:endParaRPr lang="ru-RU" sz="2800" dirty="0" smtClean="0"/>
          </a:p>
          <a:p>
            <a:pPr algn="r">
              <a:buNone/>
            </a:pPr>
            <a:r>
              <a:rPr lang="en-US" sz="2400" i="1" dirty="0" smtClean="0"/>
              <a:t>[</a:t>
            </a:r>
            <a:r>
              <a:rPr lang="ru-RU" sz="2400" i="1" dirty="0" smtClean="0"/>
              <a:t>Закон Украины </a:t>
            </a:r>
            <a:r>
              <a:rPr lang="en-US" sz="2400" i="1" dirty="0" smtClean="0"/>
              <a:t>“</a:t>
            </a:r>
            <a:r>
              <a:rPr lang="ru-RU" sz="2400" i="1" dirty="0" smtClean="0"/>
              <a:t>Об инновационной деятельности</a:t>
            </a:r>
            <a:r>
              <a:rPr lang="en-US" sz="2400" i="1" dirty="0" smtClean="0"/>
              <a:t>”</a:t>
            </a:r>
            <a:r>
              <a:rPr lang="ru-RU" sz="2400" i="1" dirty="0" smtClean="0"/>
              <a:t>, 2002</a:t>
            </a:r>
            <a:r>
              <a:rPr lang="en-US" sz="2400" i="1" dirty="0" smtClean="0"/>
              <a:t>]</a:t>
            </a:r>
            <a:endParaRPr lang="uk-UA" sz="2400" i="1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01D46A-1058-42A1-9C45-7DBC5E554683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9408" y="214314"/>
            <a:ext cx="7744567" cy="771338"/>
          </a:xfrm>
        </p:spPr>
        <p:txBody>
          <a:bodyPr/>
          <a:lstStyle/>
          <a:p>
            <a:r>
              <a:rPr lang="ru-RU" sz="2800" dirty="0" smtClean="0"/>
              <a:t>Объем реализованной инновационной продукции</a:t>
            </a:r>
            <a:endParaRPr lang="uk-UA" sz="2800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546266" y="2149434"/>
          <a:ext cx="8337570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9412"/>
                <a:gridCol w="4168968"/>
                <a:gridCol w="2779190"/>
              </a:tblGrid>
              <a:tr h="421037">
                <a:tc>
                  <a:txBody>
                    <a:bodyPr/>
                    <a:lstStyle/>
                    <a:p>
                      <a:r>
                        <a:rPr lang="ru-RU" dirty="0" smtClean="0"/>
                        <a:t>Годы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Объем реализованной инновационной продукции, </a:t>
                      </a:r>
                    </a:p>
                    <a:p>
                      <a:r>
                        <a:rPr lang="ru-RU" dirty="0" smtClean="0"/>
                        <a:t>тис. </a:t>
                      </a:r>
                      <a:r>
                        <a:rPr lang="ru-RU" dirty="0" err="1" smtClean="0"/>
                        <a:t>дол.США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% от общего объема промышленной продукции</a:t>
                      </a:r>
                      <a:endParaRPr lang="uk-UA" dirty="0"/>
                    </a:p>
                  </a:txBody>
                  <a:tcPr/>
                </a:tc>
              </a:tr>
              <a:tr h="421037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2005</a:t>
                      </a:r>
                      <a:endParaRPr lang="uk-U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4 949 580</a:t>
                      </a:r>
                      <a:endParaRPr lang="uk-U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6,5</a:t>
                      </a:r>
                      <a:endParaRPr lang="uk-UA" sz="2400" dirty="0"/>
                    </a:p>
                  </a:txBody>
                  <a:tcPr/>
                </a:tc>
              </a:tr>
              <a:tr h="421037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2007</a:t>
                      </a:r>
                      <a:endParaRPr lang="uk-U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7 958 023</a:t>
                      </a:r>
                      <a:endParaRPr lang="uk-U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6,7</a:t>
                      </a:r>
                      <a:endParaRPr lang="uk-UA" sz="2400" dirty="0"/>
                    </a:p>
                  </a:txBody>
                  <a:tcPr/>
                </a:tc>
              </a:tr>
              <a:tr h="421037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2008</a:t>
                      </a:r>
                      <a:endParaRPr lang="uk-U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5</a:t>
                      </a:r>
                      <a:r>
                        <a:rPr lang="ru-RU" sz="2400" baseline="0" dirty="0" smtClean="0"/>
                        <a:t> 951 969</a:t>
                      </a:r>
                      <a:endParaRPr lang="uk-U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5,9</a:t>
                      </a:r>
                      <a:endParaRPr lang="uk-UA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01D46A-1058-42A1-9C45-7DBC5E554683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6282" y="214314"/>
            <a:ext cx="7827694" cy="759464"/>
          </a:xfrm>
        </p:spPr>
        <p:txBody>
          <a:bodyPr/>
          <a:lstStyle/>
          <a:p>
            <a:r>
              <a:rPr lang="ru-RU" sz="2800" dirty="0" smtClean="0"/>
              <a:t>Экономика авторского права и смежных прав в Украине (2005 год)</a:t>
            </a:r>
            <a:endParaRPr lang="uk-UA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6894" y="1555668"/>
            <a:ext cx="8278194" cy="4576845"/>
          </a:xfrm>
        </p:spPr>
        <p:txBody>
          <a:bodyPr/>
          <a:lstStyle/>
          <a:p>
            <a:r>
              <a:rPr lang="ru-RU" dirty="0" smtClean="0"/>
              <a:t>Вклад индустрий, которые базируются на авторском праве и смежных правах, в валовой внутренний продукт - </a:t>
            </a:r>
            <a:r>
              <a:rPr lang="ru-RU" b="1" dirty="0" smtClean="0"/>
              <a:t>2,85%</a:t>
            </a:r>
            <a:r>
              <a:rPr lang="ru-RU" dirty="0" smtClean="0"/>
              <a:t>;</a:t>
            </a:r>
          </a:p>
          <a:p>
            <a:endParaRPr lang="ru-RU" dirty="0" smtClean="0"/>
          </a:p>
          <a:p>
            <a:r>
              <a:rPr lang="ru-RU" dirty="0" smtClean="0"/>
              <a:t>Вклад в занятость населения - </a:t>
            </a:r>
            <a:r>
              <a:rPr lang="ru-RU" b="1" dirty="0" smtClean="0"/>
              <a:t>1,91%.</a:t>
            </a:r>
            <a:endParaRPr lang="en-US" b="1" dirty="0" smtClean="0"/>
          </a:p>
          <a:p>
            <a:endParaRPr lang="ru-RU" dirty="0" smtClean="0"/>
          </a:p>
          <a:p>
            <a:pPr algn="r">
              <a:buNone/>
            </a:pPr>
            <a:r>
              <a:rPr lang="en-US" sz="2400" i="1" dirty="0" smtClean="0"/>
              <a:t>[</a:t>
            </a:r>
            <a:r>
              <a:rPr lang="ru-RU" sz="2400" i="1" dirty="0" smtClean="0"/>
              <a:t>Исследования ВОИС </a:t>
            </a:r>
            <a:r>
              <a:rPr lang="en-US" sz="2400" i="1" dirty="0" smtClean="0"/>
              <a:t>“</a:t>
            </a:r>
            <a:r>
              <a:rPr lang="ru-RU" sz="2400" i="1" dirty="0" smtClean="0"/>
              <a:t>Экономический вклад индустрий, которые основываются на авторском праве и смежных правах, в Украине</a:t>
            </a:r>
            <a:r>
              <a:rPr lang="en-US" sz="2400" i="1" dirty="0" smtClean="0"/>
              <a:t>”</a:t>
            </a:r>
            <a:r>
              <a:rPr lang="ru-RU" sz="2400" i="1" dirty="0" smtClean="0"/>
              <a:t>, 2008</a:t>
            </a:r>
            <a:r>
              <a:rPr lang="en-US" sz="2400" i="1" dirty="0" smtClean="0"/>
              <a:t>]</a:t>
            </a:r>
            <a:endParaRPr lang="uk-UA" sz="2400" i="1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01D46A-1058-42A1-9C45-7DBC5E554683}" type="slidenum">
              <a:rPr lang="ru-RU" smtClean="0"/>
              <a:pPr>
                <a:defRPr/>
              </a:pPr>
              <a:t>26</a:t>
            </a:fld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24455" y="-731044"/>
            <a:ext cx="7793037" cy="1462087"/>
          </a:xfrm>
        </p:spPr>
        <p:txBody>
          <a:bodyPr/>
          <a:lstStyle/>
          <a:p>
            <a:r>
              <a:rPr lang="ru-RU" sz="3200" dirty="0" smtClean="0"/>
              <a:t>Вывод 1</a:t>
            </a:r>
            <a:endParaRPr lang="uk-UA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50449" y="1442301"/>
            <a:ext cx="8304639" cy="4690212"/>
          </a:xfrm>
        </p:spPr>
        <p:txBody>
          <a:bodyPr/>
          <a:lstStyle/>
          <a:p>
            <a:pPr>
              <a:buNone/>
            </a:pPr>
            <a:r>
              <a:rPr lang="ru-RU" sz="2400" dirty="0" smtClean="0"/>
              <a:t>    К вызовам для управления интеллектуальной собственностью в Украине следует отнести:</a:t>
            </a:r>
          </a:p>
          <a:p>
            <a:r>
              <a:rPr lang="ru-RU" sz="2400" dirty="0" smtClean="0"/>
              <a:t>Недостаточную компетентность субъектов инновационной деятельности</a:t>
            </a:r>
          </a:p>
          <a:p>
            <a:r>
              <a:rPr lang="ru-RU" sz="2400" dirty="0" smtClean="0"/>
              <a:t>Недостаточное финансирование инновационной деятельности</a:t>
            </a:r>
          </a:p>
          <a:p>
            <a:r>
              <a:rPr lang="ru-RU" sz="2400" dirty="0" smtClean="0"/>
              <a:t>Несовершенство нормативно правовой базы инновационной деятельности</a:t>
            </a:r>
          </a:p>
          <a:p>
            <a:r>
              <a:rPr lang="ru-RU" sz="2400" dirty="0" smtClean="0"/>
              <a:t>Отсутствие эффективной инновационной инфраструктуры</a:t>
            </a:r>
          </a:p>
          <a:p>
            <a:r>
              <a:rPr lang="ru-RU" sz="2400" dirty="0" smtClean="0"/>
              <a:t>Неэффективный инновационный </a:t>
            </a:r>
            <a:r>
              <a:rPr lang="ru-RU" sz="2400" dirty="0" err="1" smtClean="0"/>
              <a:t>менежмент</a:t>
            </a:r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uk-UA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01D46A-1058-42A1-9C45-7DBC5E554683}" type="slidenum">
              <a:rPr lang="ru-RU" smtClean="0"/>
              <a:pPr>
                <a:defRPr/>
              </a:pPr>
              <a:t>27</a:t>
            </a:fld>
            <a:endParaRPr lang="ru-RU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8155" y="356818"/>
            <a:ext cx="7792069" cy="616960"/>
          </a:xfrm>
        </p:spPr>
        <p:txBody>
          <a:bodyPr/>
          <a:lstStyle/>
          <a:p>
            <a:pPr algn="ctr"/>
            <a:r>
              <a:rPr lang="ru-RU" dirty="0" smtClean="0"/>
              <a:t>Вывод 2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53143" y="1484416"/>
            <a:ext cx="8301945" cy="4648097"/>
          </a:xfrm>
        </p:spPr>
        <p:txBody>
          <a:bodyPr/>
          <a:lstStyle/>
          <a:p>
            <a:pPr>
              <a:buNone/>
            </a:pPr>
            <a:r>
              <a:rPr lang="ru-RU" sz="2400" dirty="0" smtClean="0"/>
              <a:t>    Экономические последствия управления интеллектуальной собственностью в Украине имеют  положительную тенденцию , однако относительный вклад интеллектуальной собственности в экономику еще мал:</a:t>
            </a:r>
          </a:p>
          <a:p>
            <a:pPr>
              <a:buFontTx/>
              <a:buChar char="-"/>
            </a:pPr>
            <a:r>
              <a:rPr lang="ru-RU" sz="2400" dirty="0" smtClean="0"/>
              <a:t>реализация инновационной продукции составляет всего 6-7% от общего объема реализуемой продукции;</a:t>
            </a:r>
          </a:p>
          <a:p>
            <a:pPr>
              <a:buFontTx/>
              <a:buChar char="-"/>
            </a:pPr>
            <a:r>
              <a:rPr lang="ru-RU" sz="2400" dirty="0" smtClean="0"/>
              <a:t>зарегистрированные договора на передачу прав интеллектуальной собственности  не превышают7% от количества зарегистрированных  объектов интеллектуальной </a:t>
            </a:r>
            <a:r>
              <a:rPr lang="ru-RU" sz="2800" dirty="0" smtClean="0"/>
              <a:t>собственности.</a:t>
            </a:r>
          </a:p>
          <a:p>
            <a:pPr>
              <a:buNone/>
            </a:pPr>
            <a:endParaRPr lang="uk-UA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01D46A-1058-42A1-9C45-7DBC5E554683}" type="slidenum">
              <a:rPr lang="ru-RU" smtClean="0"/>
              <a:pPr>
                <a:defRPr/>
              </a:pPr>
              <a:t>28</a:t>
            </a:fld>
            <a:endParaRPr lang="ru-RU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6282" y="214314"/>
            <a:ext cx="7827694" cy="688212"/>
          </a:xfrm>
        </p:spPr>
        <p:txBody>
          <a:bodyPr/>
          <a:lstStyle/>
          <a:p>
            <a:pPr algn="ctr"/>
            <a:r>
              <a:rPr lang="ru-RU" dirty="0" smtClean="0"/>
              <a:t>Вывод 3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7517" y="1733797"/>
            <a:ext cx="8337571" cy="4398716"/>
          </a:xfrm>
        </p:spPr>
        <p:txBody>
          <a:bodyPr/>
          <a:lstStyle/>
          <a:p>
            <a:pPr>
              <a:buNone/>
            </a:pPr>
            <a:r>
              <a:rPr lang="ru-RU" sz="2400" dirty="0" smtClean="0"/>
              <a:t>    Повышение эффективности управления интеллектуальной собственностью может быть достигнуто, с одной стороны, путем создания государством благоприятного климата для осуществления инновационной деятельности, а с другой – через поиск научными организациями и промышленными предприятиями собственных путей коммерциализации  интеллектуальной собственности, в том числе путем создания </a:t>
            </a:r>
            <a:r>
              <a:rPr lang="en-US" sz="2400" dirty="0" smtClean="0"/>
              <a:t>Spin-off </a:t>
            </a:r>
            <a:r>
              <a:rPr lang="ru-RU" sz="2400" dirty="0" smtClean="0"/>
              <a:t>компаний.</a:t>
            </a:r>
            <a:endParaRPr lang="uk-UA" sz="24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01D46A-1058-42A1-9C45-7DBC5E554683}" type="slidenum">
              <a:rPr lang="ru-RU" smtClean="0"/>
              <a:pPr>
                <a:defRPr/>
              </a:pPr>
              <a:t>29</a:t>
            </a:fld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7871" y="-836907"/>
            <a:ext cx="7766105" cy="1813300"/>
          </a:xfrm>
        </p:spPr>
        <p:txBody>
          <a:bodyPr/>
          <a:lstStyle/>
          <a:p>
            <a:r>
              <a:rPr lang="ru-RU" sz="3200" dirty="0" smtClean="0"/>
              <a:t>Управление интеллектуальной собственностью</a:t>
            </a:r>
            <a:endParaRPr lang="uk-UA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2922" y="1565329"/>
            <a:ext cx="8242166" cy="456718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sz="3600" dirty="0" smtClean="0"/>
              <a:t>это действия, направленные на получение дополнительной прибыли или иной пользы от использования интеллектуальной собственности</a:t>
            </a:r>
            <a:endParaRPr lang="uk-UA" sz="36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01D46A-1058-42A1-9C45-7DBC5E554683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>о</a:t>
            </a:r>
            <a:endParaRPr lang="uk-UA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© Цибульов П.М., 2008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01D46A-1058-42A1-9C45-7DBC5E554683}" type="slidenum">
              <a:rPr lang="ru-RU" smtClean="0"/>
              <a:pPr>
                <a:defRPr/>
              </a:pPr>
              <a:t>30</a:t>
            </a:fld>
            <a:endParaRPr lang="ru-RU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9050"/>
            <a:ext cx="10304463" cy="6877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090474" y="0"/>
            <a:ext cx="4353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Благодарю за внимание</a:t>
            </a:r>
            <a:r>
              <a:rPr lang="en-US" sz="2800" dirty="0" smtClean="0">
                <a:solidFill>
                  <a:schemeClr val="bg1"/>
                </a:solidFill>
              </a:rPr>
              <a:t>!</a:t>
            </a:r>
            <a:endParaRPr lang="uk-UA" sz="28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08573" y="556053"/>
            <a:ext cx="3541909" cy="369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E-mail</a:t>
            </a:r>
            <a:r>
              <a:rPr lang="ru-RU" dirty="0" smtClean="0"/>
              <a:t>: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tpm@iipl.ukrpatent.org</a:t>
            </a:r>
            <a:endParaRPr lang="uk-UA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01418" y="261448"/>
            <a:ext cx="6342177" cy="756647"/>
          </a:xfrm>
        </p:spPr>
        <p:txBody>
          <a:bodyPr/>
          <a:lstStyle/>
          <a:p>
            <a:r>
              <a:rPr lang="uk-UA" dirty="0" smtClean="0"/>
              <a:t>Проблема</a:t>
            </a:r>
            <a:endParaRPr lang="uk-UA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01D46A-1058-42A1-9C45-7DBC5E554683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631596" y="1386117"/>
            <a:ext cx="7833298" cy="4552769"/>
          </a:xfrm>
        </p:spPr>
        <p:txBody>
          <a:bodyPr/>
          <a:lstStyle/>
          <a:p>
            <a:r>
              <a:rPr lang="uk-UA" dirty="0" smtClean="0"/>
              <a:t>21524 </a:t>
            </a:r>
            <a:r>
              <a:rPr lang="uk-UA" dirty="0" err="1" smtClean="0"/>
              <a:t>д.н</a:t>
            </a:r>
            <a:r>
              <a:rPr lang="uk-UA" dirty="0" smtClean="0"/>
              <a:t>. </a:t>
            </a:r>
            <a:r>
              <a:rPr lang="ru-RU" dirty="0" smtClean="0"/>
              <a:t>и</a:t>
            </a:r>
            <a:r>
              <a:rPr lang="uk-UA" dirty="0" smtClean="0"/>
              <a:t> </a:t>
            </a:r>
            <a:r>
              <a:rPr lang="uk-UA" dirty="0" err="1" smtClean="0"/>
              <a:t>к.н</a:t>
            </a:r>
            <a:r>
              <a:rPr lang="uk-UA" dirty="0" smtClean="0"/>
              <a:t>.</a:t>
            </a:r>
          </a:p>
          <a:p>
            <a:r>
              <a:rPr lang="uk-UA" dirty="0" smtClean="0"/>
              <a:t>65000 </a:t>
            </a:r>
            <a:r>
              <a:rPr lang="uk-UA" dirty="0" err="1" smtClean="0"/>
              <a:t>патентов</a:t>
            </a:r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pPr algn="r"/>
            <a:r>
              <a:rPr lang="uk-UA" dirty="0" smtClean="0"/>
              <a:t>5.9%</a:t>
            </a:r>
            <a:r>
              <a:rPr lang="uk-UA" sz="2400" dirty="0" smtClean="0"/>
              <a:t> </a:t>
            </a:r>
            <a:r>
              <a:rPr lang="uk-UA" sz="2400" dirty="0" err="1" smtClean="0"/>
              <a:t>инновационной</a:t>
            </a:r>
            <a:endParaRPr lang="uk-UA" sz="2400" dirty="0" smtClean="0"/>
          </a:p>
          <a:p>
            <a:pPr algn="r">
              <a:buNone/>
            </a:pPr>
            <a:r>
              <a:rPr lang="uk-UA" sz="2400" dirty="0" smtClean="0"/>
              <a:t>    </a:t>
            </a:r>
            <a:r>
              <a:rPr lang="uk-UA" sz="2400" dirty="0" err="1" smtClean="0"/>
              <a:t>продукции</a:t>
            </a:r>
            <a:endParaRPr lang="uk-UA" sz="2400" dirty="0" smtClean="0"/>
          </a:p>
          <a:p>
            <a:pPr algn="r"/>
            <a:r>
              <a:rPr lang="uk-UA" dirty="0" smtClean="0"/>
              <a:t>82 з 132 </a:t>
            </a:r>
            <a:r>
              <a:rPr lang="uk-UA" sz="2400" dirty="0" err="1" smtClean="0"/>
              <a:t>место</a:t>
            </a:r>
            <a:r>
              <a:rPr lang="uk-UA" sz="2400" dirty="0" smtClean="0"/>
              <a:t> по</a:t>
            </a:r>
          </a:p>
          <a:p>
            <a:pPr algn="r">
              <a:buNone/>
            </a:pPr>
            <a:r>
              <a:rPr lang="uk-UA" sz="2400" dirty="0" smtClean="0"/>
              <a:t>    </a:t>
            </a:r>
            <a:r>
              <a:rPr lang="uk-UA" sz="2400" dirty="0" err="1" smtClean="0"/>
              <a:t>конкурентоспособности</a:t>
            </a:r>
            <a:endParaRPr lang="uk-UA" sz="2400" dirty="0"/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9312" y="2742630"/>
            <a:ext cx="2930524" cy="19714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3231" y="-577538"/>
            <a:ext cx="7793037" cy="1462087"/>
          </a:xfrm>
        </p:spPr>
        <p:txBody>
          <a:bodyPr/>
          <a:lstStyle/>
          <a:p>
            <a:r>
              <a:rPr lang="ru-RU" sz="2800" dirty="0" smtClean="0"/>
              <a:t>Рейтинг барьеров на пути коммерциализации интеллектуальной собственности</a:t>
            </a:r>
            <a:endParaRPr lang="uk-UA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0768" y="1581142"/>
            <a:ext cx="7980166" cy="4114800"/>
          </a:xfrm>
        </p:spPr>
        <p:txBody>
          <a:bodyPr/>
          <a:lstStyle/>
          <a:p>
            <a:r>
              <a:rPr lang="ru-RU" sz="2400" dirty="0" smtClean="0"/>
              <a:t>Недостаточная компетентность субъектов инновационной деятельности –                         3,68</a:t>
            </a:r>
            <a:endParaRPr lang="uk-UA" sz="2400" dirty="0" smtClean="0"/>
          </a:p>
          <a:p>
            <a:r>
              <a:rPr lang="ru-RU" sz="2400" dirty="0" smtClean="0"/>
              <a:t>Недостаточное финансирование инновационной деятельности -                                                 3,67</a:t>
            </a:r>
          </a:p>
          <a:p>
            <a:r>
              <a:rPr lang="ru-RU" sz="2400" dirty="0" smtClean="0"/>
              <a:t>Несовершенная нормативно-правовая база инновационной деятельности –                        3,52</a:t>
            </a:r>
          </a:p>
          <a:p>
            <a:r>
              <a:rPr lang="ru-RU" sz="2400" dirty="0" smtClean="0"/>
              <a:t>Отсутствие эффективной инновационной инфраструктуры –                                            3,39</a:t>
            </a:r>
            <a:endParaRPr lang="uk-UA" sz="2400" dirty="0" smtClean="0"/>
          </a:p>
          <a:p>
            <a:r>
              <a:rPr lang="ru-RU" sz="2400" dirty="0" smtClean="0"/>
              <a:t>Неэффективный инновационный менеджмент – 3,31</a:t>
            </a:r>
            <a:endParaRPr lang="uk-UA" sz="2400" dirty="0" smtClean="0"/>
          </a:p>
          <a:p>
            <a:endParaRPr lang="uk-UA" sz="2400" dirty="0" smtClean="0"/>
          </a:p>
          <a:p>
            <a:endParaRPr lang="uk-UA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01D46A-1058-42A1-9C45-7DBC5E554683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9729" y="-492697"/>
            <a:ext cx="7793037" cy="1462087"/>
          </a:xfrm>
        </p:spPr>
        <p:txBody>
          <a:bodyPr/>
          <a:lstStyle/>
          <a:p>
            <a:r>
              <a:rPr lang="ru-RU" sz="2400" dirty="0" smtClean="0"/>
              <a:t>Недостаточная компетентность субъектов инновационной деятельности</a:t>
            </a:r>
            <a:endParaRPr lang="uk-UA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Инерция советского прошлого</a:t>
            </a:r>
          </a:p>
          <a:p>
            <a:r>
              <a:rPr lang="ru-RU" dirty="0" smtClean="0"/>
              <a:t>Дефицит обучающих программ по инновационному </a:t>
            </a:r>
            <a:r>
              <a:rPr lang="ru-RU" dirty="0" err="1" smtClean="0"/>
              <a:t>менежменту</a:t>
            </a:r>
            <a:endParaRPr lang="ru-RU" dirty="0" smtClean="0"/>
          </a:p>
          <a:p>
            <a:r>
              <a:rPr lang="ru-RU" dirty="0" smtClean="0"/>
              <a:t>Непонимание определяющей роли </a:t>
            </a:r>
          </a:p>
          <a:p>
            <a:pPr>
              <a:buNone/>
            </a:pPr>
            <a:r>
              <a:rPr lang="ru-RU" dirty="0" smtClean="0"/>
              <a:t>   интеллектуальной собственности в экономике</a:t>
            </a:r>
            <a:endParaRPr lang="uk-UA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©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01D46A-1058-42A1-9C45-7DBC5E554683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38" y="-586965"/>
            <a:ext cx="7793037" cy="1462087"/>
          </a:xfrm>
        </p:spPr>
        <p:txBody>
          <a:bodyPr/>
          <a:lstStyle/>
          <a:p>
            <a:r>
              <a:rPr lang="ru-RU" sz="2400" dirty="0" smtClean="0"/>
              <a:t>Недостаточное финансирование инновационной деятельности</a:t>
            </a:r>
            <a:endParaRPr lang="uk-UA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9551" y="1768331"/>
            <a:ext cx="7772400" cy="4114800"/>
          </a:xfrm>
        </p:spPr>
        <p:txBody>
          <a:bodyPr/>
          <a:lstStyle/>
          <a:p>
            <a:r>
              <a:rPr lang="ru-RU" dirty="0" smtClean="0"/>
              <a:t>Всего 0,3 – 04% ВВП выделяет государство на науку</a:t>
            </a:r>
          </a:p>
          <a:p>
            <a:r>
              <a:rPr lang="ru-RU" dirty="0" smtClean="0"/>
              <a:t>Прикладные исследования финансируются меньше, чем фундаментальные</a:t>
            </a:r>
          </a:p>
          <a:p>
            <a:r>
              <a:rPr lang="ru-RU" dirty="0" smtClean="0"/>
              <a:t>Малый объем иностранных инвестиций</a:t>
            </a:r>
            <a:endParaRPr lang="uk-UA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01D46A-1058-42A1-9C45-7DBC5E554683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4849" y="-454990"/>
            <a:ext cx="9198499" cy="1462087"/>
          </a:xfrm>
        </p:spPr>
        <p:txBody>
          <a:bodyPr/>
          <a:lstStyle/>
          <a:p>
            <a:r>
              <a:rPr lang="ru-RU" sz="2400" dirty="0" smtClean="0"/>
              <a:t>Несовершенная нормативно-правовая база</a:t>
            </a:r>
            <a:br>
              <a:rPr lang="ru-RU" sz="2400" dirty="0" smtClean="0"/>
            </a:br>
            <a:r>
              <a:rPr lang="ru-RU" sz="2400" dirty="0" smtClean="0"/>
              <a:t> инновационной деятельности</a:t>
            </a:r>
            <a:endParaRPr lang="uk-UA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8730" y="1640264"/>
            <a:ext cx="7956223" cy="4586517"/>
          </a:xfrm>
        </p:spPr>
        <p:txBody>
          <a:bodyPr/>
          <a:lstStyle/>
          <a:p>
            <a:r>
              <a:rPr lang="ru-RU" dirty="0" smtClean="0"/>
              <a:t>Законы исходят из принципа презумпции виновности инноватора</a:t>
            </a:r>
          </a:p>
          <a:p>
            <a:r>
              <a:rPr lang="ru-RU" dirty="0" smtClean="0"/>
              <a:t>Излишне сложная процедура утверждения и финансирования инновационных проектов</a:t>
            </a:r>
          </a:p>
          <a:p>
            <a:r>
              <a:rPr lang="ru-RU" dirty="0" smtClean="0"/>
              <a:t>Законы практически не предусматривают льгот для </a:t>
            </a:r>
            <a:r>
              <a:rPr lang="ru-RU" dirty="0" err="1" smtClean="0"/>
              <a:t>инноваторов</a:t>
            </a:r>
            <a:endParaRPr lang="uk-UA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01D46A-1058-42A1-9C45-7DBC5E554683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9219" y="-615246"/>
            <a:ext cx="7793037" cy="1462087"/>
          </a:xfrm>
        </p:spPr>
        <p:txBody>
          <a:bodyPr/>
          <a:lstStyle/>
          <a:p>
            <a:r>
              <a:rPr lang="ru-RU" sz="2400" dirty="0" smtClean="0"/>
              <a:t>Отсутствие эффективной инновационной инфраструктуры</a:t>
            </a:r>
            <a:endParaRPr lang="uk-UA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07675" y="1602076"/>
            <a:ext cx="7772400" cy="4114800"/>
          </a:xfrm>
        </p:spPr>
        <p:txBody>
          <a:bodyPr/>
          <a:lstStyle/>
          <a:p>
            <a:r>
              <a:rPr lang="ru-RU" dirty="0" smtClean="0"/>
              <a:t>Из 16 технопарков работают только три</a:t>
            </a:r>
          </a:p>
          <a:p>
            <a:r>
              <a:rPr lang="ru-RU" dirty="0" smtClean="0"/>
              <a:t>Пока создан только один научный парк</a:t>
            </a:r>
          </a:p>
          <a:p>
            <a:r>
              <a:rPr lang="ru-RU" dirty="0" smtClean="0"/>
              <a:t>Университеты и академические институты только приступили к созданию инновационных подразделений</a:t>
            </a:r>
            <a:endParaRPr lang="uk-UA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01D46A-1058-42A1-9C45-7DBC5E554683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Палитра">
  <a:themeElements>
    <a:clrScheme name="1_Палитра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1_Палит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Палитра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Палитра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Палитра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Палитра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Палитра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Палитра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Blends</Template>
  <TotalTime>11454</TotalTime>
  <Words>970</Words>
  <Application>Microsoft PowerPoint</Application>
  <PresentationFormat>Экран (4:3)</PresentationFormat>
  <Paragraphs>238</Paragraphs>
  <Slides>30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1_Палитра</vt:lpstr>
      <vt:lpstr>Слайд 1</vt:lpstr>
      <vt:lpstr>Капитализация/балансовая  стоимость для 500 наибольших компаний США (перечень S&amp;P 500)</vt:lpstr>
      <vt:lpstr>Управление интеллектуальной собственностью</vt:lpstr>
      <vt:lpstr>Проблема</vt:lpstr>
      <vt:lpstr>Рейтинг барьеров на пути коммерциализации интеллектуальной собственности</vt:lpstr>
      <vt:lpstr>Недостаточная компетентность субъектов инновационной деятельности</vt:lpstr>
      <vt:lpstr>Недостаточное финансирование инновационной деятельности</vt:lpstr>
      <vt:lpstr>Несовершенная нормативно-правовая база  инновационной деятельности</vt:lpstr>
      <vt:lpstr>Отсутствие эффективной инновационной инфраструктуры</vt:lpstr>
      <vt:lpstr>Неэффективный инновационный менеджмент</vt:lpstr>
      <vt:lpstr>Рейтинг факторов внешней среды, влияющих на производство инновационной продукции</vt:lpstr>
      <vt:lpstr>Принципы управления интеллектуальной собственностью</vt:lpstr>
      <vt:lpstr>Принципы управления интеллектуальной собственностью</vt:lpstr>
      <vt:lpstr>Принципы управления интеллектуальной собственностью</vt:lpstr>
      <vt:lpstr>Принципы управления интеллектуальной собственностью</vt:lpstr>
      <vt:lpstr>Способы коммерциализации интеллектуальной собственности</vt:lpstr>
      <vt:lpstr>Старая (линейная) схема коммерциализации  интеллектуальной собственности</vt:lpstr>
      <vt:lpstr>Стратегия коммерциализации интеллектуальной собственности академическими институтами</vt:lpstr>
      <vt:lpstr>Схема коммерциализации интеллектуальной собственности путем создания Spin-off  компании</vt:lpstr>
      <vt:lpstr>Создание структурных подразделений по интеллектуальной собственности</vt:lpstr>
      <vt:lpstr>Функции структурного подразделения по управлению интеллектуальной собственностью</vt:lpstr>
      <vt:lpstr>Подготовка кадров для управления интеллектуальной собственностью </vt:lpstr>
      <vt:lpstr>Динамика заключения договоров о передаче прав ИС на объекты промышленной собственности (ОПС)</vt:lpstr>
      <vt:lpstr>Инновационная продукция это:</vt:lpstr>
      <vt:lpstr>Объем реализованной инновационной продукции</vt:lpstr>
      <vt:lpstr>Экономика авторского права и смежных прав в Украине (2005 год)</vt:lpstr>
      <vt:lpstr>Вывод 1</vt:lpstr>
      <vt:lpstr>Вывод 2</vt:lpstr>
      <vt:lpstr>Вывод 3</vt:lpstr>
      <vt:lpstr>о</vt:lpstr>
    </vt:vector>
  </TitlesOfParts>
  <Company>ИИСП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Болелелый Сергей</dc:creator>
  <cp:lastModifiedBy>TSYBULEV</cp:lastModifiedBy>
  <cp:revision>993</cp:revision>
  <cp:lastPrinted>2000-05-30T06:42:38Z</cp:lastPrinted>
  <dcterms:created xsi:type="dcterms:W3CDTF">2000-05-20T10:29:56Z</dcterms:created>
  <dcterms:modified xsi:type="dcterms:W3CDTF">2011-02-17T10:45:21Z</dcterms:modified>
</cp:coreProperties>
</file>