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notesSlides/notesSlide16.xml" ContentType="application/vnd.openxmlformats-officedocument.presentationml.notesSlide+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6" r:id="rId3"/>
    <p:sldId id="258" r:id="rId4"/>
    <p:sldId id="279" r:id="rId5"/>
    <p:sldId id="281" r:id="rId6"/>
    <p:sldId id="282" r:id="rId7"/>
    <p:sldId id="262" r:id="rId8"/>
    <p:sldId id="265" r:id="rId9"/>
    <p:sldId id="284" r:id="rId10"/>
    <p:sldId id="286" r:id="rId11"/>
    <p:sldId id="287" r:id="rId12"/>
    <p:sldId id="288" r:id="rId13"/>
    <p:sldId id="289" r:id="rId14"/>
    <p:sldId id="290" r:id="rId15"/>
    <p:sldId id="297" r:id="rId16"/>
    <p:sldId id="293" r:id="rId17"/>
    <p:sldId id="294" r:id="rId18"/>
    <p:sldId id="295"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33" autoAdjust="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2000"/>
            </a:pPr>
            <a:r>
              <a:rPr lang="en-GB" sz="2000" dirty="0"/>
              <a:t>1980s</a:t>
            </a:r>
          </a:p>
        </c:rich>
      </c:tx>
      <c:layout/>
      <c:spPr>
        <a:ln>
          <a:solidFill>
            <a:schemeClr val="tx1"/>
          </a:solidFill>
        </a:ln>
      </c:spPr>
    </c:title>
    <c:view3D>
      <c:rotX val="30"/>
      <c:perspective val="30"/>
    </c:view3D>
    <c:plotArea>
      <c:layout/>
      <c:pie3DChart>
        <c:varyColors val="1"/>
        <c:ser>
          <c:idx val="0"/>
          <c:order val="0"/>
          <c:spPr>
            <a:solidFill>
              <a:schemeClr val="accent6">
                <a:lumMod val="75000"/>
              </a:schemeClr>
            </a:solidFill>
          </c:spPr>
          <c:dPt>
            <c:idx val="0"/>
            <c:spPr>
              <a:solidFill>
                <a:srgbClr val="FFFF00"/>
              </a:solidFill>
            </c:spPr>
          </c:dPt>
          <c:dPt>
            <c:idx val="1"/>
            <c:spPr>
              <a:solidFill>
                <a:srgbClr val="002060"/>
              </a:solidFill>
            </c:spPr>
          </c:dPt>
          <c:dLbls>
            <c:dLbl>
              <c:idx val="0"/>
              <c:layout>
                <c:manualLayout>
                  <c:x val="-0.18208270980780641"/>
                  <c:y val="-5.6629008330480396E-3"/>
                </c:manualLayout>
              </c:layout>
              <c:tx>
                <c:rich>
                  <a:bodyPr/>
                  <a:lstStyle/>
                  <a:p>
                    <a:r>
                      <a:rPr lang="en-US" sz="1800" b="1"/>
                      <a:t>
40%</a:t>
                    </a:r>
                  </a:p>
                </c:rich>
              </c:tx>
              <c:showCatName val="1"/>
              <c:showPercent val="1"/>
            </c:dLbl>
            <c:dLbl>
              <c:idx val="1"/>
              <c:layout/>
              <c:tx>
                <c:rich>
                  <a:bodyPr/>
                  <a:lstStyle/>
                  <a:p>
                    <a:pPr>
                      <a:defRPr sz="1800" b="1">
                        <a:solidFill>
                          <a:schemeClr val="bg1"/>
                        </a:solidFill>
                      </a:defRPr>
                    </a:pPr>
                    <a:r>
                      <a:rPr lang="en-US" sz="1800" b="1">
                        <a:solidFill>
                          <a:schemeClr val="bg1"/>
                        </a:solidFill>
                      </a:rPr>
                      <a:t>
60%</a:t>
                    </a:r>
                  </a:p>
                </c:rich>
              </c:tx>
              <c:spPr/>
              <c:showCatName val="1"/>
              <c:showPercent val="1"/>
            </c:dLbl>
            <c:txPr>
              <a:bodyPr/>
              <a:lstStyle/>
              <a:p>
                <a:pPr>
                  <a:defRPr sz="1800" b="1"/>
                </a:pPr>
                <a:endParaRPr lang="en-US"/>
              </a:p>
            </c:txPr>
            <c:showCatName val="1"/>
            <c:showPercent val="1"/>
            <c:showLeaderLines val="1"/>
          </c:dLbls>
          <c:cat>
            <c:strRef>
              <c:f>Sheet1!$A$2:$A$3</c:f>
              <c:strCache>
                <c:ptCount val="2"/>
                <c:pt idx="0">
                  <c:v>Intangible</c:v>
                </c:pt>
                <c:pt idx="1">
                  <c:v>Tangible</c:v>
                </c:pt>
              </c:strCache>
            </c:strRef>
          </c:cat>
          <c:val>
            <c:numRef>
              <c:f>Sheet1!$B$2:$B$3</c:f>
              <c:numCache>
                <c:formatCode>0%</c:formatCode>
                <c:ptCount val="2"/>
                <c:pt idx="0">
                  <c:v>0.4</c:v>
                </c:pt>
                <c:pt idx="1">
                  <c:v>0.60000000000000042</c:v>
                </c:pt>
              </c:numCache>
            </c:numRef>
          </c:val>
        </c:ser>
        <c:dLbls>
          <c:showCatName val="1"/>
          <c:showPercent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2000"/>
            </a:pPr>
            <a:r>
              <a:rPr lang="en-US" sz="2000"/>
              <a:t>2002</a:t>
            </a:r>
          </a:p>
        </c:rich>
      </c:tx>
      <c:layout/>
      <c:spPr>
        <a:ln>
          <a:solidFill>
            <a:schemeClr val="tx1"/>
          </a:solidFill>
        </a:ln>
      </c:spPr>
    </c:title>
    <c:view3D>
      <c:rotX val="30"/>
      <c:perspective val="30"/>
    </c:view3D>
    <c:plotArea>
      <c:layout/>
      <c:pie3DChart>
        <c:varyColors val="1"/>
        <c:ser>
          <c:idx val="0"/>
          <c:order val="0"/>
          <c:dPt>
            <c:idx val="0"/>
            <c:spPr>
              <a:solidFill>
                <a:srgbClr val="FFFF00"/>
              </a:solidFill>
            </c:spPr>
          </c:dPt>
          <c:dPt>
            <c:idx val="1"/>
            <c:spPr>
              <a:solidFill>
                <a:srgbClr val="002060"/>
              </a:solidFill>
            </c:spPr>
          </c:dPt>
          <c:dLbls>
            <c:dLbl>
              <c:idx val="0"/>
              <c:layout/>
              <c:tx>
                <c:rich>
                  <a:bodyPr/>
                  <a:lstStyle/>
                  <a:p>
                    <a:r>
                      <a:rPr lang="en-US" sz="1800" b="1"/>
                      <a:t>
75%</a:t>
                    </a:r>
                  </a:p>
                </c:rich>
              </c:tx>
              <c:showCatName val="1"/>
              <c:showPercent val="1"/>
            </c:dLbl>
            <c:dLbl>
              <c:idx val="1"/>
              <c:layout>
                <c:manualLayout>
                  <c:x val="0.16119640260556298"/>
                  <c:y val="5.1240995756587686E-2"/>
                </c:manualLayout>
              </c:layout>
              <c:tx>
                <c:rich>
                  <a:bodyPr/>
                  <a:lstStyle/>
                  <a:p>
                    <a:pPr>
                      <a:defRPr sz="1800" b="1">
                        <a:solidFill>
                          <a:schemeClr val="bg1"/>
                        </a:solidFill>
                      </a:defRPr>
                    </a:pPr>
                    <a:r>
                      <a:rPr lang="en-US" sz="1800" b="1">
                        <a:solidFill>
                          <a:schemeClr val="bg1"/>
                        </a:solidFill>
                      </a:rPr>
                      <a:t>
25%</a:t>
                    </a:r>
                  </a:p>
                </c:rich>
              </c:tx>
              <c:spPr/>
              <c:showCatName val="1"/>
              <c:showPercent val="1"/>
            </c:dLbl>
            <c:txPr>
              <a:bodyPr/>
              <a:lstStyle/>
              <a:p>
                <a:pPr>
                  <a:defRPr sz="1800" b="1"/>
                </a:pPr>
                <a:endParaRPr lang="en-US"/>
              </a:p>
            </c:txPr>
            <c:showCatName val="1"/>
            <c:showPercent val="1"/>
            <c:showLeaderLines val="1"/>
          </c:dLbls>
          <c:cat>
            <c:strRef>
              <c:f>Sheet1!$A$2:$A$3</c:f>
              <c:strCache>
                <c:ptCount val="2"/>
                <c:pt idx="0">
                  <c:v>Intangible</c:v>
                </c:pt>
                <c:pt idx="1">
                  <c:v>Tangible</c:v>
                </c:pt>
              </c:strCache>
            </c:strRef>
          </c:cat>
          <c:val>
            <c:numRef>
              <c:f>Sheet1!$C$2:$C$3</c:f>
              <c:numCache>
                <c:formatCode>0%</c:formatCode>
                <c:ptCount val="2"/>
                <c:pt idx="0">
                  <c:v>0.75000000000000044</c:v>
                </c:pt>
                <c:pt idx="1">
                  <c:v>0.25</c:v>
                </c:pt>
              </c:numCache>
            </c:numRef>
          </c:val>
        </c:ser>
        <c:dLbls>
          <c:showCatName val="1"/>
          <c:showPercent val="1"/>
        </c:dLbls>
      </c:pie3DChart>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F78F3C-EF7E-480C-8440-02E957C3CD2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7A9B0E2A-1472-474D-A0BC-8FF5285FF46E}">
      <dgm:prSet/>
      <dgm:spPr>
        <a:solidFill>
          <a:srgbClr val="00B0F0"/>
        </a:solidFill>
        <a:effectLst>
          <a:outerShdw blurRad="50800" dist="38100" dir="5400000" algn="t" rotWithShape="0">
            <a:prstClr val="black">
              <a:alpha val="40000"/>
            </a:prstClr>
          </a:outerShdw>
        </a:effectLst>
      </dgm:spPr>
      <dgm:t>
        <a:bodyPr/>
        <a:lstStyle/>
        <a:p>
          <a:pPr rtl="0"/>
          <a:r>
            <a:rPr lang="en-US" b="1" dirty="0" smtClean="0">
              <a:solidFill>
                <a:schemeClr val="tx1"/>
              </a:solidFill>
            </a:rPr>
            <a:t>1. Scope of the research</a:t>
          </a:r>
          <a:endParaRPr lang="en-US" b="1" dirty="0">
            <a:solidFill>
              <a:schemeClr val="tx1"/>
            </a:solidFill>
          </a:endParaRPr>
        </a:p>
      </dgm:t>
    </dgm:pt>
    <dgm:pt modelId="{C144B449-7AE3-446F-8B6A-E579FF193748}" type="parTrans" cxnId="{9D30165A-9886-472D-8D4D-BE51C3E557D5}">
      <dgm:prSet/>
      <dgm:spPr/>
      <dgm:t>
        <a:bodyPr/>
        <a:lstStyle/>
        <a:p>
          <a:endParaRPr lang="en-GB" b="1">
            <a:solidFill>
              <a:schemeClr val="tx1"/>
            </a:solidFill>
          </a:endParaRPr>
        </a:p>
      </dgm:t>
    </dgm:pt>
    <dgm:pt modelId="{EAD709ED-C25B-49F1-9594-6DE1199D9E93}" type="sibTrans" cxnId="{9D30165A-9886-472D-8D4D-BE51C3E557D5}">
      <dgm:prSet/>
      <dgm:spPr/>
      <dgm:t>
        <a:bodyPr/>
        <a:lstStyle/>
        <a:p>
          <a:endParaRPr lang="en-GB" b="1">
            <a:solidFill>
              <a:schemeClr val="tx1"/>
            </a:solidFill>
          </a:endParaRPr>
        </a:p>
      </dgm:t>
    </dgm:pt>
    <dgm:pt modelId="{141D4BE5-CAA3-4982-B345-E9A700471684}">
      <dgm:prSet/>
      <dgm:spPr>
        <a:solidFill>
          <a:srgbClr val="00B0F0"/>
        </a:solidFill>
        <a:effectLst>
          <a:outerShdw blurRad="50800" dist="38100" dir="5400000" algn="t" rotWithShape="0">
            <a:prstClr val="black">
              <a:alpha val="40000"/>
            </a:prstClr>
          </a:outerShdw>
        </a:effectLst>
      </dgm:spPr>
      <dgm:t>
        <a:bodyPr/>
        <a:lstStyle/>
        <a:p>
          <a:pPr rtl="0"/>
          <a:r>
            <a:rPr lang="en-US" b="1" dirty="0" smtClean="0">
              <a:solidFill>
                <a:schemeClr val="tx1"/>
              </a:solidFill>
            </a:rPr>
            <a:t>2. Outcome and findings</a:t>
          </a:r>
          <a:endParaRPr lang="en-GB" b="1" dirty="0">
            <a:solidFill>
              <a:schemeClr val="tx1"/>
            </a:solidFill>
          </a:endParaRPr>
        </a:p>
      </dgm:t>
    </dgm:pt>
    <dgm:pt modelId="{983B0704-A8E5-49AE-B771-69FBF18081B3}" type="parTrans" cxnId="{D86E8BA7-F795-49E2-B5F3-43435790E2F2}">
      <dgm:prSet/>
      <dgm:spPr/>
      <dgm:t>
        <a:bodyPr/>
        <a:lstStyle/>
        <a:p>
          <a:endParaRPr lang="en-GB" b="1">
            <a:solidFill>
              <a:schemeClr val="tx1"/>
            </a:solidFill>
          </a:endParaRPr>
        </a:p>
      </dgm:t>
    </dgm:pt>
    <dgm:pt modelId="{32082A67-C2CA-4949-B84E-7A81D022D600}" type="sibTrans" cxnId="{D86E8BA7-F795-49E2-B5F3-43435790E2F2}">
      <dgm:prSet/>
      <dgm:spPr/>
      <dgm:t>
        <a:bodyPr/>
        <a:lstStyle/>
        <a:p>
          <a:endParaRPr lang="en-GB" b="1">
            <a:solidFill>
              <a:schemeClr val="tx1"/>
            </a:solidFill>
          </a:endParaRPr>
        </a:p>
      </dgm:t>
    </dgm:pt>
    <dgm:pt modelId="{79B3E586-722B-46A5-A60F-6217A0FAD825}">
      <dgm:prSet/>
      <dgm:spPr>
        <a:solidFill>
          <a:srgbClr val="00B0F0"/>
        </a:solidFill>
        <a:effectLst>
          <a:outerShdw blurRad="50800" dist="38100" dir="5400000" algn="t" rotWithShape="0">
            <a:prstClr val="black">
              <a:alpha val="40000"/>
            </a:prstClr>
          </a:outerShdw>
        </a:effectLst>
      </dgm:spPr>
      <dgm:t>
        <a:bodyPr/>
        <a:lstStyle/>
        <a:p>
          <a:pPr rtl="0"/>
          <a:r>
            <a:rPr lang="en-US" b="1" dirty="0" smtClean="0">
              <a:solidFill>
                <a:schemeClr val="tx1"/>
              </a:solidFill>
            </a:rPr>
            <a:t>3. Suggestions for the design of the economic tool</a:t>
          </a:r>
          <a:endParaRPr lang="en-US" b="1" dirty="0">
            <a:solidFill>
              <a:schemeClr val="tx1"/>
            </a:solidFill>
          </a:endParaRPr>
        </a:p>
      </dgm:t>
    </dgm:pt>
    <dgm:pt modelId="{39654DF5-915F-46F1-9631-53973B5F7C05}" type="parTrans" cxnId="{FD1E9BC3-671E-4AC2-9802-8F877FB4F002}">
      <dgm:prSet/>
      <dgm:spPr/>
      <dgm:t>
        <a:bodyPr/>
        <a:lstStyle/>
        <a:p>
          <a:endParaRPr lang="en-GB" b="1">
            <a:solidFill>
              <a:schemeClr val="tx1"/>
            </a:solidFill>
          </a:endParaRPr>
        </a:p>
      </dgm:t>
    </dgm:pt>
    <dgm:pt modelId="{5FDB2E44-A923-412D-A8A6-F666887FF28A}" type="sibTrans" cxnId="{FD1E9BC3-671E-4AC2-9802-8F877FB4F002}">
      <dgm:prSet/>
      <dgm:spPr/>
      <dgm:t>
        <a:bodyPr/>
        <a:lstStyle/>
        <a:p>
          <a:endParaRPr lang="en-GB" b="1">
            <a:solidFill>
              <a:schemeClr val="tx1"/>
            </a:solidFill>
          </a:endParaRPr>
        </a:p>
      </dgm:t>
    </dgm:pt>
    <dgm:pt modelId="{28ADDE6F-2804-4061-9A44-0522899BB7FB}" type="pres">
      <dgm:prSet presAssocID="{95F78F3C-EF7E-480C-8440-02E957C3CD28}" presName="CompostProcess" presStyleCnt="0">
        <dgm:presLayoutVars>
          <dgm:dir/>
          <dgm:resizeHandles val="exact"/>
        </dgm:presLayoutVars>
      </dgm:prSet>
      <dgm:spPr/>
      <dgm:t>
        <a:bodyPr/>
        <a:lstStyle/>
        <a:p>
          <a:endParaRPr lang="en-GB"/>
        </a:p>
      </dgm:t>
    </dgm:pt>
    <dgm:pt modelId="{DDB55AD5-9842-470F-94B4-891AE7467ED1}" type="pres">
      <dgm:prSet presAssocID="{95F78F3C-EF7E-480C-8440-02E957C3CD28}" presName="arrow" presStyleLbl="bgShp" presStyleIdx="0" presStyleCnt="1"/>
      <dgm:spPr>
        <a:solidFill>
          <a:srgbClr val="002060"/>
        </a:solidFill>
      </dgm:spPr>
      <dgm:t>
        <a:bodyPr/>
        <a:lstStyle/>
        <a:p>
          <a:endParaRPr lang="en-GB"/>
        </a:p>
      </dgm:t>
    </dgm:pt>
    <dgm:pt modelId="{E7448FC7-934D-412C-BDC8-C158E7A87C78}" type="pres">
      <dgm:prSet presAssocID="{95F78F3C-EF7E-480C-8440-02E957C3CD28}" presName="linearProcess" presStyleCnt="0"/>
      <dgm:spPr/>
    </dgm:pt>
    <dgm:pt modelId="{D80ADB2B-D06D-47D4-9CE1-D3C4D3DFE77E}" type="pres">
      <dgm:prSet presAssocID="{7A9B0E2A-1472-474D-A0BC-8FF5285FF46E}" presName="textNode" presStyleLbl="node1" presStyleIdx="0" presStyleCnt="3">
        <dgm:presLayoutVars>
          <dgm:bulletEnabled val="1"/>
        </dgm:presLayoutVars>
      </dgm:prSet>
      <dgm:spPr/>
      <dgm:t>
        <a:bodyPr/>
        <a:lstStyle/>
        <a:p>
          <a:endParaRPr lang="en-GB"/>
        </a:p>
      </dgm:t>
    </dgm:pt>
    <dgm:pt modelId="{37E7DE7F-9E25-4D68-A777-F3B7307AAEB2}" type="pres">
      <dgm:prSet presAssocID="{EAD709ED-C25B-49F1-9594-6DE1199D9E93}" presName="sibTrans" presStyleCnt="0"/>
      <dgm:spPr/>
    </dgm:pt>
    <dgm:pt modelId="{73E68CB0-A9C4-4AB0-AD00-427E785F6199}" type="pres">
      <dgm:prSet presAssocID="{141D4BE5-CAA3-4982-B345-E9A700471684}" presName="textNode" presStyleLbl="node1" presStyleIdx="1" presStyleCnt="3">
        <dgm:presLayoutVars>
          <dgm:bulletEnabled val="1"/>
        </dgm:presLayoutVars>
      </dgm:prSet>
      <dgm:spPr/>
      <dgm:t>
        <a:bodyPr/>
        <a:lstStyle/>
        <a:p>
          <a:endParaRPr lang="en-GB"/>
        </a:p>
      </dgm:t>
    </dgm:pt>
    <dgm:pt modelId="{AE52A8FD-4381-46B7-A4A9-877ABE69FE14}" type="pres">
      <dgm:prSet presAssocID="{32082A67-C2CA-4949-B84E-7A81D022D600}" presName="sibTrans" presStyleCnt="0"/>
      <dgm:spPr/>
    </dgm:pt>
    <dgm:pt modelId="{60707F9E-89CD-431B-A937-F43A157B9640}" type="pres">
      <dgm:prSet presAssocID="{79B3E586-722B-46A5-A60F-6217A0FAD825}" presName="textNode" presStyleLbl="node1" presStyleIdx="2" presStyleCnt="3">
        <dgm:presLayoutVars>
          <dgm:bulletEnabled val="1"/>
        </dgm:presLayoutVars>
      </dgm:prSet>
      <dgm:spPr/>
      <dgm:t>
        <a:bodyPr/>
        <a:lstStyle/>
        <a:p>
          <a:endParaRPr lang="en-GB"/>
        </a:p>
      </dgm:t>
    </dgm:pt>
  </dgm:ptLst>
  <dgm:cxnLst>
    <dgm:cxn modelId="{D86E8BA7-F795-49E2-B5F3-43435790E2F2}" srcId="{95F78F3C-EF7E-480C-8440-02E957C3CD28}" destId="{141D4BE5-CAA3-4982-B345-E9A700471684}" srcOrd="1" destOrd="0" parTransId="{983B0704-A8E5-49AE-B771-69FBF18081B3}" sibTransId="{32082A67-C2CA-4949-B84E-7A81D022D600}"/>
    <dgm:cxn modelId="{E2957C07-C58D-4298-9B43-CBE0B1E513FB}" type="presOf" srcId="{141D4BE5-CAA3-4982-B345-E9A700471684}" destId="{73E68CB0-A9C4-4AB0-AD00-427E785F6199}" srcOrd="0" destOrd="0" presId="urn:microsoft.com/office/officeart/2005/8/layout/hProcess9"/>
    <dgm:cxn modelId="{8412160A-A08B-4445-9995-7C8FE7A7C6BB}" type="presOf" srcId="{95F78F3C-EF7E-480C-8440-02E957C3CD28}" destId="{28ADDE6F-2804-4061-9A44-0522899BB7FB}" srcOrd="0" destOrd="0" presId="urn:microsoft.com/office/officeart/2005/8/layout/hProcess9"/>
    <dgm:cxn modelId="{EA85DBA3-0A59-4E41-BC02-B6344BFAD784}" type="presOf" srcId="{79B3E586-722B-46A5-A60F-6217A0FAD825}" destId="{60707F9E-89CD-431B-A937-F43A157B9640}" srcOrd="0" destOrd="0" presId="urn:microsoft.com/office/officeart/2005/8/layout/hProcess9"/>
    <dgm:cxn modelId="{FD1E9BC3-671E-4AC2-9802-8F877FB4F002}" srcId="{95F78F3C-EF7E-480C-8440-02E957C3CD28}" destId="{79B3E586-722B-46A5-A60F-6217A0FAD825}" srcOrd="2" destOrd="0" parTransId="{39654DF5-915F-46F1-9631-53973B5F7C05}" sibTransId="{5FDB2E44-A923-412D-A8A6-F666887FF28A}"/>
    <dgm:cxn modelId="{9D30165A-9886-472D-8D4D-BE51C3E557D5}" srcId="{95F78F3C-EF7E-480C-8440-02E957C3CD28}" destId="{7A9B0E2A-1472-474D-A0BC-8FF5285FF46E}" srcOrd="0" destOrd="0" parTransId="{C144B449-7AE3-446F-8B6A-E579FF193748}" sibTransId="{EAD709ED-C25B-49F1-9594-6DE1199D9E93}"/>
    <dgm:cxn modelId="{5682D2B1-6158-4E5C-8908-73CC8FC08489}" type="presOf" srcId="{7A9B0E2A-1472-474D-A0BC-8FF5285FF46E}" destId="{D80ADB2B-D06D-47D4-9CE1-D3C4D3DFE77E}" srcOrd="0" destOrd="0" presId="urn:microsoft.com/office/officeart/2005/8/layout/hProcess9"/>
    <dgm:cxn modelId="{8B1F6546-6955-45D0-9D09-2093E2E63A5E}" type="presParOf" srcId="{28ADDE6F-2804-4061-9A44-0522899BB7FB}" destId="{DDB55AD5-9842-470F-94B4-891AE7467ED1}" srcOrd="0" destOrd="0" presId="urn:microsoft.com/office/officeart/2005/8/layout/hProcess9"/>
    <dgm:cxn modelId="{749B271E-2443-4E81-9B4E-AB09C4558B7D}" type="presParOf" srcId="{28ADDE6F-2804-4061-9A44-0522899BB7FB}" destId="{E7448FC7-934D-412C-BDC8-C158E7A87C78}" srcOrd="1" destOrd="0" presId="urn:microsoft.com/office/officeart/2005/8/layout/hProcess9"/>
    <dgm:cxn modelId="{5906D8AD-947A-4E28-8091-3FC8CAD739AB}" type="presParOf" srcId="{E7448FC7-934D-412C-BDC8-C158E7A87C78}" destId="{D80ADB2B-D06D-47D4-9CE1-D3C4D3DFE77E}" srcOrd="0" destOrd="0" presId="urn:microsoft.com/office/officeart/2005/8/layout/hProcess9"/>
    <dgm:cxn modelId="{D01AB812-8F81-4561-878A-403ECE073B81}" type="presParOf" srcId="{E7448FC7-934D-412C-BDC8-C158E7A87C78}" destId="{37E7DE7F-9E25-4D68-A777-F3B7307AAEB2}" srcOrd="1" destOrd="0" presId="urn:microsoft.com/office/officeart/2005/8/layout/hProcess9"/>
    <dgm:cxn modelId="{8CF9C86E-DF92-4004-AFB6-A9E4B555F67F}" type="presParOf" srcId="{E7448FC7-934D-412C-BDC8-C158E7A87C78}" destId="{73E68CB0-A9C4-4AB0-AD00-427E785F6199}" srcOrd="2" destOrd="0" presId="urn:microsoft.com/office/officeart/2005/8/layout/hProcess9"/>
    <dgm:cxn modelId="{03C88D42-5120-4F56-BD3C-3987A3D0E481}" type="presParOf" srcId="{E7448FC7-934D-412C-BDC8-C158E7A87C78}" destId="{AE52A8FD-4381-46B7-A4A9-877ABE69FE14}" srcOrd="3" destOrd="0" presId="urn:microsoft.com/office/officeart/2005/8/layout/hProcess9"/>
    <dgm:cxn modelId="{49B2DCFF-DB84-44D2-B36B-10072C219771}" type="presParOf" srcId="{E7448FC7-934D-412C-BDC8-C158E7A87C78}" destId="{60707F9E-89CD-431B-A937-F43A157B9640}" srcOrd="4" destOrd="0" presId="urn:microsoft.com/office/officeart/2005/8/layout/hProcess9"/>
  </dgm:cxnLst>
  <dgm:bg>
    <a:effect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5C792D-35D9-4C81-A3E0-DFF79BB01CC3}" type="doc">
      <dgm:prSet loTypeId="urn:microsoft.com/office/officeart/2005/8/layout/hierarchy6" loCatId="hierarchy" qsTypeId="urn:microsoft.com/office/officeart/2005/8/quickstyle/simple3" qsCatId="simple" csTypeId="urn:microsoft.com/office/officeart/2005/8/colors/accent1_3" csCatId="accent1" phldr="1"/>
      <dgm:spPr/>
      <dgm:t>
        <a:bodyPr/>
        <a:lstStyle/>
        <a:p>
          <a:endParaRPr lang="en-GB"/>
        </a:p>
      </dgm:t>
    </dgm:pt>
    <dgm:pt modelId="{6EE8496C-BD58-40E3-976F-01E6AF2F996B}">
      <dgm:prSet custT="1"/>
      <dgm:spPr>
        <a:solidFill>
          <a:srgbClr val="002060"/>
        </a:solidFill>
        <a:ln w="28575">
          <a:solidFill>
            <a:schemeClr val="bg1"/>
          </a:solidFill>
        </a:ln>
      </dgm:spPr>
      <dgm:t>
        <a:bodyPr/>
        <a:lstStyle/>
        <a:p>
          <a:pPr rtl="0">
            <a:lnSpc>
              <a:spcPct val="100000"/>
            </a:lnSpc>
          </a:pPr>
          <a:r>
            <a:rPr lang="en-US" sz="2000" b="1" i="0" baseline="0" dirty="0" smtClean="0">
              <a:solidFill>
                <a:schemeClr val="bg1"/>
              </a:solidFill>
            </a:rPr>
            <a:t>a. Research and Development (R&amp;D) </a:t>
          </a:r>
        </a:p>
        <a:p>
          <a:pPr rtl="0">
            <a:lnSpc>
              <a:spcPct val="100000"/>
            </a:lnSpc>
          </a:pPr>
          <a:r>
            <a:rPr lang="en-US" sz="2000" b="1" i="0" baseline="0" dirty="0" smtClean="0">
              <a:solidFill>
                <a:schemeClr val="bg1"/>
              </a:solidFill>
            </a:rPr>
            <a:t>b. Economics of IP </a:t>
          </a:r>
        </a:p>
        <a:p>
          <a:pPr rtl="0">
            <a:lnSpc>
              <a:spcPct val="100000"/>
            </a:lnSpc>
          </a:pPr>
          <a:r>
            <a:rPr lang="en-US" sz="2000" b="1" i="0" baseline="0" dirty="0" smtClean="0">
              <a:solidFill>
                <a:schemeClr val="bg1"/>
              </a:solidFill>
            </a:rPr>
            <a:t>c. Roster of Consultants</a:t>
          </a:r>
          <a:endParaRPr lang="en-GB" sz="2000" b="1" dirty="0">
            <a:solidFill>
              <a:schemeClr val="bg1"/>
            </a:solidFill>
          </a:endParaRPr>
        </a:p>
      </dgm:t>
    </dgm:pt>
    <dgm:pt modelId="{E4EF653A-14CA-47CA-B60A-BB82C0FC8B15}" type="parTrans" cxnId="{BAE4B36A-9A6D-4C69-9568-2A274B4AF440}">
      <dgm:prSet/>
      <dgm:spPr/>
      <dgm:t>
        <a:bodyPr/>
        <a:lstStyle/>
        <a:p>
          <a:endParaRPr lang="en-GB" sz="1600" b="1">
            <a:solidFill>
              <a:schemeClr val="tx1"/>
            </a:solidFill>
          </a:endParaRPr>
        </a:p>
      </dgm:t>
    </dgm:pt>
    <dgm:pt modelId="{2C84EFBE-D30C-45FD-9CD6-5B9C5F1299DD}" type="sibTrans" cxnId="{BAE4B36A-9A6D-4C69-9568-2A274B4AF440}">
      <dgm:prSet/>
      <dgm:spPr/>
      <dgm:t>
        <a:bodyPr/>
        <a:lstStyle/>
        <a:p>
          <a:endParaRPr lang="en-GB" sz="1600" b="1">
            <a:solidFill>
              <a:schemeClr val="tx1"/>
            </a:solidFill>
          </a:endParaRPr>
        </a:p>
      </dgm:t>
    </dgm:pt>
    <dgm:pt modelId="{47F3CF8A-7AD7-4CCC-9789-70F9A0300B55}">
      <dgm:prSet custT="1"/>
      <dgm:spPr>
        <a:solidFill>
          <a:srgbClr val="002060"/>
        </a:solidFill>
        <a:ln w="28575">
          <a:solidFill>
            <a:schemeClr val="bg1"/>
          </a:solidFill>
        </a:ln>
      </dgm:spPr>
      <dgm:t>
        <a:bodyPr/>
        <a:lstStyle/>
        <a:p>
          <a:pPr rtl="0"/>
          <a:r>
            <a:rPr lang="en-US" sz="1800" b="1" i="0" baseline="0" dirty="0" smtClean="0">
              <a:solidFill>
                <a:schemeClr val="bg1"/>
              </a:solidFill>
            </a:rPr>
            <a:t>Division for Certain Countries in Europe and Asia </a:t>
          </a:r>
        </a:p>
        <a:p>
          <a:pPr rtl="0"/>
          <a:r>
            <a:rPr lang="en-US" sz="1800" b="0" i="0" baseline="0" dirty="0" smtClean="0">
              <a:solidFill>
                <a:schemeClr val="bg1"/>
              </a:solidFill>
            </a:rPr>
            <a:t>(33 WIPO member countries)</a:t>
          </a:r>
        </a:p>
      </dgm:t>
    </dgm:pt>
    <dgm:pt modelId="{8135F586-21D6-46F2-873A-3ED54C804850}" type="parTrans" cxnId="{0C883F45-161F-44A5-9054-0E609C032D66}">
      <dgm:prSet/>
      <dgm:spPr>
        <a:ln>
          <a:solidFill>
            <a:schemeClr val="tx1"/>
          </a:solidFill>
        </a:ln>
      </dgm:spPr>
      <dgm:t>
        <a:bodyPr/>
        <a:lstStyle/>
        <a:p>
          <a:endParaRPr lang="en-GB" sz="1600" b="1">
            <a:solidFill>
              <a:schemeClr val="tx1"/>
            </a:solidFill>
          </a:endParaRPr>
        </a:p>
      </dgm:t>
    </dgm:pt>
    <dgm:pt modelId="{78CD9E26-4144-4B9E-AC58-841B1EA16C7B}" type="sibTrans" cxnId="{0C883F45-161F-44A5-9054-0E609C032D66}">
      <dgm:prSet/>
      <dgm:spPr/>
      <dgm:t>
        <a:bodyPr/>
        <a:lstStyle/>
        <a:p>
          <a:endParaRPr lang="en-GB" sz="1600" b="1">
            <a:solidFill>
              <a:schemeClr val="tx1"/>
            </a:solidFill>
          </a:endParaRPr>
        </a:p>
      </dgm:t>
    </dgm:pt>
    <dgm:pt modelId="{DCF335A9-A2A9-4F26-8C4A-A1A8ACE9FC68}">
      <dgm:prSet custT="1"/>
      <dgm:spPr>
        <a:solidFill>
          <a:srgbClr val="002060"/>
        </a:solidFill>
        <a:ln w="28575">
          <a:solidFill>
            <a:schemeClr val="bg1"/>
          </a:solidFill>
        </a:ln>
      </dgm:spPr>
      <dgm:t>
        <a:bodyPr/>
        <a:lstStyle/>
        <a:p>
          <a:pPr rtl="0"/>
          <a:r>
            <a:rPr lang="en-US" sz="1600" b="0" smtClean="0">
              <a:solidFill>
                <a:schemeClr val="bg1"/>
              </a:solidFill>
            </a:rPr>
            <a:t>17 Central European and Baltic states</a:t>
          </a:r>
          <a:endParaRPr lang="en-GB" sz="1600" b="0" dirty="0">
            <a:solidFill>
              <a:schemeClr val="bg1"/>
            </a:solidFill>
          </a:endParaRPr>
        </a:p>
      </dgm:t>
    </dgm:pt>
    <dgm:pt modelId="{9FCBA969-58E1-4D2A-9AA5-5C9259BA4BBC}" type="parTrans" cxnId="{3900DB27-7621-4999-A4C5-3A99C315D147}">
      <dgm:prSet/>
      <dgm:spPr>
        <a:ln>
          <a:solidFill>
            <a:schemeClr val="tx1"/>
          </a:solidFill>
        </a:ln>
      </dgm:spPr>
      <dgm:t>
        <a:bodyPr/>
        <a:lstStyle/>
        <a:p>
          <a:endParaRPr lang="en-GB" sz="1600" b="1">
            <a:solidFill>
              <a:schemeClr val="tx1"/>
            </a:solidFill>
          </a:endParaRPr>
        </a:p>
      </dgm:t>
    </dgm:pt>
    <dgm:pt modelId="{4EE14332-FF2F-45A1-97F4-709D6FC7F45C}" type="sibTrans" cxnId="{3900DB27-7621-4999-A4C5-3A99C315D147}">
      <dgm:prSet/>
      <dgm:spPr/>
      <dgm:t>
        <a:bodyPr/>
        <a:lstStyle/>
        <a:p>
          <a:endParaRPr lang="en-GB" sz="1600" b="1">
            <a:solidFill>
              <a:schemeClr val="tx1"/>
            </a:solidFill>
          </a:endParaRPr>
        </a:p>
      </dgm:t>
    </dgm:pt>
    <dgm:pt modelId="{6C84E3D2-D5AE-4A60-BF63-02D39FFDFEFF}">
      <dgm:prSet custT="1"/>
      <dgm:spPr>
        <a:solidFill>
          <a:srgbClr val="002060"/>
        </a:solidFill>
        <a:ln w="28575">
          <a:solidFill>
            <a:schemeClr val="bg1"/>
          </a:solidFill>
        </a:ln>
      </dgm:spPr>
      <dgm:t>
        <a:bodyPr/>
        <a:lstStyle/>
        <a:p>
          <a:pPr rtl="0"/>
          <a:r>
            <a:rPr lang="en-US" sz="1600" b="0" smtClean="0">
              <a:solidFill>
                <a:schemeClr val="bg1"/>
              </a:solidFill>
            </a:rPr>
            <a:t>11 Caucasian, Central Asian and Eastern European countries</a:t>
          </a:r>
          <a:endParaRPr lang="en-GB" sz="1600" b="0" dirty="0">
            <a:solidFill>
              <a:schemeClr val="bg1"/>
            </a:solidFill>
          </a:endParaRPr>
        </a:p>
      </dgm:t>
    </dgm:pt>
    <dgm:pt modelId="{5977DFE5-E271-475C-8C49-A4802B862D20}" type="parTrans" cxnId="{8160C5A2-A4A4-4C64-9F7F-3301162550D4}">
      <dgm:prSet/>
      <dgm:spPr>
        <a:ln>
          <a:solidFill>
            <a:schemeClr val="tx1"/>
          </a:solidFill>
        </a:ln>
      </dgm:spPr>
      <dgm:t>
        <a:bodyPr/>
        <a:lstStyle/>
        <a:p>
          <a:endParaRPr lang="en-GB" sz="1600" b="1">
            <a:solidFill>
              <a:schemeClr val="tx1"/>
            </a:solidFill>
          </a:endParaRPr>
        </a:p>
      </dgm:t>
    </dgm:pt>
    <dgm:pt modelId="{BE8D1962-A04C-477D-9516-40D14FB28891}" type="sibTrans" cxnId="{8160C5A2-A4A4-4C64-9F7F-3301162550D4}">
      <dgm:prSet/>
      <dgm:spPr/>
      <dgm:t>
        <a:bodyPr/>
        <a:lstStyle/>
        <a:p>
          <a:endParaRPr lang="en-GB" sz="1600" b="1">
            <a:solidFill>
              <a:schemeClr val="tx1"/>
            </a:solidFill>
          </a:endParaRPr>
        </a:p>
      </dgm:t>
    </dgm:pt>
    <dgm:pt modelId="{9C3D45C1-4807-4C06-A412-0BC5B7F511B5}">
      <dgm:prSet custT="1"/>
      <dgm:spPr>
        <a:solidFill>
          <a:srgbClr val="002060"/>
        </a:solidFill>
        <a:ln w="28575">
          <a:solidFill>
            <a:schemeClr val="bg1"/>
          </a:solidFill>
        </a:ln>
      </dgm:spPr>
      <dgm:t>
        <a:bodyPr/>
        <a:lstStyle/>
        <a:p>
          <a:pPr rtl="0"/>
          <a:r>
            <a:rPr lang="en-US" sz="1600" b="0" smtClean="0">
              <a:solidFill>
                <a:schemeClr val="bg1"/>
              </a:solidFill>
            </a:rPr>
            <a:t>5 Mediterranean countries</a:t>
          </a:r>
          <a:endParaRPr lang="en-GB" sz="1600" b="0" dirty="0">
            <a:solidFill>
              <a:schemeClr val="bg1"/>
            </a:solidFill>
          </a:endParaRPr>
        </a:p>
      </dgm:t>
    </dgm:pt>
    <dgm:pt modelId="{BA2F7C4E-E241-4B41-A523-5423EBF78A35}" type="parTrans" cxnId="{8084CCA3-7EF1-4DC2-8938-6B25A2B86B32}">
      <dgm:prSet/>
      <dgm:spPr>
        <a:ln>
          <a:solidFill>
            <a:schemeClr val="tx1"/>
          </a:solidFill>
        </a:ln>
      </dgm:spPr>
      <dgm:t>
        <a:bodyPr/>
        <a:lstStyle/>
        <a:p>
          <a:endParaRPr lang="en-GB" sz="1600" b="1">
            <a:solidFill>
              <a:schemeClr val="tx1"/>
            </a:solidFill>
          </a:endParaRPr>
        </a:p>
      </dgm:t>
    </dgm:pt>
    <dgm:pt modelId="{A63F7778-2273-45E5-92A0-9779D239A992}" type="sibTrans" cxnId="{8084CCA3-7EF1-4DC2-8938-6B25A2B86B32}">
      <dgm:prSet/>
      <dgm:spPr/>
      <dgm:t>
        <a:bodyPr/>
        <a:lstStyle/>
        <a:p>
          <a:endParaRPr lang="en-GB" sz="1600" b="1">
            <a:solidFill>
              <a:schemeClr val="tx1"/>
            </a:solidFill>
          </a:endParaRPr>
        </a:p>
      </dgm:t>
    </dgm:pt>
    <dgm:pt modelId="{55859C24-FF8F-47F7-BEA5-3D98E2B4E3B0}" type="pres">
      <dgm:prSet presAssocID="{9E5C792D-35D9-4C81-A3E0-DFF79BB01CC3}" presName="mainComposite" presStyleCnt="0">
        <dgm:presLayoutVars>
          <dgm:chPref val="1"/>
          <dgm:dir/>
          <dgm:animOne val="branch"/>
          <dgm:animLvl val="lvl"/>
          <dgm:resizeHandles val="exact"/>
        </dgm:presLayoutVars>
      </dgm:prSet>
      <dgm:spPr/>
      <dgm:t>
        <a:bodyPr/>
        <a:lstStyle/>
        <a:p>
          <a:endParaRPr lang="en-GB"/>
        </a:p>
      </dgm:t>
    </dgm:pt>
    <dgm:pt modelId="{12885DAB-1E06-429D-B82C-8299B0D63E95}" type="pres">
      <dgm:prSet presAssocID="{9E5C792D-35D9-4C81-A3E0-DFF79BB01CC3}" presName="hierFlow" presStyleCnt="0"/>
      <dgm:spPr/>
      <dgm:t>
        <a:bodyPr/>
        <a:lstStyle/>
        <a:p>
          <a:endParaRPr lang="en-GB"/>
        </a:p>
      </dgm:t>
    </dgm:pt>
    <dgm:pt modelId="{10D9E581-ACA7-4591-B82E-F1F9C5734024}" type="pres">
      <dgm:prSet presAssocID="{9E5C792D-35D9-4C81-A3E0-DFF79BB01CC3}" presName="hierChild1" presStyleCnt="0">
        <dgm:presLayoutVars>
          <dgm:chPref val="1"/>
          <dgm:animOne val="branch"/>
          <dgm:animLvl val="lvl"/>
        </dgm:presLayoutVars>
      </dgm:prSet>
      <dgm:spPr/>
      <dgm:t>
        <a:bodyPr/>
        <a:lstStyle/>
        <a:p>
          <a:endParaRPr lang="en-GB"/>
        </a:p>
      </dgm:t>
    </dgm:pt>
    <dgm:pt modelId="{B389532B-6064-4E42-AC3E-8A0627AA17CF}" type="pres">
      <dgm:prSet presAssocID="{6EE8496C-BD58-40E3-976F-01E6AF2F996B}" presName="Name14" presStyleCnt="0"/>
      <dgm:spPr/>
      <dgm:t>
        <a:bodyPr/>
        <a:lstStyle/>
        <a:p>
          <a:endParaRPr lang="en-GB"/>
        </a:p>
      </dgm:t>
    </dgm:pt>
    <dgm:pt modelId="{7F545BA2-87E7-4C19-90FC-EAC0F33113D0}" type="pres">
      <dgm:prSet presAssocID="{6EE8496C-BD58-40E3-976F-01E6AF2F996B}" presName="level1Shape" presStyleLbl="node0" presStyleIdx="0" presStyleCnt="1" custScaleX="315635" custScaleY="130326">
        <dgm:presLayoutVars>
          <dgm:chPref val="3"/>
        </dgm:presLayoutVars>
      </dgm:prSet>
      <dgm:spPr/>
      <dgm:t>
        <a:bodyPr/>
        <a:lstStyle/>
        <a:p>
          <a:endParaRPr lang="en-GB"/>
        </a:p>
      </dgm:t>
    </dgm:pt>
    <dgm:pt modelId="{6778C77A-7099-4593-B967-F753FD5AF783}" type="pres">
      <dgm:prSet presAssocID="{6EE8496C-BD58-40E3-976F-01E6AF2F996B}" presName="hierChild2" presStyleCnt="0"/>
      <dgm:spPr/>
      <dgm:t>
        <a:bodyPr/>
        <a:lstStyle/>
        <a:p>
          <a:endParaRPr lang="en-GB"/>
        </a:p>
      </dgm:t>
    </dgm:pt>
    <dgm:pt modelId="{DB14E0D3-38E4-4E2A-A40B-C2099D601567}" type="pres">
      <dgm:prSet presAssocID="{8135F586-21D6-46F2-873A-3ED54C804850}" presName="Name19" presStyleLbl="parChTrans1D2" presStyleIdx="0" presStyleCnt="1"/>
      <dgm:spPr/>
      <dgm:t>
        <a:bodyPr/>
        <a:lstStyle/>
        <a:p>
          <a:endParaRPr lang="en-GB"/>
        </a:p>
      </dgm:t>
    </dgm:pt>
    <dgm:pt modelId="{B37A4D0E-1AFF-4293-88A2-863BADDA8805}" type="pres">
      <dgm:prSet presAssocID="{47F3CF8A-7AD7-4CCC-9789-70F9A0300B55}" presName="Name21" presStyleCnt="0"/>
      <dgm:spPr/>
      <dgm:t>
        <a:bodyPr/>
        <a:lstStyle/>
        <a:p>
          <a:endParaRPr lang="en-GB"/>
        </a:p>
      </dgm:t>
    </dgm:pt>
    <dgm:pt modelId="{ABEBD989-6848-4759-91D6-3E270CF4E520}" type="pres">
      <dgm:prSet presAssocID="{47F3CF8A-7AD7-4CCC-9789-70F9A0300B55}" presName="level2Shape" presStyleLbl="node2" presStyleIdx="0" presStyleCnt="1" custScaleX="326157"/>
      <dgm:spPr/>
      <dgm:t>
        <a:bodyPr/>
        <a:lstStyle/>
        <a:p>
          <a:endParaRPr lang="en-GB"/>
        </a:p>
      </dgm:t>
    </dgm:pt>
    <dgm:pt modelId="{046AAD35-7065-43A9-A547-D8291F2F4916}" type="pres">
      <dgm:prSet presAssocID="{47F3CF8A-7AD7-4CCC-9789-70F9A0300B55}" presName="hierChild3" presStyleCnt="0"/>
      <dgm:spPr/>
      <dgm:t>
        <a:bodyPr/>
        <a:lstStyle/>
        <a:p>
          <a:endParaRPr lang="en-GB"/>
        </a:p>
      </dgm:t>
    </dgm:pt>
    <dgm:pt modelId="{35FBBD45-86FB-420B-8E2E-89CBD5D5E70E}" type="pres">
      <dgm:prSet presAssocID="{9FCBA969-58E1-4D2A-9AA5-5C9259BA4BBC}" presName="Name19" presStyleLbl="parChTrans1D3" presStyleIdx="0" presStyleCnt="3"/>
      <dgm:spPr/>
      <dgm:t>
        <a:bodyPr/>
        <a:lstStyle/>
        <a:p>
          <a:endParaRPr lang="en-GB"/>
        </a:p>
      </dgm:t>
    </dgm:pt>
    <dgm:pt modelId="{41B9E2E8-EF65-4A97-A67C-AFCAA0DFE617}" type="pres">
      <dgm:prSet presAssocID="{DCF335A9-A2A9-4F26-8C4A-A1A8ACE9FC68}" presName="Name21" presStyleCnt="0"/>
      <dgm:spPr/>
      <dgm:t>
        <a:bodyPr/>
        <a:lstStyle/>
        <a:p>
          <a:endParaRPr lang="en-GB"/>
        </a:p>
      </dgm:t>
    </dgm:pt>
    <dgm:pt modelId="{41F839A3-6D9F-4695-B522-6CEAD1DACAEE}" type="pres">
      <dgm:prSet presAssocID="{DCF335A9-A2A9-4F26-8C4A-A1A8ACE9FC68}" presName="level2Shape" presStyleLbl="node3" presStyleIdx="0" presStyleCnt="3" custScaleX="222362"/>
      <dgm:spPr/>
      <dgm:t>
        <a:bodyPr/>
        <a:lstStyle/>
        <a:p>
          <a:endParaRPr lang="en-GB"/>
        </a:p>
      </dgm:t>
    </dgm:pt>
    <dgm:pt modelId="{E21F607C-EB07-470E-BCF8-E0563316601C}" type="pres">
      <dgm:prSet presAssocID="{DCF335A9-A2A9-4F26-8C4A-A1A8ACE9FC68}" presName="hierChild3" presStyleCnt="0"/>
      <dgm:spPr/>
      <dgm:t>
        <a:bodyPr/>
        <a:lstStyle/>
        <a:p>
          <a:endParaRPr lang="en-GB"/>
        </a:p>
      </dgm:t>
    </dgm:pt>
    <dgm:pt modelId="{1F3D248E-DBD5-42E6-BC59-37EC285C2FC2}" type="pres">
      <dgm:prSet presAssocID="{5977DFE5-E271-475C-8C49-A4802B862D20}" presName="Name19" presStyleLbl="parChTrans1D3" presStyleIdx="1" presStyleCnt="3"/>
      <dgm:spPr/>
      <dgm:t>
        <a:bodyPr/>
        <a:lstStyle/>
        <a:p>
          <a:endParaRPr lang="en-GB"/>
        </a:p>
      </dgm:t>
    </dgm:pt>
    <dgm:pt modelId="{586A8AAB-8722-4E99-9203-7EAAB8B847D0}" type="pres">
      <dgm:prSet presAssocID="{6C84E3D2-D5AE-4A60-BF63-02D39FFDFEFF}" presName="Name21" presStyleCnt="0"/>
      <dgm:spPr/>
      <dgm:t>
        <a:bodyPr/>
        <a:lstStyle/>
        <a:p>
          <a:endParaRPr lang="en-GB"/>
        </a:p>
      </dgm:t>
    </dgm:pt>
    <dgm:pt modelId="{36F23ECD-A3EF-4D7E-9C81-427A871EBC44}" type="pres">
      <dgm:prSet presAssocID="{6C84E3D2-D5AE-4A60-BF63-02D39FFDFEFF}" presName="level2Shape" presStyleLbl="node3" presStyleIdx="1" presStyleCnt="3" custScaleX="159467"/>
      <dgm:spPr/>
      <dgm:t>
        <a:bodyPr/>
        <a:lstStyle/>
        <a:p>
          <a:endParaRPr lang="en-GB"/>
        </a:p>
      </dgm:t>
    </dgm:pt>
    <dgm:pt modelId="{7D98745F-4D68-4288-B6FE-329F93661BBA}" type="pres">
      <dgm:prSet presAssocID="{6C84E3D2-D5AE-4A60-BF63-02D39FFDFEFF}" presName="hierChild3" presStyleCnt="0"/>
      <dgm:spPr/>
      <dgm:t>
        <a:bodyPr/>
        <a:lstStyle/>
        <a:p>
          <a:endParaRPr lang="en-GB"/>
        </a:p>
      </dgm:t>
    </dgm:pt>
    <dgm:pt modelId="{B4DAFCC5-63F9-4150-9AEC-BDD8C9BF48DF}" type="pres">
      <dgm:prSet presAssocID="{BA2F7C4E-E241-4B41-A523-5423EBF78A35}" presName="Name19" presStyleLbl="parChTrans1D3" presStyleIdx="2" presStyleCnt="3"/>
      <dgm:spPr/>
      <dgm:t>
        <a:bodyPr/>
        <a:lstStyle/>
        <a:p>
          <a:endParaRPr lang="en-GB"/>
        </a:p>
      </dgm:t>
    </dgm:pt>
    <dgm:pt modelId="{FF77EACD-8EDC-49AD-8462-54EEEF8ADBB7}" type="pres">
      <dgm:prSet presAssocID="{9C3D45C1-4807-4C06-A412-0BC5B7F511B5}" presName="Name21" presStyleCnt="0"/>
      <dgm:spPr/>
      <dgm:t>
        <a:bodyPr/>
        <a:lstStyle/>
        <a:p>
          <a:endParaRPr lang="en-GB"/>
        </a:p>
      </dgm:t>
    </dgm:pt>
    <dgm:pt modelId="{08EFB4BC-6CFC-4811-BB29-A041800E13F1}" type="pres">
      <dgm:prSet presAssocID="{9C3D45C1-4807-4C06-A412-0BC5B7F511B5}" presName="level2Shape" presStyleLbl="node3" presStyleIdx="2" presStyleCnt="3" custScaleX="157359"/>
      <dgm:spPr/>
      <dgm:t>
        <a:bodyPr/>
        <a:lstStyle/>
        <a:p>
          <a:endParaRPr lang="en-GB"/>
        </a:p>
      </dgm:t>
    </dgm:pt>
    <dgm:pt modelId="{12DF8745-0B32-4425-B30A-35A4A21A2BC7}" type="pres">
      <dgm:prSet presAssocID="{9C3D45C1-4807-4C06-A412-0BC5B7F511B5}" presName="hierChild3" presStyleCnt="0"/>
      <dgm:spPr/>
      <dgm:t>
        <a:bodyPr/>
        <a:lstStyle/>
        <a:p>
          <a:endParaRPr lang="en-GB"/>
        </a:p>
      </dgm:t>
    </dgm:pt>
    <dgm:pt modelId="{F78BE2AC-DF05-4383-9DFD-62510A06C616}" type="pres">
      <dgm:prSet presAssocID="{9E5C792D-35D9-4C81-A3E0-DFF79BB01CC3}" presName="bgShapesFlow" presStyleCnt="0"/>
      <dgm:spPr/>
      <dgm:t>
        <a:bodyPr/>
        <a:lstStyle/>
        <a:p>
          <a:endParaRPr lang="en-GB"/>
        </a:p>
      </dgm:t>
    </dgm:pt>
  </dgm:ptLst>
  <dgm:cxnLst>
    <dgm:cxn modelId="{0879480B-8040-4520-B403-D4D9E90DDFFE}" type="presOf" srcId="{9C3D45C1-4807-4C06-A412-0BC5B7F511B5}" destId="{08EFB4BC-6CFC-4811-BB29-A041800E13F1}" srcOrd="0" destOrd="0" presId="urn:microsoft.com/office/officeart/2005/8/layout/hierarchy6"/>
    <dgm:cxn modelId="{7EC85FCD-CE6F-4D69-957D-652667518D57}" type="presOf" srcId="{8135F586-21D6-46F2-873A-3ED54C804850}" destId="{DB14E0D3-38E4-4E2A-A40B-C2099D601567}" srcOrd="0" destOrd="0" presId="urn:microsoft.com/office/officeart/2005/8/layout/hierarchy6"/>
    <dgm:cxn modelId="{ABA780F4-E374-4618-B3E5-B7BC94161E9B}" type="presOf" srcId="{9FCBA969-58E1-4D2A-9AA5-5C9259BA4BBC}" destId="{35FBBD45-86FB-420B-8E2E-89CBD5D5E70E}" srcOrd="0" destOrd="0" presId="urn:microsoft.com/office/officeart/2005/8/layout/hierarchy6"/>
    <dgm:cxn modelId="{0C883F45-161F-44A5-9054-0E609C032D66}" srcId="{6EE8496C-BD58-40E3-976F-01E6AF2F996B}" destId="{47F3CF8A-7AD7-4CCC-9789-70F9A0300B55}" srcOrd="0" destOrd="0" parTransId="{8135F586-21D6-46F2-873A-3ED54C804850}" sibTransId="{78CD9E26-4144-4B9E-AC58-841B1EA16C7B}"/>
    <dgm:cxn modelId="{8160C5A2-A4A4-4C64-9F7F-3301162550D4}" srcId="{47F3CF8A-7AD7-4CCC-9789-70F9A0300B55}" destId="{6C84E3D2-D5AE-4A60-BF63-02D39FFDFEFF}" srcOrd="1" destOrd="0" parTransId="{5977DFE5-E271-475C-8C49-A4802B862D20}" sibTransId="{BE8D1962-A04C-477D-9516-40D14FB28891}"/>
    <dgm:cxn modelId="{6DAD851B-7039-4F08-9F9E-90B94D583C37}" type="presOf" srcId="{47F3CF8A-7AD7-4CCC-9789-70F9A0300B55}" destId="{ABEBD989-6848-4759-91D6-3E270CF4E520}" srcOrd="0" destOrd="0" presId="urn:microsoft.com/office/officeart/2005/8/layout/hierarchy6"/>
    <dgm:cxn modelId="{3900DB27-7621-4999-A4C5-3A99C315D147}" srcId="{47F3CF8A-7AD7-4CCC-9789-70F9A0300B55}" destId="{DCF335A9-A2A9-4F26-8C4A-A1A8ACE9FC68}" srcOrd="0" destOrd="0" parTransId="{9FCBA969-58E1-4D2A-9AA5-5C9259BA4BBC}" sibTransId="{4EE14332-FF2F-45A1-97F4-709D6FC7F45C}"/>
    <dgm:cxn modelId="{8084CCA3-7EF1-4DC2-8938-6B25A2B86B32}" srcId="{47F3CF8A-7AD7-4CCC-9789-70F9A0300B55}" destId="{9C3D45C1-4807-4C06-A412-0BC5B7F511B5}" srcOrd="2" destOrd="0" parTransId="{BA2F7C4E-E241-4B41-A523-5423EBF78A35}" sibTransId="{A63F7778-2273-45E5-92A0-9779D239A992}"/>
    <dgm:cxn modelId="{A550D0E0-5EF5-4BFE-9A79-25678C3561B9}" type="presOf" srcId="{6C84E3D2-D5AE-4A60-BF63-02D39FFDFEFF}" destId="{36F23ECD-A3EF-4D7E-9C81-427A871EBC44}" srcOrd="0" destOrd="0" presId="urn:microsoft.com/office/officeart/2005/8/layout/hierarchy6"/>
    <dgm:cxn modelId="{722DAE2D-07C4-4D25-8B08-96F98B84130D}" type="presOf" srcId="{5977DFE5-E271-475C-8C49-A4802B862D20}" destId="{1F3D248E-DBD5-42E6-BC59-37EC285C2FC2}" srcOrd="0" destOrd="0" presId="urn:microsoft.com/office/officeart/2005/8/layout/hierarchy6"/>
    <dgm:cxn modelId="{128D8AAD-80C4-4173-BC55-2D6C602B6BEA}" type="presOf" srcId="{DCF335A9-A2A9-4F26-8C4A-A1A8ACE9FC68}" destId="{41F839A3-6D9F-4695-B522-6CEAD1DACAEE}" srcOrd="0" destOrd="0" presId="urn:microsoft.com/office/officeart/2005/8/layout/hierarchy6"/>
    <dgm:cxn modelId="{D4E4ABB1-8FAA-49D6-917B-BEAF056B9B73}" type="presOf" srcId="{6EE8496C-BD58-40E3-976F-01E6AF2F996B}" destId="{7F545BA2-87E7-4C19-90FC-EAC0F33113D0}" srcOrd="0" destOrd="0" presId="urn:microsoft.com/office/officeart/2005/8/layout/hierarchy6"/>
    <dgm:cxn modelId="{8007C75F-8FE5-4715-9B69-D4519B649EB9}" type="presOf" srcId="{BA2F7C4E-E241-4B41-A523-5423EBF78A35}" destId="{B4DAFCC5-63F9-4150-9AEC-BDD8C9BF48DF}" srcOrd="0" destOrd="0" presId="urn:microsoft.com/office/officeart/2005/8/layout/hierarchy6"/>
    <dgm:cxn modelId="{BAE4B36A-9A6D-4C69-9568-2A274B4AF440}" srcId="{9E5C792D-35D9-4C81-A3E0-DFF79BB01CC3}" destId="{6EE8496C-BD58-40E3-976F-01E6AF2F996B}" srcOrd="0" destOrd="0" parTransId="{E4EF653A-14CA-47CA-B60A-BB82C0FC8B15}" sibTransId="{2C84EFBE-D30C-45FD-9CD6-5B9C5F1299DD}"/>
    <dgm:cxn modelId="{E211826A-B857-4DCC-A57A-FB08F8229BDE}" type="presOf" srcId="{9E5C792D-35D9-4C81-A3E0-DFF79BB01CC3}" destId="{55859C24-FF8F-47F7-BEA5-3D98E2B4E3B0}" srcOrd="0" destOrd="0" presId="urn:microsoft.com/office/officeart/2005/8/layout/hierarchy6"/>
    <dgm:cxn modelId="{780BE6E1-729E-489A-AAC9-139957218F7A}" type="presParOf" srcId="{55859C24-FF8F-47F7-BEA5-3D98E2B4E3B0}" destId="{12885DAB-1E06-429D-B82C-8299B0D63E95}" srcOrd="0" destOrd="0" presId="urn:microsoft.com/office/officeart/2005/8/layout/hierarchy6"/>
    <dgm:cxn modelId="{CF92E050-058C-4588-A4D1-1EDEAFFB7560}" type="presParOf" srcId="{12885DAB-1E06-429D-B82C-8299B0D63E95}" destId="{10D9E581-ACA7-4591-B82E-F1F9C5734024}" srcOrd="0" destOrd="0" presId="urn:microsoft.com/office/officeart/2005/8/layout/hierarchy6"/>
    <dgm:cxn modelId="{9237E2E7-590C-483F-AFAC-5331FD99BB74}" type="presParOf" srcId="{10D9E581-ACA7-4591-B82E-F1F9C5734024}" destId="{B389532B-6064-4E42-AC3E-8A0627AA17CF}" srcOrd="0" destOrd="0" presId="urn:microsoft.com/office/officeart/2005/8/layout/hierarchy6"/>
    <dgm:cxn modelId="{187EFAC7-A760-4214-9F9A-765E2310051A}" type="presParOf" srcId="{B389532B-6064-4E42-AC3E-8A0627AA17CF}" destId="{7F545BA2-87E7-4C19-90FC-EAC0F33113D0}" srcOrd="0" destOrd="0" presId="urn:microsoft.com/office/officeart/2005/8/layout/hierarchy6"/>
    <dgm:cxn modelId="{10345C1A-10D6-4716-9E89-0474BD200771}" type="presParOf" srcId="{B389532B-6064-4E42-AC3E-8A0627AA17CF}" destId="{6778C77A-7099-4593-B967-F753FD5AF783}" srcOrd="1" destOrd="0" presId="urn:microsoft.com/office/officeart/2005/8/layout/hierarchy6"/>
    <dgm:cxn modelId="{DA73AA72-734E-4A34-AF1E-F6BEC1444568}" type="presParOf" srcId="{6778C77A-7099-4593-B967-F753FD5AF783}" destId="{DB14E0D3-38E4-4E2A-A40B-C2099D601567}" srcOrd="0" destOrd="0" presId="urn:microsoft.com/office/officeart/2005/8/layout/hierarchy6"/>
    <dgm:cxn modelId="{CC985380-976D-46A0-AC81-12AE599CE750}" type="presParOf" srcId="{6778C77A-7099-4593-B967-F753FD5AF783}" destId="{B37A4D0E-1AFF-4293-88A2-863BADDA8805}" srcOrd="1" destOrd="0" presId="urn:microsoft.com/office/officeart/2005/8/layout/hierarchy6"/>
    <dgm:cxn modelId="{15641F78-CDC7-4AFE-A153-03FEA385DB57}" type="presParOf" srcId="{B37A4D0E-1AFF-4293-88A2-863BADDA8805}" destId="{ABEBD989-6848-4759-91D6-3E270CF4E520}" srcOrd="0" destOrd="0" presId="urn:microsoft.com/office/officeart/2005/8/layout/hierarchy6"/>
    <dgm:cxn modelId="{4821E487-A52C-4E1E-B4E1-4C44561F9B77}" type="presParOf" srcId="{B37A4D0E-1AFF-4293-88A2-863BADDA8805}" destId="{046AAD35-7065-43A9-A547-D8291F2F4916}" srcOrd="1" destOrd="0" presId="urn:microsoft.com/office/officeart/2005/8/layout/hierarchy6"/>
    <dgm:cxn modelId="{16D5174C-E590-4CDB-A704-B613228C2151}" type="presParOf" srcId="{046AAD35-7065-43A9-A547-D8291F2F4916}" destId="{35FBBD45-86FB-420B-8E2E-89CBD5D5E70E}" srcOrd="0" destOrd="0" presId="urn:microsoft.com/office/officeart/2005/8/layout/hierarchy6"/>
    <dgm:cxn modelId="{FC2E4D01-BE23-48C8-8B97-97ED04048688}" type="presParOf" srcId="{046AAD35-7065-43A9-A547-D8291F2F4916}" destId="{41B9E2E8-EF65-4A97-A67C-AFCAA0DFE617}" srcOrd="1" destOrd="0" presId="urn:microsoft.com/office/officeart/2005/8/layout/hierarchy6"/>
    <dgm:cxn modelId="{0C95CD04-7843-4C21-A12B-488B8F5127B0}" type="presParOf" srcId="{41B9E2E8-EF65-4A97-A67C-AFCAA0DFE617}" destId="{41F839A3-6D9F-4695-B522-6CEAD1DACAEE}" srcOrd="0" destOrd="0" presId="urn:microsoft.com/office/officeart/2005/8/layout/hierarchy6"/>
    <dgm:cxn modelId="{2A670F87-D9B1-44EB-8663-22D486E1B623}" type="presParOf" srcId="{41B9E2E8-EF65-4A97-A67C-AFCAA0DFE617}" destId="{E21F607C-EB07-470E-BCF8-E0563316601C}" srcOrd="1" destOrd="0" presId="urn:microsoft.com/office/officeart/2005/8/layout/hierarchy6"/>
    <dgm:cxn modelId="{DC827142-EE4D-49C9-BF0C-96F25520102A}" type="presParOf" srcId="{046AAD35-7065-43A9-A547-D8291F2F4916}" destId="{1F3D248E-DBD5-42E6-BC59-37EC285C2FC2}" srcOrd="2" destOrd="0" presId="urn:microsoft.com/office/officeart/2005/8/layout/hierarchy6"/>
    <dgm:cxn modelId="{EA7B9BFF-3FEB-416C-8627-BDD03B9393B0}" type="presParOf" srcId="{046AAD35-7065-43A9-A547-D8291F2F4916}" destId="{586A8AAB-8722-4E99-9203-7EAAB8B847D0}" srcOrd="3" destOrd="0" presId="urn:microsoft.com/office/officeart/2005/8/layout/hierarchy6"/>
    <dgm:cxn modelId="{6463F056-3D5D-4F62-B839-D2952B712ECA}" type="presParOf" srcId="{586A8AAB-8722-4E99-9203-7EAAB8B847D0}" destId="{36F23ECD-A3EF-4D7E-9C81-427A871EBC44}" srcOrd="0" destOrd="0" presId="urn:microsoft.com/office/officeart/2005/8/layout/hierarchy6"/>
    <dgm:cxn modelId="{180C52F0-12AB-4C06-B05B-CA8340C6BB77}" type="presParOf" srcId="{586A8AAB-8722-4E99-9203-7EAAB8B847D0}" destId="{7D98745F-4D68-4288-B6FE-329F93661BBA}" srcOrd="1" destOrd="0" presId="urn:microsoft.com/office/officeart/2005/8/layout/hierarchy6"/>
    <dgm:cxn modelId="{D9811508-AB01-4300-8BDF-AE9584625C28}" type="presParOf" srcId="{046AAD35-7065-43A9-A547-D8291F2F4916}" destId="{B4DAFCC5-63F9-4150-9AEC-BDD8C9BF48DF}" srcOrd="4" destOrd="0" presId="urn:microsoft.com/office/officeart/2005/8/layout/hierarchy6"/>
    <dgm:cxn modelId="{53BA0988-D998-4EB4-A6FB-6B2A8BDED1A3}" type="presParOf" srcId="{046AAD35-7065-43A9-A547-D8291F2F4916}" destId="{FF77EACD-8EDC-49AD-8462-54EEEF8ADBB7}" srcOrd="5" destOrd="0" presId="urn:microsoft.com/office/officeart/2005/8/layout/hierarchy6"/>
    <dgm:cxn modelId="{86D27725-D379-4DEE-A5D6-374F670593AE}" type="presParOf" srcId="{FF77EACD-8EDC-49AD-8462-54EEEF8ADBB7}" destId="{08EFB4BC-6CFC-4811-BB29-A041800E13F1}" srcOrd="0" destOrd="0" presId="urn:microsoft.com/office/officeart/2005/8/layout/hierarchy6"/>
    <dgm:cxn modelId="{6426C2A4-BBF8-4E46-9A0D-AC01D8EECAFD}" type="presParOf" srcId="{FF77EACD-8EDC-49AD-8462-54EEEF8ADBB7}" destId="{12DF8745-0B32-4425-B30A-35A4A21A2BC7}" srcOrd="1" destOrd="0" presId="urn:microsoft.com/office/officeart/2005/8/layout/hierarchy6"/>
    <dgm:cxn modelId="{6AEB5199-94D6-41BC-9F03-3F85EB538F85}" type="presParOf" srcId="{55859C24-FF8F-47F7-BEA5-3D98E2B4E3B0}" destId="{F78BE2AC-DF05-4383-9DFD-62510A06C616}" srcOrd="1" destOrd="0" presId="urn:microsoft.com/office/officeart/2005/8/layout/hierarchy6"/>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C2128E-5974-4EAF-A36F-2B7F4EB8289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GB"/>
        </a:p>
      </dgm:t>
    </dgm:pt>
    <dgm:pt modelId="{5CB90AA2-E86E-4D53-B183-04DCF9707918}">
      <dgm:prSet custT="1"/>
      <dgm:spPr>
        <a:solidFill>
          <a:srgbClr val="002060"/>
        </a:solidFill>
      </dgm:spPr>
      <dgm:t>
        <a:bodyPr/>
        <a:lstStyle/>
        <a:p>
          <a:pPr rtl="0"/>
          <a:r>
            <a:rPr lang="en-US" sz="1400" b="1" dirty="0" smtClean="0">
              <a:solidFill>
                <a:schemeClr val="bg1"/>
              </a:solidFill>
            </a:rPr>
            <a:t>Extractable information</a:t>
          </a:r>
          <a:endParaRPr lang="en-GB" sz="1400" b="1" dirty="0">
            <a:solidFill>
              <a:schemeClr val="bg1"/>
            </a:solidFill>
          </a:endParaRPr>
        </a:p>
      </dgm:t>
    </dgm:pt>
    <dgm:pt modelId="{25926DBD-8171-4F26-ADFF-3DB26208776B}" type="parTrans" cxnId="{51D14D75-4950-499A-9517-1441FE173D0F}">
      <dgm:prSet/>
      <dgm:spPr/>
      <dgm:t>
        <a:bodyPr/>
        <a:lstStyle/>
        <a:p>
          <a:endParaRPr lang="en-GB" sz="1400" b="1">
            <a:solidFill>
              <a:schemeClr val="tx1"/>
            </a:solidFill>
          </a:endParaRPr>
        </a:p>
      </dgm:t>
    </dgm:pt>
    <dgm:pt modelId="{6049BCB4-4279-4ABA-8606-E688071AE1AF}" type="sibTrans" cxnId="{51D14D75-4950-499A-9517-1441FE173D0F}">
      <dgm:prSet/>
      <dgm:spPr/>
      <dgm:t>
        <a:bodyPr/>
        <a:lstStyle/>
        <a:p>
          <a:endParaRPr lang="en-GB" sz="1400" b="1">
            <a:solidFill>
              <a:schemeClr val="tx1"/>
            </a:solidFill>
          </a:endParaRPr>
        </a:p>
      </dgm:t>
    </dgm:pt>
    <dgm:pt modelId="{C0EB5B44-741B-452E-952C-7CDBC0F52E0B}">
      <dgm:prSet custT="1"/>
      <dgm:spPr>
        <a:solidFill>
          <a:srgbClr val="002060"/>
        </a:solidFill>
      </dgm:spPr>
      <dgm:t>
        <a:bodyPr/>
        <a:lstStyle/>
        <a:p>
          <a:pPr rtl="0"/>
          <a:r>
            <a:rPr lang="en-US" sz="1400" b="1" dirty="0" smtClean="0">
              <a:solidFill>
                <a:schemeClr val="bg1"/>
              </a:solidFill>
            </a:rPr>
            <a:t>Number of patents </a:t>
          </a:r>
          <a:endParaRPr lang="en-GB" sz="1400" b="1" dirty="0">
            <a:solidFill>
              <a:schemeClr val="bg1"/>
            </a:solidFill>
          </a:endParaRPr>
        </a:p>
      </dgm:t>
    </dgm:pt>
    <dgm:pt modelId="{699E5603-0898-4549-8861-BF4727A2CFCD}" type="parTrans" cxnId="{6694A585-5BA4-4D56-891D-4A310137226C}">
      <dgm:prSet custT="1"/>
      <dgm:spPr>
        <a:solidFill>
          <a:srgbClr val="00B0F0"/>
        </a:solidFill>
      </dgm:spPr>
      <dgm:t>
        <a:bodyPr/>
        <a:lstStyle/>
        <a:p>
          <a:endParaRPr lang="en-GB" sz="1400" b="1">
            <a:solidFill>
              <a:schemeClr val="tx1"/>
            </a:solidFill>
          </a:endParaRPr>
        </a:p>
      </dgm:t>
    </dgm:pt>
    <dgm:pt modelId="{CEE1F4E7-F683-4C3A-9ED7-E1BC858CB5E0}" type="sibTrans" cxnId="{6694A585-5BA4-4D56-891D-4A310137226C}">
      <dgm:prSet/>
      <dgm:spPr/>
      <dgm:t>
        <a:bodyPr/>
        <a:lstStyle/>
        <a:p>
          <a:endParaRPr lang="en-GB" sz="1400" b="1">
            <a:solidFill>
              <a:schemeClr val="tx1"/>
            </a:solidFill>
          </a:endParaRPr>
        </a:p>
      </dgm:t>
    </dgm:pt>
    <dgm:pt modelId="{F270CC95-5203-4E21-8998-B9C9ECFD6775}">
      <dgm:prSet custT="1"/>
      <dgm:spPr>
        <a:solidFill>
          <a:srgbClr val="002060"/>
        </a:solidFill>
      </dgm:spPr>
      <dgm:t>
        <a:bodyPr/>
        <a:lstStyle/>
        <a:p>
          <a:pPr rtl="0"/>
          <a:r>
            <a:rPr lang="en-US" sz="1400" b="1" dirty="0" smtClean="0">
              <a:solidFill>
                <a:schemeClr val="bg1"/>
              </a:solidFill>
            </a:rPr>
            <a:t>Geographic distribution of inventions</a:t>
          </a:r>
          <a:endParaRPr lang="en-GB" sz="1400" b="1" dirty="0">
            <a:solidFill>
              <a:schemeClr val="bg1"/>
            </a:solidFill>
          </a:endParaRPr>
        </a:p>
      </dgm:t>
    </dgm:pt>
    <dgm:pt modelId="{68E189CB-AC38-42B7-9C2C-7AE4F251A35D}" type="parTrans" cxnId="{F32F96C2-4636-400C-AB35-FDF9D0AD2037}">
      <dgm:prSet custT="1"/>
      <dgm:spPr>
        <a:solidFill>
          <a:srgbClr val="00B0F0"/>
        </a:solidFill>
      </dgm:spPr>
      <dgm:t>
        <a:bodyPr/>
        <a:lstStyle/>
        <a:p>
          <a:endParaRPr lang="en-GB" sz="1400" b="1">
            <a:solidFill>
              <a:schemeClr val="tx1"/>
            </a:solidFill>
          </a:endParaRPr>
        </a:p>
      </dgm:t>
    </dgm:pt>
    <dgm:pt modelId="{7F75D8B6-A026-4C9B-92D1-B2CEB5326DE5}" type="sibTrans" cxnId="{F32F96C2-4636-400C-AB35-FDF9D0AD2037}">
      <dgm:prSet/>
      <dgm:spPr/>
      <dgm:t>
        <a:bodyPr/>
        <a:lstStyle/>
        <a:p>
          <a:endParaRPr lang="en-GB" sz="1400" b="1">
            <a:solidFill>
              <a:schemeClr val="tx1"/>
            </a:solidFill>
          </a:endParaRPr>
        </a:p>
      </dgm:t>
    </dgm:pt>
    <dgm:pt modelId="{854E600D-39FE-4D8A-BED2-CD402F10461B}">
      <dgm:prSet custT="1"/>
      <dgm:spPr>
        <a:solidFill>
          <a:srgbClr val="002060"/>
        </a:solidFill>
      </dgm:spPr>
      <dgm:t>
        <a:bodyPr/>
        <a:lstStyle/>
        <a:p>
          <a:pPr rtl="0"/>
          <a:r>
            <a:rPr lang="en-US" sz="1400" b="1" dirty="0" smtClean="0">
              <a:solidFill>
                <a:schemeClr val="bg1"/>
              </a:solidFill>
            </a:rPr>
            <a:t>Citations</a:t>
          </a:r>
          <a:endParaRPr lang="en-GB" sz="1400" b="1" dirty="0">
            <a:solidFill>
              <a:schemeClr val="bg1"/>
            </a:solidFill>
          </a:endParaRPr>
        </a:p>
      </dgm:t>
    </dgm:pt>
    <dgm:pt modelId="{53A11C14-5689-4EFE-9577-CFEECAD897CA}" type="parTrans" cxnId="{F2E42474-B15D-4702-860C-96CDACD55B06}">
      <dgm:prSet custT="1"/>
      <dgm:spPr>
        <a:solidFill>
          <a:srgbClr val="00B0F0"/>
        </a:solidFill>
      </dgm:spPr>
      <dgm:t>
        <a:bodyPr/>
        <a:lstStyle/>
        <a:p>
          <a:endParaRPr lang="en-GB" sz="1400" b="1">
            <a:solidFill>
              <a:schemeClr val="tx1"/>
            </a:solidFill>
          </a:endParaRPr>
        </a:p>
      </dgm:t>
    </dgm:pt>
    <dgm:pt modelId="{611CC1CC-16FF-47F6-AA6B-D52E166304F8}" type="sibTrans" cxnId="{F2E42474-B15D-4702-860C-96CDACD55B06}">
      <dgm:prSet/>
      <dgm:spPr/>
      <dgm:t>
        <a:bodyPr/>
        <a:lstStyle/>
        <a:p>
          <a:endParaRPr lang="en-GB" sz="1400" b="1">
            <a:solidFill>
              <a:schemeClr val="tx1"/>
            </a:solidFill>
          </a:endParaRPr>
        </a:p>
      </dgm:t>
    </dgm:pt>
    <dgm:pt modelId="{97A62823-9F4E-42EB-B4A8-C34BAF955934}" type="pres">
      <dgm:prSet presAssocID="{29C2128E-5974-4EAF-A36F-2B7F4EB82898}" presName="Name0" presStyleCnt="0">
        <dgm:presLayoutVars>
          <dgm:chMax val="1"/>
          <dgm:dir/>
          <dgm:animLvl val="ctr"/>
          <dgm:resizeHandles val="exact"/>
        </dgm:presLayoutVars>
      </dgm:prSet>
      <dgm:spPr/>
      <dgm:t>
        <a:bodyPr/>
        <a:lstStyle/>
        <a:p>
          <a:endParaRPr lang="en-GB"/>
        </a:p>
      </dgm:t>
    </dgm:pt>
    <dgm:pt modelId="{1E8D3A45-1843-42D4-AC30-898AF04ABF2D}" type="pres">
      <dgm:prSet presAssocID="{5CB90AA2-E86E-4D53-B183-04DCF9707918}" presName="centerShape" presStyleLbl="node0" presStyleIdx="0" presStyleCnt="1"/>
      <dgm:spPr/>
      <dgm:t>
        <a:bodyPr/>
        <a:lstStyle/>
        <a:p>
          <a:endParaRPr lang="en-GB"/>
        </a:p>
      </dgm:t>
    </dgm:pt>
    <dgm:pt modelId="{2EED5A2D-8929-4127-B5A8-4E449CC30953}" type="pres">
      <dgm:prSet presAssocID="{699E5603-0898-4549-8861-BF4727A2CFCD}" presName="parTrans" presStyleLbl="sibTrans2D1" presStyleIdx="0" presStyleCnt="3"/>
      <dgm:spPr/>
      <dgm:t>
        <a:bodyPr/>
        <a:lstStyle/>
        <a:p>
          <a:endParaRPr lang="en-GB"/>
        </a:p>
      </dgm:t>
    </dgm:pt>
    <dgm:pt modelId="{2FA82FD0-254F-4F37-B181-9375E663D579}" type="pres">
      <dgm:prSet presAssocID="{699E5603-0898-4549-8861-BF4727A2CFCD}" presName="connectorText" presStyleLbl="sibTrans2D1" presStyleIdx="0" presStyleCnt="3"/>
      <dgm:spPr/>
      <dgm:t>
        <a:bodyPr/>
        <a:lstStyle/>
        <a:p>
          <a:endParaRPr lang="en-GB"/>
        </a:p>
      </dgm:t>
    </dgm:pt>
    <dgm:pt modelId="{8F7DC016-D286-4805-8A08-74B1B6DCF56F}" type="pres">
      <dgm:prSet presAssocID="{C0EB5B44-741B-452E-952C-7CDBC0F52E0B}" presName="node" presStyleLbl="node1" presStyleIdx="0" presStyleCnt="3">
        <dgm:presLayoutVars>
          <dgm:bulletEnabled val="1"/>
        </dgm:presLayoutVars>
      </dgm:prSet>
      <dgm:spPr/>
      <dgm:t>
        <a:bodyPr/>
        <a:lstStyle/>
        <a:p>
          <a:endParaRPr lang="en-GB"/>
        </a:p>
      </dgm:t>
    </dgm:pt>
    <dgm:pt modelId="{27E6522D-E306-42AB-8B84-7B6AA9648C91}" type="pres">
      <dgm:prSet presAssocID="{68E189CB-AC38-42B7-9C2C-7AE4F251A35D}" presName="parTrans" presStyleLbl="sibTrans2D1" presStyleIdx="1" presStyleCnt="3"/>
      <dgm:spPr/>
      <dgm:t>
        <a:bodyPr/>
        <a:lstStyle/>
        <a:p>
          <a:endParaRPr lang="en-GB"/>
        </a:p>
      </dgm:t>
    </dgm:pt>
    <dgm:pt modelId="{F7A35D07-C8EF-438D-9D76-591A408BCB5E}" type="pres">
      <dgm:prSet presAssocID="{68E189CB-AC38-42B7-9C2C-7AE4F251A35D}" presName="connectorText" presStyleLbl="sibTrans2D1" presStyleIdx="1" presStyleCnt="3"/>
      <dgm:spPr/>
      <dgm:t>
        <a:bodyPr/>
        <a:lstStyle/>
        <a:p>
          <a:endParaRPr lang="en-GB"/>
        </a:p>
      </dgm:t>
    </dgm:pt>
    <dgm:pt modelId="{A10B632F-B141-40C4-8680-15D5AF13A094}" type="pres">
      <dgm:prSet presAssocID="{F270CC95-5203-4E21-8998-B9C9ECFD6775}" presName="node" presStyleLbl="node1" presStyleIdx="1" presStyleCnt="3">
        <dgm:presLayoutVars>
          <dgm:bulletEnabled val="1"/>
        </dgm:presLayoutVars>
      </dgm:prSet>
      <dgm:spPr/>
      <dgm:t>
        <a:bodyPr/>
        <a:lstStyle/>
        <a:p>
          <a:endParaRPr lang="en-GB"/>
        </a:p>
      </dgm:t>
    </dgm:pt>
    <dgm:pt modelId="{03AD0F29-203A-4798-A5D6-C0BA8C5D73B4}" type="pres">
      <dgm:prSet presAssocID="{53A11C14-5689-4EFE-9577-CFEECAD897CA}" presName="parTrans" presStyleLbl="sibTrans2D1" presStyleIdx="2" presStyleCnt="3"/>
      <dgm:spPr/>
      <dgm:t>
        <a:bodyPr/>
        <a:lstStyle/>
        <a:p>
          <a:endParaRPr lang="en-GB"/>
        </a:p>
      </dgm:t>
    </dgm:pt>
    <dgm:pt modelId="{799244F9-7EAC-4CEE-A133-F391BCC371B6}" type="pres">
      <dgm:prSet presAssocID="{53A11C14-5689-4EFE-9577-CFEECAD897CA}" presName="connectorText" presStyleLbl="sibTrans2D1" presStyleIdx="2" presStyleCnt="3"/>
      <dgm:spPr/>
      <dgm:t>
        <a:bodyPr/>
        <a:lstStyle/>
        <a:p>
          <a:endParaRPr lang="en-GB"/>
        </a:p>
      </dgm:t>
    </dgm:pt>
    <dgm:pt modelId="{638D37B1-7FF9-49ED-8588-874400F5DD07}" type="pres">
      <dgm:prSet presAssocID="{854E600D-39FE-4D8A-BED2-CD402F10461B}" presName="node" presStyleLbl="node1" presStyleIdx="2" presStyleCnt="3">
        <dgm:presLayoutVars>
          <dgm:bulletEnabled val="1"/>
        </dgm:presLayoutVars>
      </dgm:prSet>
      <dgm:spPr/>
      <dgm:t>
        <a:bodyPr/>
        <a:lstStyle/>
        <a:p>
          <a:endParaRPr lang="en-GB"/>
        </a:p>
      </dgm:t>
    </dgm:pt>
  </dgm:ptLst>
  <dgm:cxnLst>
    <dgm:cxn modelId="{51D14D75-4950-499A-9517-1441FE173D0F}" srcId="{29C2128E-5974-4EAF-A36F-2B7F4EB82898}" destId="{5CB90AA2-E86E-4D53-B183-04DCF9707918}" srcOrd="0" destOrd="0" parTransId="{25926DBD-8171-4F26-ADFF-3DB26208776B}" sibTransId="{6049BCB4-4279-4ABA-8606-E688071AE1AF}"/>
    <dgm:cxn modelId="{F2E42474-B15D-4702-860C-96CDACD55B06}" srcId="{5CB90AA2-E86E-4D53-B183-04DCF9707918}" destId="{854E600D-39FE-4D8A-BED2-CD402F10461B}" srcOrd="2" destOrd="0" parTransId="{53A11C14-5689-4EFE-9577-CFEECAD897CA}" sibTransId="{611CC1CC-16FF-47F6-AA6B-D52E166304F8}"/>
    <dgm:cxn modelId="{2B2EA530-0248-4E54-8AA6-138D3FECAED8}" type="presOf" srcId="{68E189CB-AC38-42B7-9C2C-7AE4F251A35D}" destId="{27E6522D-E306-42AB-8B84-7B6AA9648C91}" srcOrd="0" destOrd="0" presId="urn:microsoft.com/office/officeart/2005/8/layout/radial5"/>
    <dgm:cxn modelId="{37CACCE6-E816-418C-AA0A-3112C63CD88D}" type="presOf" srcId="{68E189CB-AC38-42B7-9C2C-7AE4F251A35D}" destId="{F7A35D07-C8EF-438D-9D76-591A408BCB5E}" srcOrd="1" destOrd="0" presId="urn:microsoft.com/office/officeart/2005/8/layout/radial5"/>
    <dgm:cxn modelId="{A3227EBB-D192-4E47-94CC-E797256889D8}" type="presOf" srcId="{C0EB5B44-741B-452E-952C-7CDBC0F52E0B}" destId="{8F7DC016-D286-4805-8A08-74B1B6DCF56F}" srcOrd="0" destOrd="0" presId="urn:microsoft.com/office/officeart/2005/8/layout/radial5"/>
    <dgm:cxn modelId="{0EA94B72-11DB-4848-BB42-CFEF370473D4}" type="presOf" srcId="{854E600D-39FE-4D8A-BED2-CD402F10461B}" destId="{638D37B1-7FF9-49ED-8588-874400F5DD07}" srcOrd="0" destOrd="0" presId="urn:microsoft.com/office/officeart/2005/8/layout/radial5"/>
    <dgm:cxn modelId="{E6CD1146-A1EE-4120-B72E-DC6291636C40}" type="presOf" srcId="{29C2128E-5974-4EAF-A36F-2B7F4EB82898}" destId="{97A62823-9F4E-42EB-B4A8-C34BAF955934}" srcOrd="0" destOrd="0" presId="urn:microsoft.com/office/officeart/2005/8/layout/radial5"/>
    <dgm:cxn modelId="{315BB3E8-C9B4-4F80-B2F9-584387C954BD}" type="presOf" srcId="{699E5603-0898-4549-8861-BF4727A2CFCD}" destId="{2EED5A2D-8929-4127-B5A8-4E449CC30953}" srcOrd="0" destOrd="0" presId="urn:microsoft.com/office/officeart/2005/8/layout/radial5"/>
    <dgm:cxn modelId="{644BB368-CA26-4841-A6BC-766BC23DB6B1}" type="presOf" srcId="{5CB90AA2-E86E-4D53-B183-04DCF9707918}" destId="{1E8D3A45-1843-42D4-AC30-898AF04ABF2D}" srcOrd="0" destOrd="0" presId="urn:microsoft.com/office/officeart/2005/8/layout/radial5"/>
    <dgm:cxn modelId="{F32F96C2-4636-400C-AB35-FDF9D0AD2037}" srcId="{5CB90AA2-E86E-4D53-B183-04DCF9707918}" destId="{F270CC95-5203-4E21-8998-B9C9ECFD6775}" srcOrd="1" destOrd="0" parTransId="{68E189CB-AC38-42B7-9C2C-7AE4F251A35D}" sibTransId="{7F75D8B6-A026-4C9B-92D1-B2CEB5326DE5}"/>
    <dgm:cxn modelId="{5441CBBB-949C-46D6-BA56-7983F9F203DF}" type="presOf" srcId="{53A11C14-5689-4EFE-9577-CFEECAD897CA}" destId="{03AD0F29-203A-4798-A5D6-C0BA8C5D73B4}" srcOrd="0" destOrd="0" presId="urn:microsoft.com/office/officeart/2005/8/layout/radial5"/>
    <dgm:cxn modelId="{69563FAE-470F-4B1B-ABFF-EF9A6B435BC0}" type="presOf" srcId="{699E5603-0898-4549-8861-BF4727A2CFCD}" destId="{2FA82FD0-254F-4F37-B181-9375E663D579}" srcOrd="1" destOrd="0" presId="urn:microsoft.com/office/officeart/2005/8/layout/radial5"/>
    <dgm:cxn modelId="{F27DC47A-B9D2-4C50-90C6-0DC5FC7A8C44}" type="presOf" srcId="{F270CC95-5203-4E21-8998-B9C9ECFD6775}" destId="{A10B632F-B141-40C4-8680-15D5AF13A094}" srcOrd="0" destOrd="0" presId="urn:microsoft.com/office/officeart/2005/8/layout/radial5"/>
    <dgm:cxn modelId="{6443B2E7-29E1-4031-9E35-90A66E73E696}" type="presOf" srcId="{53A11C14-5689-4EFE-9577-CFEECAD897CA}" destId="{799244F9-7EAC-4CEE-A133-F391BCC371B6}" srcOrd="1" destOrd="0" presId="urn:microsoft.com/office/officeart/2005/8/layout/radial5"/>
    <dgm:cxn modelId="{6694A585-5BA4-4D56-891D-4A310137226C}" srcId="{5CB90AA2-E86E-4D53-B183-04DCF9707918}" destId="{C0EB5B44-741B-452E-952C-7CDBC0F52E0B}" srcOrd="0" destOrd="0" parTransId="{699E5603-0898-4549-8861-BF4727A2CFCD}" sibTransId="{CEE1F4E7-F683-4C3A-9ED7-E1BC858CB5E0}"/>
    <dgm:cxn modelId="{8DE3D4DC-13CA-4405-98C1-9C6CB0A474AE}" type="presParOf" srcId="{97A62823-9F4E-42EB-B4A8-C34BAF955934}" destId="{1E8D3A45-1843-42D4-AC30-898AF04ABF2D}" srcOrd="0" destOrd="0" presId="urn:microsoft.com/office/officeart/2005/8/layout/radial5"/>
    <dgm:cxn modelId="{DB14DB71-D333-468B-A033-1B587A2EAE29}" type="presParOf" srcId="{97A62823-9F4E-42EB-B4A8-C34BAF955934}" destId="{2EED5A2D-8929-4127-B5A8-4E449CC30953}" srcOrd="1" destOrd="0" presId="urn:microsoft.com/office/officeart/2005/8/layout/radial5"/>
    <dgm:cxn modelId="{51ABE709-66EE-4E19-90A2-E4DB08FD7BF0}" type="presParOf" srcId="{2EED5A2D-8929-4127-B5A8-4E449CC30953}" destId="{2FA82FD0-254F-4F37-B181-9375E663D579}" srcOrd="0" destOrd="0" presId="urn:microsoft.com/office/officeart/2005/8/layout/radial5"/>
    <dgm:cxn modelId="{7FA3CF66-3997-469B-9D83-E0C335A4E461}" type="presParOf" srcId="{97A62823-9F4E-42EB-B4A8-C34BAF955934}" destId="{8F7DC016-D286-4805-8A08-74B1B6DCF56F}" srcOrd="2" destOrd="0" presId="urn:microsoft.com/office/officeart/2005/8/layout/radial5"/>
    <dgm:cxn modelId="{45C806A6-E3EE-4EB4-896D-26273505BF5F}" type="presParOf" srcId="{97A62823-9F4E-42EB-B4A8-C34BAF955934}" destId="{27E6522D-E306-42AB-8B84-7B6AA9648C91}" srcOrd="3" destOrd="0" presId="urn:microsoft.com/office/officeart/2005/8/layout/radial5"/>
    <dgm:cxn modelId="{DF22426E-0395-4629-956B-1F11897D5D91}" type="presParOf" srcId="{27E6522D-E306-42AB-8B84-7B6AA9648C91}" destId="{F7A35D07-C8EF-438D-9D76-591A408BCB5E}" srcOrd="0" destOrd="0" presId="urn:microsoft.com/office/officeart/2005/8/layout/radial5"/>
    <dgm:cxn modelId="{9A0DC372-74FD-47A3-B84F-D7710441EB84}" type="presParOf" srcId="{97A62823-9F4E-42EB-B4A8-C34BAF955934}" destId="{A10B632F-B141-40C4-8680-15D5AF13A094}" srcOrd="4" destOrd="0" presId="urn:microsoft.com/office/officeart/2005/8/layout/radial5"/>
    <dgm:cxn modelId="{575777C5-935F-4409-851F-3E17EB2C69BB}" type="presParOf" srcId="{97A62823-9F4E-42EB-B4A8-C34BAF955934}" destId="{03AD0F29-203A-4798-A5D6-C0BA8C5D73B4}" srcOrd="5" destOrd="0" presId="urn:microsoft.com/office/officeart/2005/8/layout/radial5"/>
    <dgm:cxn modelId="{0E62BEAE-85E8-4364-B4D8-7EC2760351DF}" type="presParOf" srcId="{03AD0F29-203A-4798-A5D6-C0BA8C5D73B4}" destId="{799244F9-7EAC-4CEE-A133-F391BCC371B6}" srcOrd="0" destOrd="0" presId="urn:microsoft.com/office/officeart/2005/8/layout/radial5"/>
    <dgm:cxn modelId="{2C8C0A76-C8D9-4C75-A5E2-CF7B40BCFC58}" type="presParOf" srcId="{97A62823-9F4E-42EB-B4A8-C34BAF955934}" destId="{638D37B1-7FF9-49ED-8588-874400F5DD07}" srcOrd="6"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03FB2B-1F7B-475E-A40F-05F4E90C282F}"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A9C687DB-B57B-43D2-B36E-AFC6258F15A9}">
      <dgm:prSet custT="1"/>
      <dgm:spPr/>
      <dgm:t>
        <a:bodyPr/>
        <a:lstStyle/>
        <a:p>
          <a:pPr rtl="0"/>
          <a:r>
            <a:rPr lang="en-US" sz="2200" b="1" dirty="0" smtClean="0"/>
            <a:t>Derive information</a:t>
          </a:r>
          <a:endParaRPr lang="en-GB" sz="2200" dirty="0"/>
        </a:p>
      </dgm:t>
    </dgm:pt>
    <dgm:pt modelId="{BF5AF76B-08C0-48A2-ADD6-BA0006C74A1B}" type="parTrans" cxnId="{BADDBC74-7CDC-48CD-92C2-4F9396993858}">
      <dgm:prSet/>
      <dgm:spPr/>
      <dgm:t>
        <a:bodyPr/>
        <a:lstStyle/>
        <a:p>
          <a:endParaRPr lang="en-GB"/>
        </a:p>
      </dgm:t>
    </dgm:pt>
    <dgm:pt modelId="{FA6A19D3-8D6F-461D-8044-0645CFA55F43}" type="sibTrans" cxnId="{BADDBC74-7CDC-48CD-92C2-4F9396993858}">
      <dgm:prSet/>
      <dgm:spPr/>
      <dgm:t>
        <a:bodyPr/>
        <a:lstStyle/>
        <a:p>
          <a:endParaRPr lang="en-GB"/>
        </a:p>
      </dgm:t>
    </dgm:pt>
    <dgm:pt modelId="{C0643749-2770-4FCA-996C-EEE1CF42FD63}">
      <dgm:prSet custT="1"/>
      <dgm:spPr/>
      <dgm:t>
        <a:bodyPr/>
        <a:lstStyle/>
        <a:p>
          <a:pPr rtl="0"/>
          <a:r>
            <a:rPr lang="en-US" sz="2200" b="1" dirty="0" smtClean="0"/>
            <a:t>Utilize the information</a:t>
          </a:r>
          <a:endParaRPr lang="en-GB" sz="2200" dirty="0"/>
        </a:p>
      </dgm:t>
    </dgm:pt>
    <dgm:pt modelId="{3E020A6E-DB8C-4470-9AE6-3B79FF6B6D2F}" type="parTrans" cxnId="{F1BBCD79-AFF9-4A0C-A7EF-ED8FBF767A7A}">
      <dgm:prSet/>
      <dgm:spPr/>
      <dgm:t>
        <a:bodyPr/>
        <a:lstStyle/>
        <a:p>
          <a:endParaRPr lang="en-GB"/>
        </a:p>
      </dgm:t>
    </dgm:pt>
    <dgm:pt modelId="{E8622CBD-380E-4641-BDE5-E53787FA0337}" type="sibTrans" cxnId="{F1BBCD79-AFF9-4A0C-A7EF-ED8FBF767A7A}">
      <dgm:prSet/>
      <dgm:spPr/>
      <dgm:t>
        <a:bodyPr/>
        <a:lstStyle/>
        <a:p>
          <a:endParaRPr lang="en-GB"/>
        </a:p>
      </dgm:t>
    </dgm:pt>
    <dgm:pt modelId="{BCE8F4ED-B1E1-4130-9E8E-307C65C6F665}">
      <dgm:prSet custT="1"/>
      <dgm:spPr/>
      <dgm:t>
        <a:bodyPr/>
        <a:lstStyle/>
        <a:p>
          <a:pPr rtl="0"/>
          <a:r>
            <a:rPr lang="en-GB" sz="1800" dirty="0" smtClean="0"/>
            <a:t>The economic value of a patent</a:t>
          </a:r>
          <a:endParaRPr lang="en-GB" sz="1800" dirty="0"/>
        </a:p>
      </dgm:t>
    </dgm:pt>
    <dgm:pt modelId="{B24A2C7C-22E7-4A88-9C8E-C59DC0C8B3AC}" type="parTrans" cxnId="{655ED6CF-1352-41CE-AC4F-3A9AC566FBE8}">
      <dgm:prSet/>
      <dgm:spPr/>
      <dgm:t>
        <a:bodyPr/>
        <a:lstStyle/>
        <a:p>
          <a:endParaRPr lang="en-GB"/>
        </a:p>
      </dgm:t>
    </dgm:pt>
    <dgm:pt modelId="{17FE34EB-80BB-41C5-AA1C-0B3D23F49B75}" type="sibTrans" cxnId="{655ED6CF-1352-41CE-AC4F-3A9AC566FBE8}">
      <dgm:prSet/>
      <dgm:spPr/>
      <dgm:t>
        <a:bodyPr/>
        <a:lstStyle/>
        <a:p>
          <a:endParaRPr lang="en-GB"/>
        </a:p>
      </dgm:t>
    </dgm:pt>
    <dgm:pt modelId="{923E555A-58A8-435E-A93F-147921D1F621}">
      <dgm:prSet custT="1"/>
      <dgm:spPr/>
      <dgm:t>
        <a:bodyPr/>
        <a:lstStyle/>
        <a:p>
          <a:pPr rtl="0"/>
          <a:r>
            <a:rPr lang="en-GB" sz="1800" dirty="0" smtClean="0"/>
            <a:t>The value of patent rights</a:t>
          </a:r>
          <a:endParaRPr lang="en-GB" sz="1800" dirty="0"/>
        </a:p>
      </dgm:t>
    </dgm:pt>
    <dgm:pt modelId="{72246A8D-2039-431E-AC4E-4B30F9E62570}" type="parTrans" cxnId="{13746059-2F92-4BE3-8CA9-278DF56C4014}">
      <dgm:prSet/>
      <dgm:spPr/>
      <dgm:t>
        <a:bodyPr/>
        <a:lstStyle/>
        <a:p>
          <a:endParaRPr lang="en-GB"/>
        </a:p>
      </dgm:t>
    </dgm:pt>
    <dgm:pt modelId="{BB685E08-92A8-4B91-B910-CB6EBAC8D0D4}" type="sibTrans" cxnId="{13746059-2F92-4BE3-8CA9-278DF56C4014}">
      <dgm:prSet/>
      <dgm:spPr/>
      <dgm:t>
        <a:bodyPr/>
        <a:lstStyle/>
        <a:p>
          <a:endParaRPr lang="en-GB"/>
        </a:p>
      </dgm:t>
    </dgm:pt>
    <dgm:pt modelId="{2012DFEB-8F1A-40CD-B6CC-BEDF590E5789}">
      <dgm:prSet custT="1"/>
      <dgm:spPr/>
      <dgm:t>
        <a:bodyPr/>
        <a:lstStyle/>
        <a:p>
          <a:pPr rtl="0"/>
          <a:r>
            <a:rPr lang="en-US" sz="1800" dirty="0" smtClean="0"/>
            <a:t>Measure the inventive output</a:t>
          </a:r>
          <a:endParaRPr lang="en-GB" sz="1800" dirty="0"/>
        </a:p>
      </dgm:t>
    </dgm:pt>
    <dgm:pt modelId="{077E041A-57A2-44C1-A9CC-059445FD9C6E}" type="parTrans" cxnId="{70C3F7F6-B3A9-4EF0-BFBF-F1DAB4B66928}">
      <dgm:prSet/>
      <dgm:spPr/>
      <dgm:t>
        <a:bodyPr/>
        <a:lstStyle/>
        <a:p>
          <a:endParaRPr lang="en-GB"/>
        </a:p>
      </dgm:t>
    </dgm:pt>
    <dgm:pt modelId="{14FDD71F-C9F4-427E-83D9-0CD57375FE17}" type="sibTrans" cxnId="{70C3F7F6-B3A9-4EF0-BFBF-F1DAB4B66928}">
      <dgm:prSet/>
      <dgm:spPr/>
      <dgm:t>
        <a:bodyPr/>
        <a:lstStyle/>
        <a:p>
          <a:endParaRPr lang="en-GB"/>
        </a:p>
      </dgm:t>
    </dgm:pt>
    <dgm:pt modelId="{1FFCACB7-305D-4A61-BF9A-E1756E1FED95}">
      <dgm:prSet custT="1"/>
      <dgm:spPr/>
      <dgm:t>
        <a:bodyPr/>
        <a:lstStyle/>
        <a:p>
          <a:pPr rtl="0"/>
          <a:r>
            <a:rPr lang="en-US" sz="1800" dirty="0" smtClean="0"/>
            <a:t>Indentify and measure the R&amp;D spillovers</a:t>
          </a:r>
          <a:r>
            <a:rPr lang="en-US" sz="1900" dirty="0" smtClean="0"/>
            <a:t/>
          </a:r>
          <a:br>
            <a:rPr lang="en-US" sz="1900" dirty="0" smtClean="0"/>
          </a:br>
          <a:endParaRPr lang="en-GB" sz="1900" dirty="0"/>
        </a:p>
      </dgm:t>
    </dgm:pt>
    <dgm:pt modelId="{8C524897-880A-47C5-8DDC-76B55ED7823C}" type="parTrans" cxnId="{5F115125-6BE9-413B-AEE0-01FBC8723A19}">
      <dgm:prSet/>
      <dgm:spPr/>
      <dgm:t>
        <a:bodyPr/>
        <a:lstStyle/>
        <a:p>
          <a:endParaRPr lang="en-GB"/>
        </a:p>
      </dgm:t>
    </dgm:pt>
    <dgm:pt modelId="{BBF135B9-67EC-409A-81F0-84C41BDE1C24}" type="sibTrans" cxnId="{5F115125-6BE9-413B-AEE0-01FBC8723A19}">
      <dgm:prSet/>
      <dgm:spPr/>
      <dgm:t>
        <a:bodyPr/>
        <a:lstStyle/>
        <a:p>
          <a:endParaRPr lang="en-GB"/>
        </a:p>
      </dgm:t>
    </dgm:pt>
    <dgm:pt modelId="{CCFBB31E-A8C7-41E3-93E3-822DA3B57098}" type="pres">
      <dgm:prSet presAssocID="{ED03FB2B-1F7B-475E-A40F-05F4E90C282F}" presName="arrowDiagram" presStyleCnt="0">
        <dgm:presLayoutVars>
          <dgm:chMax val="5"/>
          <dgm:dir/>
          <dgm:resizeHandles val="exact"/>
        </dgm:presLayoutVars>
      </dgm:prSet>
      <dgm:spPr/>
      <dgm:t>
        <a:bodyPr/>
        <a:lstStyle/>
        <a:p>
          <a:endParaRPr lang="en-GB"/>
        </a:p>
      </dgm:t>
    </dgm:pt>
    <dgm:pt modelId="{8B47CC51-A927-454C-9529-A9D1F0D89B8D}" type="pres">
      <dgm:prSet presAssocID="{ED03FB2B-1F7B-475E-A40F-05F4E90C282F}" presName="arrow" presStyleLbl="bgShp" presStyleIdx="0" presStyleCnt="1"/>
      <dgm:spPr>
        <a:solidFill>
          <a:srgbClr val="00B0F0"/>
        </a:solidFill>
      </dgm:spPr>
      <dgm:t>
        <a:bodyPr/>
        <a:lstStyle/>
        <a:p>
          <a:endParaRPr lang="en-GB"/>
        </a:p>
      </dgm:t>
    </dgm:pt>
    <dgm:pt modelId="{C6E6F39D-0412-4B3F-B269-4EEAC9A3CE67}" type="pres">
      <dgm:prSet presAssocID="{ED03FB2B-1F7B-475E-A40F-05F4E90C282F}" presName="arrowDiagram2" presStyleCnt="0"/>
      <dgm:spPr/>
    </dgm:pt>
    <dgm:pt modelId="{659AEF8A-E263-4D38-936F-14A1088E2D7F}" type="pres">
      <dgm:prSet presAssocID="{A9C687DB-B57B-43D2-B36E-AFC6258F15A9}" presName="bullet2a" presStyleLbl="node1" presStyleIdx="0" presStyleCnt="2"/>
      <dgm:spPr>
        <a:solidFill>
          <a:srgbClr val="002060"/>
        </a:solidFill>
      </dgm:spPr>
      <dgm:t>
        <a:bodyPr/>
        <a:lstStyle/>
        <a:p>
          <a:endParaRPr lang="en-GB"/>
        </a:p>
      </dgm:t>
    </dgm:pt>
    <dgm:pt modelId="{B49FB41E-ADCA-41EA-A08A-472BE8234A4B}" type="pres">
      <dgm:prSet presAssocID="{A9C687DB-B57B-43D2-B36E-AFC6258F15A9}" presName="textBox2a" presStyleLbl="revTx" presStyleIdx="0" presStyleCnt="2">
        <dgm:presLayoutVars>
          <dgm:bulletEnabled val="1"/>
        </dgm:presLayoutVars>
      </dgm:prSet>
      <dgm:spPr/>
      <dgm:t>
        <a:bodyPr/>
        <a:lstStyle/>
        <a:p>
          <a:endParaRPr lang="en-GB"/>
        </a:p>
      </dgm:t>
    </dgm:pt>
    <dgm:pt modelId="{04FEED0B-3F71-4469-9B2A-70828054C8AE}" type="pres">
      <dgm:prSet presAssocID="{C0643749-2770-4FCA-996C-EEE1CF42FD63}" presName="bullet2b" presStyleLbl="node1" presStyleIdx="1" presStyleCnt="2"/>
      <dgm:spPr>
        <a:solidFill>
          <a:srgbClr val="002060"/>
        </a:solidFill>
      </dgm:spPr>
      <dgm:t>
        <a:bodyPr/>
        <a:lstStyle/>
        <a:p>
          <a:endParaRPr lang="en-GB"/>
        </a:p>
      </dgm:t>
    </dgm:pt>
    <dgm:pt modelId="{63198F06-4BEC-4AE7-A50D-3AC3F864CAC5}" type="pres">
      <dgm:prSet presAssocID="{C0643749-2770-4FCA-996C-EEE1CF42FD63}" presName="textBox2b" presStyleLbl="revTx" presStyleIdx="1" presStyleCnt="2">
        <dgm:presLayoutVars>
          <dgm:bulletEnabled val="1"/>
        </dgm:presLayoutVars>
      </dgm:prSet>
      <dgm:spPr/>
      <dgm:t>
        <a:bodyPr/>
        <a:lstStyle/>
        <a:p>
          <a:endParaRPr lang="en-GB"/>
        </a:p>
      </dgm:t>
    </dgm:pt>
  </dgm:ptLst>
  <dgm:cxnLst>
    <dgm:cxn modelId="{F98C992E-B806-4801-8A96-F81048DD5092}" type="presOf" srcId="{A9C687DB-B57B-43D2-B36E-AFC6258F15A9}" destId="{B49FB41E-ADCA-41EA-A08A-472BE8234A4B}" srcOrd="0" destOrd="0" presId="urn:microsoft.com/office/officeart/2005/8/layout/arrow2"/>
    <dgm:cxn modelId="{F1BBCD79-AFF9-4A0C-A7EF-ED8FBF767A7A}" srcId="{ED03FB2B-1F7B-475E-A40F-05F4E90C282F}" destId="{C0643749-2770-4FCA-996C-EEE1CF42FD63}" srcOrd="1" destOrd="0" parTransId="{3E020A6E-DB8C-4470-9AE6-3B79FF6B6D2F}" sibTransId="{E8622CBD-380E-4641-BDE5-E53787FA0337}"/>
    <dgm:cxn modelId="{13746059-2F92-4BE3-8CA9-278DF56C4014}" srcId="{A9C687DB-B57B-43D2-B36E-AFC6258F15A9}" destId="{923E555A-58A8-435E-A93F-147921D1F621}" srcOrd="1" destOrd="0" parTransId="{72246A8D-2039-431E-AC4E-4B30F9E62570}" sibTransId="{BB685E08-92A8-4B91-B910-CB6EBAC8D0D4}"/>
    <dgm:cxn modelId="{6B1F8BA6-32D7-42FB-9147-79DBBE02B266}" type="presOf" srcId="{2012DFEB-8F1A-40CD-B6CC-BEDF590E5789}" destId="{63198F06-4BEC-4AE7-A50D-3AC3F864CAC5}" srcOrd="0" destOrd="1" presId="urn:microsoft.com/office/officeart/2005/8/layout/arrow2"/>
    <dgm:cxn modelId="{655ED6CF-1352-41CE-AC4F-3A9AC566FBE8}" srcId="{A9C687DB-B57B-43D2-B36E-AFC6258F15A9}" destId="{BCE8F4ED-B1E1-4130-9E8E-307C65C6F665}" srcOrd="0" destOrd="0" parTransId="{B24A2C7C-22E7-4A88-9C8E-C59DC0C8B3AC}" sibTransId="{17FE34EB-80BB-41C5-AA1C-0B3D23F49B75}"/>
    <dgm:cxn modelId="{5D689FC8-C996-4502-8BF5-E36F7C05FB46}" type="presOf" srcId="{C0643749-2770-4FCA-996C-EEE1CF42FD63}" destId="{63198F06-4BEC-4AE7-A50D-3AC3F864CAC5}" srcOrd="0" destOrd="0" presId="urn:microsoft.com/office/officeart/2005/8/layout/arrow2"/>
    <dgm:cxn modelId="{5F115125-6BE9-413B-AEE0-01FBC8723A19}" srcId="{C0643749-2770-4FCA-996C-EEE1CF42FD63}" destId="{1FFCACB7-305D-4A61-BF9A-E1756E1FED95}" srcOrd="1" destOrd="0" parTransId="{8C524897-880A-47C5-8DDC-76B55ED7823C}" sibTransId="{BBF135B9-67EC-409A-81F0-84C41BDE1C24}"/>
    <dgm:cxn modelId="{BADDBC74-7CDC-48CD-92C2-4F9396993858}" srcId="{ED03FB2B-1F7B-475E-A40F-05F4E90C282F}" destId="{A9C687DB-B57B-43D2-B36E-AFC6258F15A9}" srcOrd="0" destOrd="0" parTransId="{BF5AF76B-08C0-48A2-ADD6-BA0006C74A1B}" sibTransId="{FA6A19D3-8D6F-461D-8044-0645CFA55F43}"/>
    <dgm:cxn modelId="{70C3F7F6-B3A9-4EF0-BFBF-F1DAB4B66928}" srcId="{C0643749-2770-4FCA-996C-EEE1CF42FD63}" destId="{2012DFEB-8F1A-40CD-B6CC-BEDF590E5789}" srcOrd="0" destOrd="0" parTransId="{077E041A-57A2-44C1-A9CC-059445FD9C6E}" sibTransId="{14FDD71F-C9F4-427E-83D9-0CD57375FE17}"/>
    <dgm:cxn modelId="{E4166911-20E0-419A-8E76-595D58DF44CD}" type="presOf" srcId="{1FFCACB7-305D-4A61-BF9A-E1756E1FED95}" destId="{63198F06-4BEC-4AE7-A50D-3AC3F864CAC5}" srcOrd="0" destOrd="2" presId="urn:microsoft.com/office/officeart/2005/8/layout/arrow2"/>
    <dgm:cxn modelId="{643420E2-C7F8-47E9-9E47-CE8B2BB60469}" type="presOf" srcId="{ED03FB2B-1F7B-475E-A40F-05F4E90C282F}" destId="{CCFBB31E-A8C7-41E3-93E3-822DA3B57098}" srcOrd="0" destOrd="0" presId="urn:microsoft.com/office/officeart/2005/8/layout/arrow2"/>
    <dgm:cxn modelId="{AB4A00FF-4087-439A-AC61-C26E5E11A6A0}" type="presOf" srcId="{BCE8F4ED-B1E1-4130-9E8E-307C65C6F665}" destId="{B49FB41E-ADCA-41EA-A08A-472BE8234A4B}" srcOrd="0" destOrd="1" presId="urn:microsoft.com/office/officeart/2005/8/layout/arrow2"/>
    <dgm:cxn modelId="{53CD6AEE-B9B6-4560-8020-90473283F427}" type="presOf" srcId="{923E555A-58A8-435E-A93F-147921D1F621}" destId="{B49FB41E-ADCA-41EA-A08A-472BE8234A4B}" srcOrd="0" destOrd="2" presId="urn:microsoft.com/office/officeart/2005/8/layout/arrow2"/>
    <dgm:cxn modelId="{682AFE02-B5FD-4453-B792-EE7D613D8034}" type="presParOf" srcId="{CCFBB31E-A8C7-41E3-93E3-822DA3B57098}" destId="{8B47CC51-A927-454C-9529-A9D1F0D89B8D}" srcOrd="0" destOrd="0" presId="urn:microsoft.com/office/officeart/2005/8/layout/arrow2"/>
    <dgm:cxn modelId="{7DC9E4F5-6F48-4714-878B-9B959BEB3C1D}" type="presParOf" srcId="{CCFBB31E-A8C7-41E3-93E3-822DA3B57098}" destId="{C6E6F39D-0412-4B3F-B269-4EEAC9A3CE67}" srcOrd="1" destOrd="0" presId="urn:microsoft.com/office/officeart/2005/8/layout/arrow2"/>
    <dgm:cxn modelId="{20C34BCA-416C-4913-82E7-A8B09177731E}" type="presParOf" srcId="{C6E6F39D-0412-4B3F-B269-4EEAC9A3CE67}" destId="{659AEF8A-E263-4D38-936F-14A1088E2D7F}" srcOrd="0" destOrd="0" presId="urn:microsoft.com/office/officeart/2005/8/layout/arrow2"/>
    <dgm:cxn modelId="{21C6FB98-4A9C-483D-A54C-D7E865FF49B6}" type="presParOf" srcId="{C6E6F39D-0412-4B3F-B269-4EEAC9A3CE67}" destId="{B49FB41E-ADCA-41EA-A08A-472BE8234A4B}" srcOrd="1" destOrd="0" presId="urn:microsoft.com/office/officeart/2005/8/layout/arrow2"/>
    <dgm:cxn modelId="{12CD137A-C521-427A-B187-5F1C0810F1FB}" type="presParOf" srcId="{C6E6F39D-0412-4B3F-B269-4EEAC9A3CE67}" destId="{04FEED0B-3F71-4469-9B2A-70828054C8AE}" srcOrd="2" destOrd="0" presId="urn:microsoft.com/office/officeart/2005/8/layout/arrow2"/>
    <dgm:cxn modelId="{7EF36743-6885-4293-93B4-196EC1332EC6}" type="presParOf" srcId="{C6E6F39D-0412-4B3F-B269-4EEAC9A3CE67}" destId="{63198F06-4BEC-4AE7-A50D-3AC3F864CAC5}" srcOrd="3"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6835AD-FC13-44C8-BD62-3551191C120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GB"/>
        </a:p>
      </dgm:t>
    </dgm:pt>
    <dgm:pt modelId="{667CA209-9E1A-4F02-A240-D21A56224145}">
      <dgm:prSet/>
      <dgm:spPr>
        <a:solidFill>
          <a:srgbClr val="002060">
            <a:alpha val="90000"/>
          </a:srgbClr>
        </a:solidFill>
        <a:ln>
          <a:solidFill>
            <a:schemeClr val="bg1"/>
          </a:solidFill>
        </a:ln>
      </dgm:spPr>
      <dgm:t>
        <a:bodyPr/>
        <a:lstStyle/>
        <a:p>
          <a:pPr rtl="0"/>
          <a:r>
            <a:rPr lang="en-US" b="1" dirty="0" smtClean="0">
              <a:solidFill>
                <a:schemeClr val="bg1"/>
              </a:solidFill>
            </a:rPr>
            <a:t>Increased entrepreneurial activity</a:t>
          </a:r>
          <a:endParaRPr lang="en-GB" b="1" dirty="0">
            <a:solidFill>
              <a:schemeClr val="bg1"/>
            </a:solidFill>
          </a:endParaRPr>
        </a:p>
      </dgm:t>
    </dgm:pt>
    <dgm:pt modelId="{FC7E97A3-669D-4EFB-AE61-EABFB62DF85A}" type="parTrans" cxnId="{C583011E-0DBB-4B60-80B9-37968DFCC45E}">
      <dgm:prSet/>
      <dgm:spPr/>
      <dgm:t>
        <a:bodyPr/>
        <a:lstStyle/>
        <a:p>
          <a:endParaRPr lang="en-GB"/>
        </a:p>
      </dgm:t>
    </dgm:pt>
    <dgm:pt modelId="{0F3EB4C2-32C6-466A-B5F4-065E997E88A2}" type="sibTrans" cxnId="{C583011E-0DBB-4B60-80B9-37968DFCC45E}">
      <dgm:prSet/>
      <dgm:spPr/>
      <dgm:t>
        <a:bodyPr/>
        <a:lstStyle/>
        <a:p>
          <a:endParaRPr lang="en-GB"/>
        </a:p>
      </dgm:t>
    </dgm:pt>
    <dgm:pt modelId="{C0E5E7C4-3954-4A91-BD27-0A4EFA91115C}">
      <dgm:prSet/>
      <dgm:spPr>
        <a:solidFill>
          <a:srgbClr val="002060">
            <a:alpha val="90000"/>
          </a:srgbClr>
        </a:solidFill>
        <a:ln>
          <a:solidFill>
            <a:schemeClr val="bg1"/>
          </a:solidFill>
        </a:ln>
      </dgm:spPr>
      <dgm:t>
        <a:bodyPr/>
        <a:lstStyle/>
        <a:p>
          <a:pPr rtl="0"/>
          <a:r>
            <a:rPr lang="en-US" b="1" dirty="0" smtClean="0">
              <a:solidFill>
                <a:schemeClr val="bg1"/>
              </a:solidFill>
            </a:rPr>
            <a:t>Changes in the GDP</a:t>
          </a:r>
          <a:endParaRPr lang="en-GB" b="1" dirty="0">
            <a:solidFill>
              <a:schemeClr val="bg1"/>
            </a:solidFill>
          </a:endParaRPr>
        </a:p>
      </dgm:t>
    </dgm:pt>
    <dgm:pt modelId="{E0DB6475-82E7-46FE-8DF7-3A7188CE4790}" type="parTrans" cxnId="{4E501DBB-A823-4F11-A0F5-D7B58EFCCC9A}">
      <dgm:prSet/>
      <dgm:spPr/>
      <dgm:t>
        <a:bodyPr/>
        <a:lstStyle/>
        <a:p>
          <a:endParaRPr lang="en-GB"/>
        </a:p>
      </dgm:t>
    </dgm:pt>
    <dgm:pt modelId="{4887769B-16B3-47B6-AF89-2C3C58F95B79}" type="sibTrans" cxnId="{4E501DBB-A823-4F11-A0F5-D7B58EFCCC9A}">
      <dgm:prSet/>
      <dgm:spPr/>
      <dgm:t>
        <a:bodyPr/>
        <a:lstStyle/>
        <a:p>
          <a:endParaRPr lang="en-GB"/>
        </a:p>
      </dgm:t>
    </dgm:pt>
    <dgm:pt modelId="{756CA4F1-6089-4DAF-A1AF-4A708A0BCB6B}">
      <dgm:prSet/>
      <dgm:spPr>
        <a:solidFill>
          <a:srgbClr val="002060">
            <a:alpha val="90000"/>
          </a:srgbClr>
        </a:solidFill>
        <a:ln>
          <a:solidFill>
            <a:schemeClr val="bg1"/>
          </a:solidFill>
        </a:ln>
      </dgm:spPr>
      <dgm:t>
        <a:bodyPr/>
        <a:lstStyle/>
        <a:p>
          <a:pPr rtl="0"/>
          <a:r>
            <a:rPr lang="en-US" b="1" dirty="0" smtClean="0">
              <a:solidFill>
                <a:schemeClr val="bg1"/>
              </a:solidFill>
            </a:rPr>
            <a:t>Increases in per capita income, attainment of a higher living standard</a:t>
          </a:r>
          <a:endParaRPr lang="en-GB" b="1" dirty="0">
            <a:solidFill>
              <a:schemeClr val="bg1"/>
            </a:solidFill>
          </a:endParaRPr>
        </a:p>
      </dgm:t>
    </dgm:pt>
    <dgm:pt modelId="{0E189EA2-7559-42E4-923A-6BD04B5FF786}" type="parTrans" cxnId="{A563AE4F-7220-4984-92F0-A4D38D1C1CC4}">
      <dgm:prSet/>
      <dgm:spPr/>
      <dgm:t>
        <a:bodyPr/>
        <a:lstStyle/>
        <a:p>
          <a:endParaRPr lang="en-GB"/>
        </a:p>
      </dgm:t>
    </dgm:pt>
    <dgm:pt modelId="{7AAA6708-A9E5-4158-A1B3-E986EDD1E758}" type="sibTrans" cxnId="{A563AE4F-7220-4984-92F0-A4D38D1C1CC4}">
      <dgm:prSet/>
      <dgm:spPr/>
      <dgm:t>
        <a:bodyPr/>
        <a:lstStyle/>
        <a:p>
          <a:endParaRPr lang="en-GB"/>
        </a:p>
      </dgm:t>
    </dgm:pt>
    <dgm:pt modelId="{520CF847-535B-4F27-B7E3-36BB170DEA98}" type="pres">
      <dgm:prSet presAssocID="{EB6835AD-FC13-44C8-BD62-3551191C1208}" presName="compositeShape" presStyleCnt="0">
        <dgm:presLayoutVars>
          <dgm:dir/>
          <dgm:resizeHandles/>
        </dgm:presLayoutVars>
      </dgm:prSet>
      <dgm:spPr/>
      <dgm:t>
        <a:bodyPr/>
        <a:lstStyle/>
        <a:p>
          <a:endParaRPr lang="en-GB"/>
        </a:p>
      </dgm:t>
    </dgm:pt>
    <dgm:pt modelId="{2213CA30-B64F-4643-AE26-E3D5ABC7147F}" type="pres">
      <dgm:prSet presAssocID="{EB6835AD-FC13-44C8-BD62-3551191C1208}" presName="pyramid" presStyleLbl="node1" presStyleIdx="0" presStyleCnt="1"/>
      <dgm:spPr>
        <a:solidFill>
          <a:srgbClr val="00B0F0"/>
        </a:solidFill>
      </dgm:spPr>
      <dgm:t>
        <a:bodyPr/>
        <a:lstStyle/>
        <a:p>
          <a:endParaRPr lang="en-GB"/>
        </a:p>
      </dgm:t>
    </dgm:pt>
    <dgm:pt modelId="{EA2CBD54-A615-40B8-89D3-CED8FE0456E2}" type="pres">
      <dgm:prSet presAssocID="{EB6835AD-FC13-44C8-BD62-3551191C1208}" presName="theList" presStyleCnt="0"/>
      <dgm:spPr/>
    </dgm:pt>
    <dgm:pt modelId="{C28E6AED-BCF0-4F61-A055-FB71459AF85B}" type="pres">
      <dgm:prSet presAssocID="{C0E5E7C4-3954-4A91-BD27-0A4EFA91115C}" presName="aNode" presStyleLbl="fgAcc1" presStyleIdx="0" presStyleCnt="3">
        <dgm:presLayoutVars>
          <dgm:bulletEnabled val="1"/>
        </dgm:presLayoutVars>
      </dgm:prSet>
      <dgm:spPr/>
      <dgm:t>
        <a:bodyPr/>
        <a:lstStyle/>
        <a:p>
          <a:endParaRPr lang="en-GB"/>
        </a:p>
      </dgm:t>
    </dgm:pt>
    <dgm:pt modelId="{38DDF064-A53A-4792-AC61-E3C0034E7099}" type="pres">
      <dgm:prSet presAssocID="{C0E5E7C4-3954-4A91-BD27-0A4EFA91115C}" presName="aSpace" presStyleCnt="0"/>
      <dgm:spPr/>
    </dgm:pt>
    <dgm:pt modelId="{F82EC358-1C75-4A93-93EC-43B9039AF25F}" type="pres">
      <dgm:prSet presAssocID="{756CA4F1-6089-4DAF-A1AF-4A708A0BCB6B}" presName="aNode" presStyleLbl="fgAcc1" presStyleIdx="1" presStyleCnt="3">
        <dgm:presLayoutVars>
          <dgm:bulletEnabled val="1"/>
        </dgm:presLayoutVars>
      </dgm:prSet>
      <dgm:spPr/>
      <dgm:t>
        <a:bodyPr/>
        <a:lstStyle/>
        <a:p>
          <a:endParaRPr lang="en-GB"/>
        </a:p>
      </dgm:t>
    </dgm:pt>
    <dgm:pt modelId="{74232F2D-C154-4195-90BD-65623C20A284}" type="pres">
      <dgm:prSet presAssocID="{756CA4F1-6089-4DAF-A1AF-4A708A0BCB6B}" presName="aSpace" presStyleCnt="0"/>
      <dgm:spPr/>
    </dgm:pt>
    <dgm:pt modelId="{9595644A-8FB5-49AB-9AF8-53635D09129D}" type="pres">
      <dgm:prSet presAssocID="{667CA209-9E1A-4F02-A240-D21A56224145}" presName="aNode" presStyleLbl="fgAcc1" presStyleIdx="2" presStyleCnt="3">
        <dgm:presLayoutVars>
          <dgm:bulletEnabled val="1"/>
        </dgm:presLayoutVars>
      </dgm:prSet>
      <dgm:spPr/>
      <dgm:t>
        <a:bodyPr/>
        <a:lstStyle/>
        <a:p>
          <a:endParaRPr lang="en-GB"/>
        </a:p>
      </dgm:t>
    </dgm:pt>
    <dgm:pt modelId="{1F12B966-5286-445D-BB6F-001C3845C20F}" type="pres">
      <dgm:prSet presAssocID="{667CA209-9E1A-4F02-A240-D21A56224145}" presName="aSpace" presStyleCnt="0"/>
      <dgm:spPr/>
    </dgm:pt>
  </dgm:ptLst>
  <dgm:cxnLst>
    <dgm:cxn modelId="{C2EE6E77-F337-4F42-9D0A-465BBAC5F999}" type="presOf" srcId="{756CA4F1-6089-4DAF-A1AF-4A708A0BCB6B}" destId="{F82EC358-1C75-4A93-93EC-43B9039AF25F}" srcOrd="0" destOrd="0" presId="urn:microsoft.com/office/officeart/2005/8/layout/pyramid2"/>
    <dgm:cxn modelId="{6E8B4FF6-EF60-4E3C-8B71-5017029DB07E}" type="presOf" srcId="{667CA209-9E1A-4F02-A240-D21A56224145}" destId="{9595644A-8FB5-49AB-9AF8-53635D09129D}" srcOrd="0" destOrd="0" presId="urn:microsoft.com/office/officeart/2005/8/layout/pyramid2"/>
    <dgm:cxn modelId="{865ED738-533E-455B-B149-9F0ACE0CF6CA}" type="presOf" srcId="{EB6835AD-FC13-44C8-BD62-3551191C1208}" destId="{520CF847-535B-4F27-B7E3-36BB170DEA98}" srcOrd="0" destOrd="0" presId="urn:microsoft.com/office/officeart/2005/8/layout/pyramid2"/>
    <dgm:cxn modelId="{A563AE4F-7220-4984-92F0-A4D38D1C1CC4}" srcId="{EB6835AD-FC13-44C8-BD62-3551191C1208}" destId="{756CA4F1-6089-4DAF-A1AF-4A708A0BCB6B}" srcOrd="1" destOrd="0" parTransId="{0E189EA2-7559-42E4-923A-6BD04B5FF786}" sibTransId="{7AAA6708-A9E5-4158-A1B3-E986EDD1E758}"/>
    <dgm:cxn modelId="{4E501DBB-A823-4F11-A0F5-D7B58EFCCC9A}" srcId="{EB6835AD-FC13-44C8-BD62-3551191C1208}" destId="{C0E5E7C4-3954-4A91-BD27-0A4EFA91115C}" srcOrd="0" destOrd="0" parTransId="{E0DB6475-82E7-46FE-8DF7-3A7188CE4790}" sibTransId="{4887769B-16B3-47B6-AF89-2C3C58F95B79}"/>
    <dgm:cxn modelId="{31F3EEEA-93C6-4930-92B5-B3A514376576}" type="presOf" srcId="{C0E5E7C4-3954-4A91-BD27-0A4EFA91115C}" destId="{C28E6AED-BCF0-4F61-A055-FB71459AF85B}" srcOrd="0" destOrd="0" presId="urn:microsoft.com/office/officeart/2005/8/layout/pyramid2"/>
    <dgm:cxn modelId="{C583011E-0DBB-4B60-80B9-37968DFCC45E}" srcId="{EB6835AD-FC13-44C8-BD62-3551191C1208}" destId="{667CA209-9E1A-4F02-A240-D21A56224145}" srcOrd="2" destOrd="0" parTransId="{FC7E97A3-669D-4EFB-AE61-EABFB62DF85A}" sibTransId="{0F3EB4C2-32C6-466A-B5F4-065E997E88A2}"/>
    <dgm:cxn modelId="{82D795EB-9E3F-4600-A054-9B1744A385E4}" type="presParOf" srcId="{520CF847-535B-4F27-B7E3-36BB170DEA98}" destId="{2213CA30-B64F-4643-AE26-E3D5ABC7147F}" srcOrd="0" destOrd="0" presId="urn:microsoft.com/office/officeart/2005/8/layout/pyramid2"/>
    <dgm:cxn modelId="{831530E1-2B2C-4887-8554-869A7C7400ED}" type="presParOf" srcId="{520CF847-535B-4F27-B7E3-36BB170DEA98}" destId="{EA2CBD54-A615-40B8-89D3-CED8FE0456E2}" srcOrd="1" destOrd="0" presId="urn:microsoft.com/office/officeart/2005/8/layout/pyramid2"/>
    <dgm:cxn modelId="{8419A7BE-EAEA-4C8A-A790-B2D99B826D69}" type="presParOf" srcId="{EA2CBD54-A615-40B8-89D3-CED8FE0456E2}" destId="{C28E6AED-BCF0-4F61-A055-FB71459AF85B}" srcOrd="0" destOrd="0" presId="urn:microsoft.com/office/officeart/2005/8/layout/pyramid2"/>
    <dgm:cxn modelId="{CCD2717B-8124-4CD4-B3ED-0CEB53598EA1}" type="presParOf" srcId="{EA2CBD54-A615-40B8-89D3-CED8FE0456E2}" destId="{38DDF064-A53A-4792-AC61-E3C0034E7099}" srcOrd="1" destOrd="0" presId="urn:microsoft.com/office/officeart/2005/8/layout/pyramid2"/>
    <dgm:cxn modelId="{99103119-D7F0-4269-AFBB-E4B786808768}" type="presParOf" srcId="{EA2CBD54-A615-40B8-89D3-CED8FE0456E2}" destId="{F82EC358-1C75-4A93-93EC-43B9039AF25F}" srcOrd="2" destOrd="0" presId="urn:microsoft.com/office/officeart/2005/8/layout/pyramid2"/>
    <dgm:cxn modelId="{B7B97E6B-D56E-4616-93B7-77E13983E74D}" type="presParOf" srcId="{EA2CBD54-A615-40B8-89D3-CED8FE0456E2}" destId="{74232F2D-C154-4195-90BD-65623C20A284}" srcOrd="3" destOrd="0" presId="urn:microsoft.com/office/officeart/2005/8/layout/pyramid2"/>
    <dgm:cxn modelId="{814F6CAF-0F04-4C6F-BA53-D8E4B6935F61}" type="presParOf" srcId="{EA2CBD54-A615-40B8-89D3-CED8FE0456E2}" destId="{9595644A-8FB5-49AB-9AF8-53635D09129D}" srcOrd="4" destOrd="0" presId="urn:microsoft.com/office/officeart/2005/8/layout/pyramid2"/>
    <dgm:cxn modelId="{270DD784-1A79-417B-AE80-FF0298A8875F}" type="presParOf" srcId="{EA2CBD54-A615-40B8-89D3-CED8FE0456E2}" destId="{1F12B966-5286-445D-BB6F-001C3845C20F}"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E86840-1BBB-4155-9376-CD8BD20AB8F7}"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en-GB"/>
        </a:p>
      </dgm:t>
    </dgm:pt>
    <dgm:pt modelId="{E7149048-CA62-432A-8090-36975E437CB8}">
      <dgm:prSet/>
      <dgm:spPr>
        <a:solidFill>
          <a:srgbClr val="002060"/>
        </a:solidFill>
      </dgm:spPr>
      <dgm:t>
        <a:bodyPr/>
        <a:lstStyle/>
        <a:p>
          <a:pPr rtl="0"/>
          <a:r>
            <a:rPr lang="en-GB" b="1" dirty="0" smtClean="0">
              <a:solidFill>
                <a:schemeClr val="bg1"/>
              </a:solidFill>
            </a:rPr>
            <a:t>Macroeconomic indicators</a:t>
          </a:r>
          <a:endParaRPr lang="en-GB" b="1" dirty="0">
            <a:solidFill>
              <a:schemeClr val="bg1"/>
            </a:solidFill>
          </a:endParaRPr>
        </a:p>
      </dgm:t>
    </dgm:pt>
    <dgm:pt modelId="{6CE8DFAF-FC81-4008-A3CC-A1EB8994D90B}" type="parTrans" cxnId="{39040C52-B957-4E07-9CC1-31A9C1316EC7}">
      <dgm:prSet/>
      <dgm:spPr/>
      <dgm:t>
        <a:bodyPr/>
        <a:lstStyle/>
        <a:p>
          <a:endParaRPr lang="en-GB" b="1">
            <a:solidFill>
              <a:schemeClr val="tx1"/>
            </a:solidFill>
          </a:endParaRPr>
        </a:p>
      </dgm:t>
    </dgm:pt>
    <dgm:pt modelId="{3EBDDD9E-F9ED-4040-9BCA-72193BC84450}" type="sibTrans" cxnId="{39040C52-B957-4E07-9CC1-31A9C1316EC7}">
      <dgm:prSet/>
      <dgm:spPr>
        <a:solidFill>
          <a:srgbClr val="00B0F0"/>
        </a:solidFill>
        <a:ln>
          <a:solidFill>
            <a:schemeClr val="tx1"/>
          </a:solidFill>
        </a:ln>
      </dgm:spPr>
      <dgm:t>
        <a:bodyPr/>
        <a:lstStyle/>
        <a:p>
          <a:endParaRPr lang="en-GB" b="1">
            <a:solidFill>
              <a:schemeClr val="tx1"/>
            </a:solidFill>
          </a:endParaRPr>
        </a:p>
      </dgm:t>
    </dgm:pt>
    <dgm:pt modelId="{59F2D01E-9F8A-4BF3-B993-E05075258BE4}">
      <dgm:prSet/>
      <dgm:spPr>
        <a:solidFill>
          <a:srgbClr val="002060"/>
        </a:solidFill>
      </dgm:spPr>
      <dgm:t>
        <a:bodyPr/>
        <a:lstStyle/>
        <a:p>
          <a:pPr rtl="0"/>
          <a:r>
            <a:rPr lang="en-GB" b="1" dirty="0" smtClean="0">
              <a:solidFill>
                <a:schemeClr val="bg1"/>
              </a:solidFill>
            </a:rPr>
            <a:t>Economic tool</a:t>
          </a:r>
          <a:endParaRPr lang="en-GB" b="1" dirty="0">
            <a:solidFill>
              <a:schemeClr val="bg1"/>
            </a:solidFill>
          </a:endParaRPr>
        </a:p>
      </dgm:t>
    </dgm:pt>
    <dgm:pt modelId="{CDA05F57-072C-4B1F-9FB2-8B2343139BA0}" type="parTrans" cxnId="{960CA3AB-3337-4851-B2BD-31F4B7306817}">
      <dgm:prSet/>
      <dgm:spPr/>
      <dgm:t>
        <a:bodyPr/>
        <a:lstStyle/>
        <a:p>
          <a:endParaRPr lang="en-GB" b="1">
            <a:solidFill>
              <a:schemeClr val="tx1"/>
            </a:solidFill>
          </a:endParaRPr>
        </a:p>
      </dgm:t>
    </dgm:pt>
    <dgm:pt modelId="{98798901-20D6-4F5F-8C4C-F26B94DC78B6}" type="sibTrans" cxnId="{960CA3AB-3337-4851-B2BD-31F4B7306817}">
      <dgm:prSet/>
      <dgm:spPr/>
      <dgm:t>
        <a:bodyPr/>
        <a:lstStyle/>
        <a:p>
          <a:endParaRPr lang="en-GB" b="1">
            <a:solidFill>
              <a:schemeClr val="tx1"/>
            </a:solidFill>
          </a:endParaRPr>
        </a:p>
      </dgm:t>
    </dgm:pt>
    <dgm:pt modelId="{FDB29F83-3093-499E-A94B-0A698684CF74}">
      <dgm:prSet/>
      <dgm:spPr>
        <a:solidFill>
          <a:srgbClr val="002060"/>
        </a:solidFill>
      </dgm:spPr>
      <dgm:t>
        <a:bodyPr/>
        <a:lstStyle/>
        <a:p>
          <a:pPr rtl="0"/>
          <a:r>
            <a:rPr lang="en-GB" b="1" dirty="0" smtClean="0">
              <a:solidFill>
                <a:schemeClr val="bg1"/>
              </a:solidFill>
            </a:rPr>
            <a:t>Microeconomic indicators</a:t>
          </a:r>
          <a:endParaRPr lang="en-GB" b="1" dirty="0">
            <a:solidFill>
              <a:schemeClr val="bg1"/>
            </a:solidFill>
          </a:endParaRPr>
        </a:p>
      </dgm:t>
    </dgm:pt>
    <dgm:pt modelId="{A0F0F48E-5BA5-4490-B442-CDFA434BA13A}" type="parTrans" cxnId="{4BC56A02-2E33-4109-B770-A5BF496E258A}">
      <dgm:prSet/>
      <dgm:spPr/>
      <dgm:t>
        <a:bodyPr/>
        <a:lstStyle/>
        <a:p>
          <a:endParaRPr lang="en-GB" b="1">
            <a:solidFill>
              <a:schemeClr val="tx1"/>
            </a:solidFill>
          </a:endParaRPr>
        </a:p>
      </dgm:t>
    </dgm:pt>
    <dgm:pt modelId="{96E42EF9-81D1-4896-B4C4-303D6E3CA4D8}" type="sibTrans" cxnId="{4BC56A02-2E33-4109-B770-A5BF496E258A}">
      <dgm:prSet/>
      <dgm:spPr>
        <a:solidFill>
          <a:srgbClr val="00B0F0"/>
        </a:solidFill>
        <a:ln>
          <a:solidFill>
            <a:schemeClr val="tx1"/>
          </a:solidFill>
        </a:ln>
      </dgm:spPr>
      <dgm:t>
        <a:bodyPr/>
        <a:lstStyle/>
        <a:p>
          <a:endParaRPr lang="en-GB" b="1">
            <a:solidFill>
              <a:schemeClr val="tx1"/>
            </a:solidFill>
          </a:endParaRPr>
        </a:p>
      </dgm:t>
    </dgm:pt>
    <dgm:pt modelId="{B9034B5D-A827-446A-973B-CF17FF02D0E6}" type="pres">
      <dgm:prSet presAssocID="{0DE86840-1BBB-4155-9376-CD8BD20AB8F7}" presName="Name0" presStyleCnt="0">
        <dgm:presLayoutVars>
          <dgm:dir/>
          <dgm:resizeHandles val="exact"/>
        </dgm:presLayoutVars>
      </dgm:prSet>
      <dgm:spPr/>
      <dgm:t>
        <a:bodyPr/>
        <a:lstStyle/>
        <a:p>
          <a:endParaRPr lang="en-GB"/>
        </a:p>
      </dgm:t>
    </dgm:pt>
    <dgm:pt modelId="{31D7B598-2169-477D-A64A-150CB19EB774}" type="pres">
      <dgm:prSet presAssocID="{0DE86840-1BBB-4155-9376-CD8BD20AB8F7}" presName="vNodes" presStyleCnt="0"/>
      <dgm:spPr/>
    </dgm:pt>
    <dgm:pt modelId="{132BE078-982E-4DF7-9D39-ED1784265BCE}" type="pres">
      <dgm:prSet presAssocID="{E7149048-CA62-432A-8090-36975E437CB8}" presName="node" presStyleLbl="node1" presStyleIdx="0" presStyleCnt="3">
        <dgm:presLayoutVars>
          <dgm:bulletEnabled val="1"/>
        </dgm:presLayoutVars>
      </dgm:prSet>
      <dgm:spPr/>
      <dgm:t>
        <a:bodyPr/>
        <a:lstStyle/>
        <a:p>
          <a:endParaRPr lang="en-GB"/>
        </a:p>
      </dgm:t>
    </dgm:pt>
    <dgm:pt modelId="{D05E8E94-E41D-4045-99DD-35A7150757CE}" type="pres">
      <dgm:prSet presAssocID="{3EBDDD9E-F9ED-4040-9BCA-72193BC84450}" presName="spacerT" presStyleCnt="0"/>
      <dgm:spPr/>
    </dgm:pt>
    <dgm:pt modelId="{8523C3D8-8A8D-444E-9BA5-674FFE0CAE1F}" type="pres">
      <dgm:prSet presAssocID="{3EBDDD9E-F9ED-4040-9BCA-72193BC84450}" presName="sibTrans" presStyleLbl="sibTrans2D1" presStyleIdx="0" presStyleCnt="2"/>
      <dgm:spPr/>
      <dgm:t>
        <a:bodyPr/>
        <a:lstStyle/>
        <a:p>
          <a:endParaRPr lang="en-GB"/>
        </a:p>
      </dgm:t>
    </dgm:pt>
    <dgm:pt modelId="{9C505F8C-82CD-462D-A947-20BADA25E203}" type="pres">
      <dgm:prSet presAssocID="{3EBDDD9E-F9ED-4040-9BCA-72193BC84450}" presName="spacerB" presStyleCnt="0"/>
      <dgm:spPr/>
    </dgm:pt>
    <dgm:pt modelId="{65BCF925-CDE0-4408-B725-8306AA73B166}" type="pres">
      <dgm:prSet presAssocID="{FDB29F83-3093-499E-A94B-0A698684CF74}" presName="node" presStyleLbl="node1" presStyleIdx="1" presStyleCnt="3">
        <dgm:presLayoutVars>
          <dgm:bulletEnabled val="1"/>
        </dgm:presLayoutVars>
      </dgm:prSet>
      <dgm:spPr/>
      <dgm:t>
        <a:bodyPr/>
        <a:lstStyle/>
        <a:p>
          <a:endParaRPr lang="en-GB"/>
        </a:p>
      </dgm:t>
    </dgm:pt>
    <dgm:pt modelId="{A724E7F5-754F-42EF-A381-16F4B2441A43}" type="pres">
      <dgm:prSet presAssocID="{0DE86840-1BBB-4155-9376-CD8BD20AB8F7}" presName="sibTransLast" presStyleLbl="sibTrans2D1" presStyleIdx="1" presStyleCnt="2"/>
      <dgm:spPr/>
      <dgm:t>
        <a:bodyPr/>
        <a:lstStyle/>
        <a:p>
          <a:endParaRPr lang="en-GB"/>
        </a:p>
      </dgm:t>
    </dgm:pt>
    <dgm:pt modelId="{989D2528-B498-4401-931F-579C0FB44767}" type="pres">
      <dgm:prSet presAssocID="{0DE86840-1BBB-4155-9376-CD8BD20AB8F7}" presName="connectorText" presStyleLbl="sibTrans2D1" presStyleIdx="1" presStyleCnt="2"/>
      <dgm:spPr/>
      <dgm:t>
        <a:bodyPr/>
        <a:lstStyle/>
        <a:p>
          <a:endParaRPr lang="en-GB"/>
        </a:p>
      </dgm:t>
    </dgm:pt>
    <dgm:pt modelId="{165EB383-285A-467C-B57C-2E32DA27EDDB}" type="pres">
      <dgm:prSet presAssocID="{0DE86840-1BBB-4155-9376-CD8BD20AB8F7}" presName="lastNode" presStyleLbl="node1" presStyleIdx="2" presStyleCnt="3">
        <dgm:presLayoutVars>
          <dgm:bulletEnabled val="1"/>
        </dgm:presLayoutVars>
      </dgm:prSet>
      <dgm:spPr/>
      <dgm:t>
        <a:bodyPr/>
        <a:lstStyle/>
        <a:p>
          <a:endParaRPr lang="en-GB"/>
        </a:p>
      </dgm:t>
    </dgm:pt>
  </dgm:ptLst>
  <dgm:cxnLst>
    <dgm:cxn modelId="{4BC56A02-2E33-4109-B770-A5BF496E258A}" srcId="{0DE86840-1BBB-4155-9376-CD8BD20AB8F7}" destId="{FDB29F83-3093-499E-A94B-0A698684CF74}" srcOrd="1" destOrd="0" parTransId="{A0F0F48E-5BA5-4490-B442-CDFA434BA13A}" sibTransId="{96E42EF9-81D1-4896-B4C4-303D6E3CA4D8}"/>
    <dgm:cxn modelId="{19A234C6-C9F9-49E1-A014-8F041E8CF7A8}" type="presOf" srcId="{E7149048-CA62-432A-8090-36975E437CB8}" destId="{132BE078-982E-4DF7-9D39-ED1784265BCE}" srcOrd="0" destOrd="0" presId="urn:microsoft.com/office/officeart/2005/8/layout/equation2"/>
    <dgm:cxn modelId="{919C400E-504F-4070-A2D6-99AA497C9AF8}" type="presOf" srcId="{96E42EF9-81D1-4896-B4C4-303D6E3CA4D8}" destId="{989D2528-B498-4401-931F-579C0FB44767}" srcOrd="1" destOrd="0" presId="urn:microsoft.com/office/officeart/2005/8/layout/equation2"/>
    <dgm:cxn modelId="{8D20D762-9D7F-49AF-93AB-1155D43613AC}" type="presOf" srcId="{3EBDDD9E-F9ED-4040-9BCA-72193BC84450}" destId="{8523C3D8-8A8D-444E-9BA5-674FFE0CAE1F}" srcOrd="0" destOrd="0" presId="urn:microsoft.com/office/officeart/2005/8/layout/equation2"/>
    <dgm:cxn modelId="{48028C86-A91D-49CF-9CFC-34D0078532AA}" type="presOf" srcId="{59F2D01E-9F8A-4BF3-B993-E05075258BE4}" destId="{165EB383-285A-467C-B57C-2E32DA27EDDB}" srcOrd="0" destOrd="0" presId="urn:microsoft.com/office/officeart/2005/8/layout/equation2"/>
    <dgm:cxn modelId="{EC97BC11-FEE8-459F-BBEF-022BD18DF50F}" type="presOf" srcId="{FDB29F83-3093-499E-A94B-0A698684CF74}" destId="{65BCF925-CDE0-4408-B725-8306AA73B166}" srcOrd="0" destOrd="0" presId="urn:microsoft.com/office/officeart/2005/8/layout/equation2"/>
    <dgm:cxn modelId="{960CA3AB-3337-4851-B2BD-31F4B7306817}" srcId="{0DE86840-1BBB-4155-9376-CD8BD20AB8F7}" destId="{59F2D01E-9F8A-4BF3-B993-E05075258BE4}" srcOrd="2" destOrd="0" parTransId="{CDA05F57-072C-4B1F-9FB2-8B2343139BA0}" sibTransId="{98798901-20D6-4F5F-8C4C-F26B94DC78B6}"/>
    <dgm:cxn modelId="{39040C52-B957-4E07-9CC1-31A9C1316EC7}" srcId="{0DE86840-1BBB-4155-9376-CD8BD20AB8F7}" destId="{E7149048-CA62-432A-8090-36975E437CB8}" srcOrd="0" destOrd="0" parTransId="{6CE8DFAF-FC81-4008-A3CC-A1EB8994D90B}" sibTransId="{3EBDDD9E-F9ED-4040-9BCA-72193BC84450}"/>
    <dgm:cxn modelId="{D922BEE4-8A0D-4842-ADA9-743CF3D98CC5}" type="presOf" srcId="{96E42EF9-81D1-4896-B4C4-303D6E3CA4D8}" destId="{A724E7F5-754F-42EF-A381-16F4B2441A43}" srcOrd="0" destOrd="0" presId="urn:microsoft.com/office/officeart/2005/8/layout/equation2"/>
    <dgm:cxn modelId="{ACD73BFF-8810-4B63-A9A7-600123B8E37E}" type="presOf" srcId="{0DE86840-1BBB-4155-9376-CD8BD20AB8F7}" destId="{B9034B5D-A827-446A-973B-CF17FF02D0E6}" srcOrd="0" destOrd="0" presId="urn:microsoft.com/office/officeart/2005/8/layout/equation2"/>
    <dgm:cxn modelId="{DD03C93F-B315-448C-8CD9-9205BD560F53}" type="presParOf" srcId="{B9034B5D-A827-446A-973B-CF17FF02D0E6}" destId="{31D7B598-2169-477D-A64A-150CB19EB774}" srcOrd="0" destOrd="0" presId="urn:microsoft.com/office/officeart/2005/8/layout/equation2"/>
    <dgm:cxn modelId="{3CADF426-BD91-4D48-B6A5-90CA131E1F0B}" type="presParOf" srcId="{31D7B598-2169-477D-A64A-150CB19EB774}" destId="{132BE078-982E-4DF7-9D39-ED1784265BCE}" srcOrd="0" destOrd="0" presId="urn:microsoft.com/office/officeart/2005/8/layout/equation2"/>
    <dgm:cxn modelId="{5FFE6009-75C4-4D05-BBDA-491987C0FF73}" type="presParOf" srcId="{31D7B598-2169-477D-A64A-150CB19EB774}" destId="{D05E8E94-E41D-4045-99DD-35A7150757CE}" srcOrd="1" destOrd="0" presId="urn:microsoft.com/office/officeart/2005/8/layout/equation2"/>
    <dgm:cxn modelId="{C7D7E439-F685-46EB-B836-34290B2BC00C}" type="presParOf" srcId="{31D7B598-2169-477D-A64A-150CB19EB774}" destId="{8523C3D8-8A8D-444E-9BA5-674FFE0CAE1F}" srcOrd="2" destOrd="0" presId="urn:microsoft.com/office/officeart/2005/8/layout/equation2"/>
    <dgm:cxn modelId="{09001007-C936-4FE2-9FDB-F73C8DB9ED09}" type="presParOf" srcId="{31D7B598-2169-477D-A64A-150CB19EB774}" destId="{9C505F8C-82CD-462D-A947-20BADA25E203}" srcOrd="3" destOrd="0" presId="urn:microsoft.com/office/officeart/2005/8/layout/equation2"/>
    <dgm:cxn modelId="{42ED5250-D5B6-4D08-B5EE-EA66241A3D9E}" type="presParOf" srcId="{31D7B598-2169-477D-A64A-150CB19EB774}" destId="{65BCF925-CDE0-4408-B725-8306AA73B166}" srcOrd="4" destOrd="0" presId="urn:microsoft.com/office/officeart/2005/8/layout/equation2"/>
    <dgm:cxn modelId="{C7DE764F-E20C-430E-AB38-75D580905E33}" type="presParOf" srcId="{B9034B5D-A827-446A-973B-CF17FF02D0E6}" destId="{A724E7F5-754F-42EF-A381-16F4B2441A43}" srcOrd="1" destOrd="0" presId="urn:microsoft.com/office/officeart/2005/8/layout/equation2"/>
    <dgm:cxn modelId="{AF668FCC-2E55-455B-B7DD-0EFFF197B2E2}" type="presParOf" srcId="{A724E7F5-754F-42EF-A381-16F4B2441A43}" destId="{989D2528-B498-4401-931F-579C0FB44767}" srcOrd="0" destOrd="0" presId="urn:microsoft.com/office/officeart/2005/8/layout/equation2"/>
    <dgm:cxn modelId="{562468EF-C59F-438F-A081-745222170374}" type="presParOf" srcId="{B9034B5D-A827-446A-973B-CF17FF02D0E6}" destId="{165EB383-285A-467C-B57C-2E32DA27EDDB}" srcOrd="2" destOrd="0" presId="urn:microsoft.com/office/officeart/2005/8/layout/equati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DDAB37-4AB6-4ED0-B8B0-55ED30E1A6D0}"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GB"/>
        </a:p>
      </dgm:t>
    </dgm:pt>
    <dgm:pt modelId="{2F13BBE5-253D-402C-8C09-A7155192CA0F}">
      <dgm:prSet custT="1"/>
      <dgm:spPr/>
      <dgm:t>
        <a:bodyPr/>
        <a:lstStyle/>
        <a:p>
          <a:pPr rtl="0"/>
          <a:r>
            <a:rPr lang="en-GB" sz="2400" dirty="0" smtClean="0"/>
            <a:t>Country with the most favourable IP environment: </a:t>
          </a:r>
          <a:r>
            <a:rPr lang="en-GB" sz="2400" b="1" dirty="0" smtClean="0"/>
            <a:t>Estonia (6.7)</a:t>
          </a:r>
          <a:endParaRPr lang="en-US" sz="2400" b="1" i="0" baseline="0" dirty="0"/>
        </a:p>
      </dgm:t>
    </dgm:pt>
    <dgm:pt modelId="{0884513B-6486-4B6C-9D5E-F9FB48402232}" type="parTrans" cxnId="{B7AFB69A-C76B-4F76-AADF-EF1CA802978C}">
      <dgm:prSet/>
      <dgm:spPr/>
      <dgm:t>
        <a:bodyPr/>
        <a:lstStyle/>
        <a:p>
          <a:endParaRPr lang="en-GB"/>
        </a:p>
      </dgm:t>
    </dgm:pt>
    <dgm:pt modelId="{D39999BC-CD54-430F-BA88-E3A663505CDB}" type="sibTrans" cxnId="{B7AFB69A-C76B-4F76-AADF-EF1CA802978C}">
      <dgm:prSet/>
      <dgm:spPr/>
      <dgm:t>
        <a:bodyPr/>
        <a:lstStyle/>
        <a:p>
          <a:endParaRPr lang="en-GB"/>
        </a:p>
      </dgm:t>
    </dgm:pt>
    <dgm:pt modelId="{6E2E576B-1698-4A90-AB3D-0E19C1CCD44F}">
      <dgm:prSet custT="1"/>
      <dgm:spPr/>
      <dgm:t>
        <a:bodyPr/>
        <a:lstStyle/>
        <a:p>
          <a:pPr rtl="0"/>
          <a:r>
            <a:rPr lang="en-GB" sz="2400" dirty="0" smtClean="0"/>
            <a:t>Country with the least favourable IP environment: </a:t>
          </a:r>
          <a:r>
            <a:rPr lang="en-GB" sz="2400" b="1" dirty="0" smtClean="0"/>
            <a:t>Bosnia and Herzegovina (3.6)</a:t>
          </a:r>
          <a:endParaRPr lang="en-GB" sz="2400" b="1" dirty="0"/>
        </a:p>
      </dgm:t>
    </dgm:pt>
    <dgm:pt modelId="{CA63233F-DF74-4413-A469-2595F1D76261}" type="parTrans" cxnId="{7AD24FD4-77E6-472C-B490-EFA4BF68D571}">
      <dgm:prSet/>
      <dgm:spPr/>
      <dgm:t>
        <a:bodyPr/>
        <a:lstStyle/>
        <a:p>
          <a:endParaRPr lang="en-GB"/>
        </a:p>
      </dgm:t>
    </dgm:pt>
    <dgm:pt modelId="{44181588-9E46-4746-8F6F-B738F5720E6B}" type="sibTrans" cxnId="{7AD24FD4-77E6-472C-B490-EFA4BF68D571}">
      <dgm:prSet/>
      <dgm:spPr/>
      <dgm:t>
        <a:bodyPr/>
        <a:lstStyle/>
        <a:p>
          <a:endParaRPr lang="en-GB"/>
        </a:p>
      </dgm:t>
    </dgm:pt>
    <dgm:pt modelId="{E86F9F7E-62C8-49FE-924C-139745118324}" type="pres">
      <dgm:prSet presAssocID="{B0DDAB37-4AB6-4ED0-B8B0-55ED30E1A6D0}" presName="compositeShape" presStyleCnt="0">
        <dgm:presLayoutVars>
          <dgm:chMax val="2"/>
          <dgm:dir/>
          <dgm:resizeHandles val="exact"/>
        </dgm:presLayoutVars>
      </dgm:prSet>
      <dgm:spPr/>
      <dgm:t>
        <a:bodyPr/>
        <a:lstStyle/>
        <a:p>
          <a:endParaRPr lang="en-GB"/>
        </a:p>
      </dgm:t>
    </dgm:pt>
    <dgm:pt modelId="{6782E28B-6DF9-4251-A132-AC77CD72F912}" type="pres">
      <dgm:prSet presAssocID="{2F13BBE5-253D-402C-8C09-A7155192CA0F}" presName="upArrow" presStyleLbl="node1" presStyleIdx="0" presStyleCnt="2" custScaleX="47189"/>
      <dgm:spPr>
        <a:solidFill>
          <a:srgbClr val="00B050"/>
        </a:solidFill>
        <a:ln>
          <a:solidFill>
            <a:schemeClr val="tx1"/>
          </a:solidFill>
        </a:ln>
      </dgm:spPr>
    </dgm:pt>
    <dgm:pt modelId="{7CCB510C-F7FD-4BAF-8E74-24AB3B0448C1}" type="pres">
      <dgm:prSet presAssocID="{2F13BBE5-253D-402C-8C09-A7155192CA0F}" presName="upArrowText" presStyleLbl="revTx" presStyleIdx="0" presStyleCnt="2">
        <dgm:presLayoutVars>
          <dgm:chMax val="0"/>
          <dgm:bulletEnabled val="1"/>
        </dgm:presLayoutVars>
      </dgm:prSet>
      <dgm:spPr/>
      <dgm:t>
        <a:bodyPr/>
        <a:lstStyle/>
        <a:p>
          <a:endParaRPr lang="en-GB"/>
        </a:p>
      </dgm:t>
    </dgm:pt>
    <dgm:pt modelId="{1EBEF5E9-0B8D-4894-BE48-CF3146A19D3D}" type="pres">
      <dgm:prSet presAssocID="{6E2E576B-1698-4A90-AB3D-0E19C1CCD44F}" presName="downArrow" presStyleLbl="node1" presStyleIdx="1" presStyleCnt="2" custScaleX="47379"/>
      <dgm:spPr>
        <a:solidFill>
          <a:srgbClr val="FF0000"/>
        </a:solidFill>
        <a:ln>
          <a:solidFill>
            <a:schemeClr val="tx1"/>
          </a:solidFill>
        </a:ln>
      </dgm:spPr>
    </dgm:pt>
    <dgm:pt modelId="{6901A76D-1A8D-4E1C-B152-C84D9D26830F}" type="pres">
      <dgm:prSet presAssocID="{6E2E576B-1698-4A90-AB3D-0E19C1CCD44F}" presName="downArrowText" presStyleLbl="revTx" presStyleIdx="1" presStyleCnt="2">
        <dgm:presLayoutVars>
          <dgm:chMax val="0"/>
          <dgm:bulletEnabled val="1"/>
        </dgm:presLayoutVars>
      </dgm:prSet>
      <dgm:spPr/>
      <dgm:t>
        <a:bodyPr/>
        <a:lstStyle/>
        <a:p>
          <a:endParaRPr lang="en-GB"/>
        </a:p>
      </dgm:t>
    </dgm:pt>
  </dgm:ptLst>
  <dgm:cxnLst>
    <dgm:cxn modelId="{298470D1-6BF1-44A5-81FF-E37449DF4CEB}" type="presOf" srcId="{B0DDAB37-4AB6-4ED0-B8B0-55ED30E1A6D0}" destId="{E86F9F7E-62C8-49FE-924C-139745118324}" srcOrd="0" destOrd="0" presId="urn:microsoft.com/office/officeart/2005/8/layout/arrow4"/>
    <dgm:cxn modelId="{CF47C83C-C77D-43C8-8A6A-C442C18A83AE}" type="presOf" srcId="{2F13BBE5-253D-402C-8C09-A7155192CA0F}" destId="{7CCB510C-F7FD-4BAF-8E74-24AB3B0448C1}" srcOrd="0" destOrd="0" presId="urn:microsoft.com/office/officeart/2005/8/layout/arrow4"/>
    <dgm:cxn modelId="{B7AFB69A-C76B-4F76-AADF-EF1CA802978C}" srcId="{B0DDAB37-4AB6-4ED0-B8B0-55ED30E1A6D0}" destId="{2F13BBE5-253D-402C-8C09-A7155192CA0F}" srcOrd="0" destOrd="0" parTransId="{0884513B-6486-4B6C-9D5E-F9FB48402232}" sibTransId="{D39999BC-CD54-430F-BA88-E3A663505CDB}"/>
    <dgm:cxn modelId="{8FA267A4-1E78-46D1-98C9-908532888DEB}" type="presOf" srcId="{6E2E576B-1698-4A90-AB3D-0E19C1CCD44F}" destId="{6901A76D-1A8D-4E1C-B152-C84D9D26830F}" srcOrd="0" destOrd="0" presId="urn:microsoft.com/office/officeart/2005/8/layout/arrow4"/>
    <dgm:cxn modelId="{7AD24FD4-77E6-472C-B490-EFA4BF68D571}" srcId="{B0DDAB37-4AB6-4ED0-B8B0-55ED30E1A6D0}" destId="{6E2E576B-1698-4A90-AB3D-0E19C1CCD44F}" srcOrd="1" destOrd="0" parTransId="{CA63233F-DF74-4413-A469-2595F1D76261}" sibTransId="{44181588-9E46-4746-8F6F-B738F5720E6B}"/>
    <dgm:cxn modelId="{B4013FA7-9F32-44D3-B6FB-3CA6382081FE}" type="presParOf" srcId="{E86F9F7E-62C8-49FE-924C-139745118324}" destId="{6782E28B-6DF9-4251-A132-AC77CD72F912}" srcOrd="0" destOrd="0" presId="urn:microsoft.com/office/officeart/2005/8/layout/arrow4"/>
    <dgm:cxn modelId="{AFF4D19F-ECCE-42E3-AA17-2E1B61625973}" type="presParOf" srcId="{E86F9F7E-62C8-49FE-924C-139745118324}" destId="{7CCB510C-F7FD-4BAF-8E74-24AB3B0448C1}" srcOrd="1" destOrd="0" presId="urn:microsoft.com/office/officeart/2005/8/layout/arrow4"/>
    <dgm:cxn modelId="{3AB2B1B0-7205-4D21-AC97-32BD81891F55}" type="presParOf" srcId="{E86F9F7E-62C8-49FE-924C-139745118324}" destId="{1EBEF5E9-0B8D-4894-BE48-CF3146A19D3D}" srcOrd="2" destOrd="0" presId="urn:microsoft.com/office/officeart/2005/8/layout/arrow4"/>
    <dgm:cxn modelId="{51F12FA8-1EE6-40B5-9F60-AD1277A7FB7E}" type="presParOf" srcId="{E86F9F7E-62C8-49FE-924C-139745118324}" destId="{6901A76D-1A8D-4E1C-B152-C84D9D26830F}" srcOrd="3" destOrd="0" presId="urn:microsoft.com/office/officeart/2005/8/layout/arrow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D7CE58-E025-4983-B889-6862100DD17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GB"/>
        </a:p>
      </dgm:t>
    </dgm:pt>
    <dgm:pt modelId="{6DC3124C-8CCD-4A88-A60E-14A54C843ADD}">
      <dgm:prSet custT="1"/>
      <dgm:spPr>
        <a:solidFill>
          <a:srgbClr val="002060">
            <a:alpha val="50000"/>
          </a:srgbClr>
        </a:solidFill>
        <a:ln w="38100">
          <a:solidFill>
            <a:schemeClr val="bg1"/>
          </a:solidFill>
        </a:ln>
      </dgm:spPr>
      <dgm:t>
        <a:bodyPr/>
        <a:lstStyle/>
        <a:p>
          <a:pPr rtl="0"/>
          <a:r>
            <a:rPr lang="en-US" sz="2200" b="1" dirty="0" smtClean="0">
              <a:solidFill>
                <a:schemeClr val="bg1"/>
              </a:solidFill>
            </a:rPr>
            <a:t>GOVERNMENTS</a:t>
          </a:r>
          <a:endParaRPr lang="en-US" sz="2200" b="1" dirty="0">
            <a:solidFill>
              <a:schemeClr val="bg1"/>
            </a:solidFill>
          </a:endParaRPr>
        </a:p>
      </dgm:t>
    </dgm:pt>
    <dgm:pt modelId="{43FB4827-03B4-48D4-8E2D-135C1A36B61F}" type="parTrans" cxnId="{8624995A-DED0-44EA-8583-782FAF2B0926}">
      <dgm:prSet/>
      <dgm:spPr/>
      <dgm:t>
        <a:bodyPr/>
        <a:lstStyle/>
        <a:p>
          <a:endParaRPr lang="en-GB" sz="1800" b="1"/>
        </a:p>
      </dgm:t>
    </dgm:pt>
    <dgm:pt modelId="{86F7037D-2EF9-4041-9BD2-9D5113C5BE04}" type="sibTrans" cxnId="{8624995A-DED0-44EA-8583-782FAF2B0926}">
      <dgm:prSet/>
      <dgm:spPr/>
      <dgm:t>
        <a:bodyPr/>
        <a:lstStyle/>
        <a:p>
          <a:endParaRPr lang="en-GB" sz="1800" b="1"/>
        </a:p>
      </dgm:t>
    </dgm:pt>
    <dgm:pt modelId="{E1B36AE4-9E57-4212-A4E7-2838812C9B66}">
      <dgm:prSet custT="1"/>
      <dgm:spPr>
        <a:solidFill>
          <a:srgbClr val="002060">
            <a:alpha val="50000"/>
          </a:srgbClr>
        </a:solidFill>
        <a:ln w="38100">
          <a:solidFill>
            <a:schemeClr val="bg1"/>
          </a:solidFill>
        </a:ln>
      </dgm:spPr>
      <dgm:t>
        <a:bodyPr/>
        <a:lstStyle/>
        <a:p>
          <a:pPr rtl="0"/>
          <a:r>
            <a:rPr lang="en-GB" sz="2200" b="1" dirty="0" smtClean="0">
              <a:solidFill>
                <a:schemeClr val="bg1"/>
              </a:solidFill>
            </a:rPr>
            <a:t>BUSINESSES</a:t>
          </a:r>
          <a:endParaRPr lang="en-GB" sz="2200" b="1" dirty="0">
            <a:solidFill>
              <a:schemeClr val="bg1"/>
            </a:solidFill>
          </a:endParaRPr>
        </a:p>
      </dgm:t>
    </dgm:pt>
    <dgm:pt modelId="{7BF6AB53-FB5B-48FC-B673-9B3F1D9A0B33}" type="parTrans" cxnId="{30068000-D4C0-408C-99C7-9702662BBD72}">
      <dgm:prSet/>
      <dgm:spPr/>
      <dgm:t>
        <a:bodyPr/>
        <a:lstStyle/>
        <a:p>
          <a:endParaRPr lang="en-GB" sz="1800" b="1"/>
        </a:p>
      </dgm:t>
    </dgm:pt>
    <dgm:pt modelId="{AE7E11D3-C2B5-41B3-B19E-42F9C0A3A40B}" type="sibTrans" cxnId="{30068000-D4C0-408C-99C7-9702662BBD72}">
      <dgm:prSet/>
      <dgm:spPr/>
      <dgm:t>
        <a:bodyPr/>
        <a:lstStyle/>
        <a:p>
          <a:endParaRPr lang="en-GB" sz="1800" b="1"/>
        </a:p>
      </dgm:t>
    </dgm:pt>
    <dgm:pt modelId="{4E556921-856D-49E5-834D-EC84DB789215}">
      <dgm:prSet custT="1"/>
      <dgm:spPr>
        <a:solidFill>
          <a:srgbClr val="002060">
            <a:alpha val="50000"/>
          </a:srgbClr>
        </a:solidFill>
        <a:ln w="38100">
          <a:solidFill>
            <a:schemeClr val="bg1"/>
          </a:solidFill>
        </a:ln>
      </dgm:spPr>
      <dgm:t>
        <a:bodyPr/>
        <a:lstStyle/>
        <a:p>
          <a:pPr rtl="0"/>
          <a:r>
            <a:rPr lang="en-US" sz="2200" b="1" dirty="0" smtClean="0">
              <a:solidFill>
                <a:schemeClr val="bg1"/>
              </a:solidFill>
            </a:rPr>
            <a:t>CONSUMERS</a:t>
          </a:r>
          <a:endParaRPr lang="en-US" sz="2200" b="1" dirty="0">
            <a:solidFill>
              <a:schemeClr val="bg1"/>
            </a:solidFill>
          </a:endParaRPr>
        </a:p>
      </dgm:t>
    </dgm:pt>
    <dgm:pt modelId="{E762B087-DC85-4E9B-A6C8-3E4C4CEE074F}" type="parTrans" cxnId="{DF9454A9-292B-4D85-BD64-45E186F3A02B}">
      <dgm:prSet/>
      <dgm:spPr/>
      <dgm:t>
        <a:bodyPr/>
        <a:lstStyle/>
        <a:p>
          <a:endParaRPr lang="en-GB" sz="1800" b="1"/>
        </a:p>
      </dgm:t>
    </dgm:pt>
    <dgm:pt modelId="{2DE8FFA4-3726-4F17-88EC-23E33E4F022F}" type="sibTrans" cxnId="{DF9454A9-292B-4D85-BD64-45E186F3A02B}">
      <dgm:prSet/>
      <dgm:spPr/>
      <dgm:t>
        <a:bodyPr/>
        <a:lstStyle/>
        <a:p>
          <a:endParaRPr lang="en-GB" sz="1800" b="1"/>
        </a:p>
      </dgm:t>
    </dgm:pt>
    <dgm:pt modelId="{470080D2-3AB5-4FB0-AF93-DD35399C988F}" type="pres">
      <dgm:prSet presAssocID="{AAD7CE58-E025-4983-B889-6862100DD172}" presName="compositeShape" presStyleCnt="0">
        <dgm:presLayoutVars>
          <dgm:chMax val="7"/>
          <dgm:dir/>
          <dgm:resizeHandles val="exact"/>
        </dgm:presLayoutVars>
      </dgm:prSet>
      <dgm:spPr/>
      <dgm:t>
        <a:bodyPr/>
        <a:lstStyle/>
        <a:p>
          <a:endParaRPr lang="en-GB"/>
        </a:p>
      </dgm:t>
    </dgm:pt>
    <dgm:pt modelId="{5BE676CE-29C0-4CDC-B9D4-B1940437930B}" type="pres">
      <dgm:prSet presAssocID="{6DC3124C-8CCD-4A88-A60E-14A54C843ADD}" presName="circ1" presStyleLbl="vennNode1" presStyleIdx="0" presStyleCnt="3" custScaleX="108002" custScaleY="100876" custLinFactNeighborX="42764" custLinFactNeighborY="-3747"/>
      <dgm:spPr/>
      <dgm:t>
        <a:bodyPr/>
        <a:lstStyle/>
        <a:p>
          <a:endParaRPr lang="en-GB"/>
        </a:p>
      </dgm:t>
    </dgm:pt>
    <dgm:pt modelId="{AF1B52A8-C1C0-4154-83B9-4BB4092E3039}" type="pres">
      <dgm:prSet presAssocID="{6DC3124C-8CCD-4A88-A60E-14A54C843ADD}" presName="circ1Tx" presStyleLbl="revTx" presStyleIdx="0" presStyleCnt="0">
        <dgm:presLayoutVars>
          <dgm:chMax val="0"/>
          <dgm:chPref val="0"/>
          <dgm:bulletEnabled val="1"/>
        </dgm:presLayoutVars>
      </dgm:prSet>
      <dgm:spPr/>
      <dgm:t>
        <a:bodyPr/>
        <a:lstStyle/>
        <a:p>
          <a:endParaRPr lang="en-GB"/>
        </a:p>
      </dgm:t>
    </dgm:pt>
    <dgm:pt modelId="{C39DCC96-53D0-4F48-8E69-6E9091F861C3}" type="pres">
      <dgm:prSet presAssocID="{E1B36AE4-9E57-4212-A4E7-2838812C9B66}" presName="circ2" presStyleLbl="vennNode1" presStyleIdx="1" presStyleCnt="3" custScaleX="107091" custScaleY="104167" custLinFactNeighborX="49900" custLinFactNeighborY="823"/>
      <dgm:spPr/>
      <dgm:t>
        <a:bodyPr/>
        <a:lstStyle/>
        <a:p>
          <a:endParaRPr lang="en-GB"/>
        </a:p>
      </dgm:t>
    </dgm:pt>
    <dgm:pt modelId="{B024FA61-A8A4-4F56-87EB-AD54129C48FB}" type="pres">
      <dgm:prSet presAssocID="{E1B36AE4-9E57-4212-A4E7-2838812C9B66}" presName="circ2Tx" presStyleLbl="revTx" presStyleIdx="0" presStyleCnt="0">
        <dgm:presLayoutVars>
          <dgm:chMax val="0"/>
          <dgm:chPref val="0"/>
          <dgm:bulletEnabled val="1"/>
        </dgm:presLayoutVars>
      </dgm:prSet>
      <dgm:spPr/>
      <dgm:t>
        <a:bodyPr/>
        <a:lstStyle/>
        <a:p>
          <a:endParaRPr lang="en-GB"/>
        </a:p>
      </dgm:t>
    </dgm:pt>
    <dgm:pt modelId="{D1E3DB14-F7A8-4020-B4FE-BB7FFD62E933}" type="pres">
      <dgm:prSet presAssocID="{4E556921-856D-49E5-834D-EC84DB789215}" presName="circ3" presStyleLbl="vennNode1" presStyleIdx="2" presStyleCnt="3" custScaleX="105996" custScaleY="104167" custLinFactNeighborX="33067" custLinFactNeighborY="823"/>
      <dgm:spPr/>
      <dgm:t>
        <a:bodyPr/>
        <a:lstStyle/>
        <a:p>
          <a:endParaRPr lang="en-GB"/>
        </a:p>
      </dgm:t>
    </dgm:pt>
    <dgm:pt modelId="{14DDFC7C-ABCE-42D5-B398-8D98A637BE24}" type="pres">
      <dgm:prSet presAssocID="{4E556921-856D-49E5-834D-EC84DB789215}" presName="circ3Tx" presStyleLbl="revTx" presStyleIdx="0" presStyleCnt="0">
        <dgm:presLayoutVars>
          <dgm:chMax val="0"/>
          <dgm:chPref val="0"/>
          <dgm:bulletEnabled val="1"/>
        </dgm:presLayoutVars>
      </dgm:prSet>
      <dgm:spPr/>
      <dgm:t>
        <a:bodyPr/>
        <a:lstStyle/>
        <a:p>
          <a:endParaRPr lang="en-GB"/>
        </a:p>
      </dgm:t>
    </dgm:pt>
  </dgm:ptLst>
  <dgm:cxnLst>
    <dgm:cxn modelId="{DF9454A9-292B-4D85-BD64-45E186F3A02B}" srcId="{AAD7CE58-E025-4983-B889-6862100DD172}" destId="{4E556921-856D-49E5-834D-EC84DB789215}" srcOrd="2" destOrd="0" parTransId="{E762B087-DC85-4E9B-A6C8-3E4C4CEE074F}" sibTransId="{2DE8FFA4-3726-4F17-88EC-23E33E4F022F}"/>
    <dgm:cxn modelId="{3B0E17EC-BC53-48C5-A472-B9D893BF5A09}" type="presOf" srcId="{E1B36AE4-9E57-4212-A4E7-2838812C9B66}" destId="{B024FA61-A8A4-4F56-87EB-AD54129C48FB}" srcOrd="1" destOrd="0" presId="urn:microsoft.com/office/officeart/2005/8/layout/venn1"/>
    <dgm:cxn modelId="{910A5C9F-D9FB-49CF-BEC9-F3B5F9549C79}" type="presOf" srcId="{6DC3124C-8CCD-4A88-A60E-14A54C843ADD}" destId="{5BE676CE-29C0-4CDC-B9D4-B1940437930B}" srcOrd="0" destOrd="0" presId="urn:microsoft.com/office/officeart/2005/8/layout/venn1"/>
    <dgm:cxn modelId="{FF063D7F-A269-437A-87CC-98FA0D3ABCDF}" type="presOf" srcId="{E1B36AE4-9E57-4212-A4E7-2838812C9B66}" destId="{C39DCC96-53D0-4F48-8E69-6E9091F861C3}" srcOrd="0" destOrd="0" presId="urn:microsoft.com/office/officeart/2005/8/layout/venn1"/>
    <dgm:cxn modelId="{8624995A-DED0-44EA-8583-782FAF2B0926}" srcId="{AAD7CE58-E025-4983-B889-6862100DD172}" destId="{6DC3124C-8CCD-4A88-A60E-14A54C843ADD}" srcOrd="0" destOrd="0" parTransId="{43FB4827-03B4-48D4-8E2D-135C1A36B61F}" sibTransId="{86F7037D-2EF9-4041-9BD2-9D5113C5BE04}"/>
    <dgm:cxn modelId="{E585F3E0-F4C9-4473-A4A3-91BEB257FB7B}" type="presOf" srcId="{4E556921-856D-49E5-834D-EC84DB789215}" destId="{D1E3DB14-F7A8-4020-B4FE-BB7FFD62E933}" srcOrd="0" destOrd="0" presId="urn:microsoft.com/office/officeart/2005/8/layout/venn1"/>
    <dgm:cxn modelId="{83F64D63-C6BB-4475-8649-51167D9D558F}" type="presOf" srcId="{4E556921-856D-49E5-834D-EC84DB789215}" destId="{14DDFC7C-ABCE-42D5-B398-8D98A637BE24}" srcOrd="1" destOrd="0" presId="urn:microsoft.com/office/officeart/2005/8/layout/venn1"/>
    <dgm:cxn modelId="{E434C766-C36C-44BA-9727-AF6BEA98C09D}" type="presOf" srcId="{6DC3124C-8CCD-4A88-A60E-14A54C843ADD}" destId="{AF1B52A8-C1C0-4154-83B9-4BB4092E3039}" srcOrd="1" destOrd="0" presId="urn:microsoft.com/office/officeart/2005/8/layout/venn1"/>
    <dgm:cxn modelId="{30068000-D4C0-408C-99C7-9702662BBD72}" srcId="{AAD7CE58-E025-4983-B889-6862100DD172}" destId="{E1B36AE4-9E57-4212-A4E7-2838812C9B66}" srcOrd="1" destOrd="0" parTransId="{7BF6AB53-FB5B-48FC-B673-9B3F1D9A0B33}" sibTransId="{AE7E11D3-C2B5-41B3-B19E-42F9C0A3A40B}"/>
    <dgm:cxn modelId="{DC64A636-214C-47E0-A034-9735E6279FAF}" type="presOf" srcId="{AAD7CE58-E025-4983-B889-6862100DD172}" destId="{470080D2-3AB5-4FB0-AF93-DD35399C988F}" srcOrd="0" destOrd="0" presId="urn:microsoft.com/office/officeart/2005/8/layout/venn1"/>
    <dgm:cxn modelId="{A484D90F-31CE-449B-9340-89E424A5AC57}" type="presParOf" srcId="{470080D2-3AB5-4FB0-AF93-DD35399C988F}" destId="{5BE676CE-29C0-4CDC-B9D4-B1940437930B}" srcOrd="0" destOrd="0" presId="urn:microsoft.com/office/officeart/2005/8/layout/venn1"/>
    <dgm:cxn modelId="{758BC9F2-80AB-47F8-8C96-B0818B5E8626}" type="presParOf" srcId="{470080D2-3AB5-4FB0-AF93-DD35399C988F}" destId="{AF1B52A8-C1C0-4154-83B9-4BB4092E3039}" srcOrd="1" destOrd="0" presId="urn:microsoft.com/office/officeart/2005/8/layout/venn1"/>
    <dgm:cxn modelId="{E5A273E9-7D03-4DB6-99AF-4D72FF3944C3}" type="presParOf" srcId="{470080D2-3AB5-4FB0-AF93-DD35399C988F}" destId="{C39DCC96-53D0-4F48-8E69-6E9091F861C3}" srcOrd="2" destOrd="0" presId="urn:microsoft.com/office/officeart/2005/8/layout/venn1"/>
    <dgm:cxn modelId="{8A963796-E8FF-4F65-AA86-D0458108DA56}" type="presParOf" srcId="{470080D2-3AB5-4FB0-AF93-DD35399C988F}" destId="{B024FA61-A8A4-4F56-87EB-AD54129C48FB}" srcOrd="3" destOrd="0" presId="urn:microsoft.com/office/officeart/2005/8/layout/venn1"/>
    <dgm:cxn modelId="{89292B40-3884-4B65-A493-FD8D8ED7AFCC}" type="presParOf" srcId="{470080D2-3AB5-4FB0-AF93-DD35399C988F}" destId="{D1E3DB14-F7A8-4020-B4FE-BB7FFD62E933}" srcOrd="4" destOrd="0" presId="urn:microsoft.com/office/officeart/2005/8/layout/venn1"/>
    <dgm:cxn modelId="{97DF45B0-128E-46B9-8458-362EA602D65F}" type="presParOf" srcId="{470080D2-3AB5-4FB0-AF93-DD35399C988F}" destId="{14DDFC7C-ABCE-42D5-B398-8D98A637BE24}"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B72AA61-31BC-438D-9CCD-012D721BBB56}"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GB"/>
        </a:p>
      </dgm:t>
    </dgm:pt>
    <dgm:pt modelId="{C2CA2FFF-E393-42F1-A0C4-F302FC279929}">
      <dgm:prSet custT="1"/>
      <dgm:spPr>
        <a:solidFill>
          <a:srgbClr val="002060"/>
        </a:solidFill>
        <a:ln>
          <a:solidFill>
            <a:srgbClr val="002060"/>
          </a:solidFill>
        </a:ln>
      </dgm:spPr>
      <dgm:t>
        <a:bodyPr/>
        <a:lstStyle/>
        <a:p>
          <a:pPr rtl="0"/>
          <a:r>
            <a:rPr lang="en-US" sz="2000" b="1" dirty="0" smtClean="0">
              <a:solidFill>
                <a:schemeClr val="bg1"/>
              </a:solidFill>
            </a:rPr>
            <a:t>Learn from the past</a:t>
          </a:r>
          <a:endParaRPr lang="en-GB" sz="2000" b="1" dirty="0">
            <a:solidFill>
              <a:schemeClr val="bg1"/>
            </a:solidFill>
          </a:endParaRPr>
        </a:p>
      </dgm:t>
    </dgm:pt>
    <dgm:pt modelId="{9F16DCDF-4A8D-4C43-A56D-428F2532A3A3}" type="parTrans" cxnId="{3719DD1E-27EC-4950-AC32-801F6BF24F89}">
      <dgm:prSet/>
      <dgm:spPr/>
      <dgm:t>
        <a:bodyPr/>
        <a:lstStyle/>
        <a:p>
          <a:endParaRPr lang="en-GB" sz="2000"/>
        </a:p>
      </dgm:t>
    </dgm:pt>
    <dgm:pt modelId="{992210E0-907E-444D-8B91-4CF5E7D8B8A0}" type="sibTrans" cxnId="{3719DD1E-27EC-4950-AC32-801F6BF24F89}">
      <dgm:prSet/>
      <dgm:spPr/>
      <dgm:t>
        <a:bodyPr/>
        <a:lstStyle/>
        <a:p>
          <a:endParaRPr lang="en-GB" sz="2000"/>
        </a:p>
      </dgm:t>
    </dgm:pt>
    <dgm:pt modelId="{B3835177-9663-4E40-B761-1B4356DC8355}">
      <dgm:prSet custT="1"/>
      <dgm:spPr>
        <a:solidFill>
          <a:srgbClr val="00B0F0"/>
        </a:solidFill>
        <a:ln>
          <a:solidFill>
            <a:srgbClr val="00B0F0"/>
          </a:solidFill>
        </a:ln>
      </dgm:spPr>
      <dgm:t>
        <a:bodyPr/>
        <a:lstStyle/>
        <a:p>
          <a:pPr rtl="0"/>
          <a:r>
            <a:rPr lang="en-US" sz="2000" b="1" dirty="0" smtClean="0"/>
            <a:t>National IP strategies leading to economic growth</a:t>
          </a:r>
          <a:endParaRPr lang="en-GB" sz="2000" b="1" dirty="0"/>
        </a:p>
      </dgm:t>
    </dgm:pt>
    <dgm:pt modelId="{D78A3008-6D39-405F-BEF0-1EA66C2CEE3C}" type="parTrans" cxnId="{497D16B5-A3B7-4110-8D77-068B99AE3379}">
      <dgm:prSet/>
      <dgm:spPr/>
      <dgm:t>
        <a:bodyPr/>
        <a:lstStyle/>
        <a:p>
          <a:endParaRPr lang="en-GB" sz="2000"/>
        </a:p>
      </dgm:t>
    </dgm:pt>
    <dgm:pt modelId="{0D14F18D-727C-421C-99D2-EF1271F978E9}" type="sibTrans" cxnId="{497D16B5-A3B7-4110-8D77-068B99AE3379}">
      <dgm:prSet/>
      <dgm:spPr/>
      <dgm:t>
        <a:bodyPr/>
        <a:lstStyle/>
        <a:p>
          <a:endParaRPr lang="en-GB" sz="2000"/>
        </a:p>
      </dgm:t>
    </dgm:pt>
    <dgm:pt modelId="{2630338B-E120-4767-B43F-3AB76A92A2FB}">
      <dgm:prSet custT="1"/>
      <dgm:spPr>
        <a:solidFill>
          <a:srgbClr val="0070C0"/>
        </a:solidFill>
        <a:ln>
          <a:solidFill>
            <a:srgbClr val="0070C0"/>
          </a:solidFill>
        </a:ln>
      </dgm:spPr>
      <dgm:t>
        <a:bodyPr/>
        <a:lstStyle/>
        <a:p>
          <a:pPr rtl="0"/>
          <a:r>
            <a:rPr lang="en-US" sz="2000" b="1" dirty="0" smtClean="0">
              <a:solidFill>
                <a:schemeClr val="bg1"/>
              </a:solidFill>
            </a:rPr>
            <a:t>Need for more effective and transparent communication</a:t>
          </a:r>
          <a:endParaRPr lang="en-GB" sz="2000" b="1" dirty="0">
            <a:solidFill>
              <a:schemeClr val="bg1"/>
            </a:solidFill>
          </a:endParaRPr>
        </a:p>
      </dgm:t>
    </dgm:pt>
    <dgm:pt modelId="{9FA99AD1-4910-4ABA-919D-C8F73234C1FD}" type="parTrans" cxnId="{544BB662-4007-4A55-A01D-61F6EF1B415D}">
      <dgm:prSet/>
      <dgm:spPr/>
      <dgm:t>
        <a:bodyPr/>
        <a:lstStyle/>
        <a:p>
          <a:endParaRPr lang="en-GB" sz="2000"/>
        </a:p>
      </dgm:t>
    </dgm:pt>
    <dgm:pt modelId="{F645B806-A6ED-4A6B-B4C6-4C1E9C58426F}" type="sibTrans" cxnId="{544BB662-4007-4A55-A01D-61F6EF1B415D}">
      <dgm:prSet/>
      <dgm:spPr/>
      <dgm:t>
        <a:bodyPr/>
        <a:lstStyle/>
        <a:p>
          <a:endParaRPr lang="en-GB" sz="2000"/>
        </a:p>
      </dgm:t>
    </dgm:pt>
    <dgm:pt modelId="{7F535677-41D2-49E5-ABBE-1F1DFFA02139}" type="pres">
      <dgm:prSet presAssocID="{3B72AA61-31BC-438D-9CCD-012D721BBB56}" presName="Name0" presStyleCnt="0">
        <dgm:presLayoutVars>
          <dgm:dir/>
          <dgm:animLvl val="lvl"/>
          <dgm:resizeHandles val="exact"/>
        </dgm:presLayoutVars>
      </dgm:prSet>
      <dgm:spPr/>
      <dgm:t>
        <a:bodyPr/>
        <a:lstStyle/>
        <a:p>
          <a:endParaRPr lang="en-GB"/>
        </a:p>
      </dgm:t>
    </dgm:pt>
    <dgm:pt modelId="{30A1D798-AAF0-43E1-BB84-CE54D458E22B}" type="pres">
      <dgm:prSet presAssocID="{B3835177-9663-4E40-B761-1B4356DC8355}" presName="Name8" presStyleCnt="0"/>
      <dgm:spPr/>
    </dgm:pt>
    <dgm:pt modelId="{026F87F4-3C4C-4708-B363-74AAF234B42D}" type="pres">
      <dgm:prSet presAssocID="{B3835177-9663-4E40-B761-1B4356DC8355}" presName="level" presStyleLbl="node1" presStyleIdx="0" presStyleCnt="3">
        <dgm:presLayoutVars>
          <dgm:chMax val="1"/>
          <dgm:bulletEnabled val="1"/>
        </dgm:presLayoutVars>
      </dgm:prSet>
      <dgm:spPr/>
      <dgm:t>
        <a:bodyPr/>
        <a:lstStyle/>
        <a:p>
          <a:endParaRPr lang="en-GB"/>
        </a:p>
      </dgm:t>
    </dgm:pt>
    <dgm:pt modelId="{7DE28FAE-6B90-4C65-ABC6-116365FECAC2}" type="pres">
      <dgm:prSet presAssocID="{B3835177-9663-4E40-B761-1B4356DC8355}" presName="levelTx" presStyleLbl="revTx" presStyleIdx="0" presStyleCnt="0">
        <dgm:presLayoutVars>
          <dgm:chMax val="1"/>
          <dgm:bulletEnabled val="1"/>
        </dgm:presLayoutVars>
      </dgm:prSet>
      <dgm:spPr/>
      <dgm:t>
        <a:bodyPr/>
        <a:lstStyle/>
        <a:p>
          <a:endParaRPr lang="en-GB"/>
        </a:p>
      </dgm:t>
    </dgm:pt>
    <dgm:pt modelId="{2539B5AA-BA4F-4C00-9C6A-C1A80F41DE9A}" type="pres">
      <dgm:prSet presAssocID="{2630338B-E120-4767-B43F-3AB76A92A2FB}" presName="Name8" presStyleCnt="0"/>
      <dgm:spPr/>
    </dgm:pt>
    <dgm:pt modelId="{2AC110DE-24F6-486A-9C79-99CC501B0BE6}" type="pres">
      <dgm:prSet presAssocID="{2630338B-E120-4767-B43F-3AB76A92A2FB}" presName="level" presStyleLbl="node1" presStyleIdx="1" presStyleCnt="3">
        <dgm:presLayoutVars>
          <dgm:chMax val="1"/>
          <dgm:bulletEnabled val="1"/>
        </dgm:presLayoutVars>
      </dgm:prSet>
      <dgm:spPr/>
      <dgm:t>
        <a:bodyPr/>
        <a:lstStyle/>
        <a:p>
          <a:endParaRPr lang="en-GB"/>
        </a:p>
      </dgm:t>
    </dgm:pt>
    <dgm:pt modelId="{87DFE173-EF66-4E4B-AE6B-1B2F16616CE3}" type="pres">
      <dgm:prSet presAssocID="{2630338B-E120-4767-B43F-3AB76A92A2FB}" presName="levelTx" presStyleLbl="revTx" presStyleIdx="0" presStyleCnt="0">
        <dgm:presLayoutVars>
          <dgm:chMax val="1"/>
          <dgm:bulletEnabled val="1"/>
        </dgm:presLayoutVars>
      </dgm:prSet>
      <dgm:spPr/>
      <dgm:t>
        <a:bodyPr/>
        <a:lstStyle/>
        <a:p>
          <a:endParaRPr lang="en-GB"/>
        </a:p>
      </dgm:t>
    </dgm:pt>
    <dgm:pt modelId="{84C9A37E-846A-4105-BF76-ECD303E52994}" type="pres">
      <dgm:prSet presAssocID="{C2CA2FFF-E393-42F1-A0C4-F302FC279929}" presName="Name8" presStyleCnt="0"/>
      <dgm:spPr/>
    </dgm:pt>
    <dgm:pt modelId="{554FC03F-C6CD-431C-A2D6-B5393A3C7392}" type="pres">
      <dgm:prSet presAssocID="{C2CA2FFF-E393-42F1-A0C4-F302FC279929}" presName="level" presStyleLbl="node1" presStyleIdx="2" presStyleCnt="3">
        <dgm:presLayoutVars>
          <dgm:chMax val="1"/>
          <dgm:bulletEnabled val="1"/>
        </dgm:presLayoutVars>
      </dgm:prSet>
      <dgm:spPr/>
      <dgm:t>
        <a:bodyPr/>
        <a:lstStyle/>
        <a:p>
          <a:endParaRPr lang="en-GB"/>
        </a:p>
      </dgm:t>
    </dgm:pt>
    <dgm:pt modelId="{C756C6AF-01F4-45C8-ADCA-5BD3CA026404}" type="pres">
      <dgm:prSet presAssocID="{C2CA2FFF-E393-42F1-A0C4-F302FC279929}" presName="levelTx" presStyleLbl="revTx" presStyleIdx="0" presStyleCnt="0">
        <dgm:presLayoutVars>
          <dgm:chMax val="1"/>
          <dgm:bulletEnabled val="1"/>
        </dgm:presLayoutVars>
      </dgm:prSet>
      <dgm:spPr/>
      <dgm:t>
        <a:bodyPr/>
        <a:lstStyle/>
        <a:p>
          <a:endParaRPr lang="en-GB"/>
        </a:p>
      </dgm:t>
    </dgm:pt>
  </dgm:ptLst>
  <dgm:cxnLst>
    <dgm:cxn modelId="{D33C7470-B017-4793-8A43-70FC32DB8C0D}" type="presOf" srcId="{2630338B-E120-4767-B43F-3AB76A92A2FB}" destId="{2AC110DE-24F6-486A-9C79-99CC501B0BE6}" srcOrd="0" destOrd="0" presId="urn:microsoft.com/office/officeart/2005/8/layout/pyramid1"/>
    <dgm:cxn modelId="{39276290-6F4E-4C3F-A752-C63548082FAC}" type="presOf" srcId="{C2CA2FFF-E393-42F1-A0C4-F302FC279929}" destId="{554FC03F-C6CD-431C-A2D6-B5393A3C7392}" srcOrd="0" destOrd="0" presId="urn:microsoft.com/office/officeart/2005/8/layout/pyramid1"/>
    <dgm:cxn modelId="{2DC7436F-6650-498B-9BB9-BAEF7CAF8177}" type="presOf" srcId="{3B72AA61-31BC-438D-9CCD-012D721BBB56}" destId="{7F535677-41D2-49E5-ABBE-1F1DFFA02139}" srcOrd="0" destOrd="0" presId="urn:microsoft.com/office/officeart/2005/8/layout/pyramid1"/>
    <dgm:cxn modelId="{497D16B5-A3B7-4110-8D77-068B99AE3379}" srcId="{3B72AA61-31BC-438D-9CCD-012D721BBB56}" destId="{B3835177-9663-4E40-B761-1B4356DC8355}" srcOrd="0" destOrd="0" parTransId="{D78A3008-6D39-405F-BEF0-1EA66C2CEE3C}" sibTransId="{0D14F18D-727C-421C-99D2-EF1271F978E9}"/>
    <dgm:cxn modelId="{87680CF4-B5C4-46B0-9820-722854CF22A1}" type="presOf" srcId="{B3835177-9663-4E40-B761-1B4356DC8355}" destId="{026F87F4-3C4C-4708-B363-74AAF234B42D}" srcOrd="0" destOrd="0" presId="urn:microsoft.com/office/officeart/2005/8/layout/pyramid1"/>
    <dgm:cxn modelId="{4B1554A7-7194-41ED-9DF7-AAED5BF5F9F4}" type="presOf" srcId="{2630338B-E120-4767-B43F-3AB76A92A2FB}" destId="{87DFE173-EF66-4E4B-AE6B-1B2F16616CE3}" srcOrd="1" destOrd="0" presId="urn:microsoft.com/office/officeart/2005/8/layout/pyramid1"/>
    <dgm:cxn modelId="{3719DD1E-27EC-4950-AC32-801F6BF24F89}" srcId="{3B72AA61-31BC-438D-9CCD-012D721BBB56}" destId="{C2CA2FFF-E393-42F1-A0C4-F302FC279929}" srcOrd="2" destOrd="0" parTransId="{9F16DCDF-4A8D-4C43-A56D-428F2532A3A3}" sibTransId="{992210E0-907E-444D-8B91-4CF5E7D8B8A0}"/>
    <dgm:cxn modelId="{AA938056-6063-41B2-A454-2C30CB9434B2}" type="presOf" srcId="{C2CA2FFF-E393-42F1-A0C4-F302FC279929}" destId="{C756C6AF-01F4-45C8-ADCA-5BD3CA026404}" srcOrd="1" destOrd="0" presId="urn:microsoft.com/office/officeart/2005/8/layout/pyramid1"/>
    <dgm:cxn modelId="{AA8FDB6C-502F-49A5-B85B-7A9E36442C05}" type="presOf" srcId="{B3835177-9663-4E40-B761-1B4356DC8355}" destId="{7DE28FAE-6B90-4C65-ABC6-116365FECAC2}" srcOrd="1" destOrd="0" presId="urn:microsoft.com/office/officeart/2005/8/layout/pyramid1"/>
    <dgm:cxn modelId="{544BB662-4007-4A55-A01D-61F6EF1B415D}" srcId="{3B72AA61-31BC-438D-9CCD-012D721BBB56}" destId="{2630338B-E120-4767-B43F-3AB76A92A2FB}" srcOrd="1" destOrd="0" parTransId="{9FA99AD1-4910-4ABA-919D-C8F73234C1FD}" sibTransId="{F645B806-A6ED-4A6B-B4C6-4C1E9C58426F}"/>
    <dgm:cxn modelId="{DDA3640A-A250-4207-AA40-07407280126B}" type="presParOf" srcId="{7F535677-41D2-49E5-ABBE-1F1DFFA02139}" destId="{30A1D798-AAF0-43E1-BB84-CE54D458E22B}" srcOrd="0" destOrd="0" presId="urn:microsoft.com/office/officeart/2005/8/layout/pyramid1"/>
    <dgm:cxn modelId="{ECBC21B3-6FCD-4FB8-9007-4EC9B97B975D}" type="presParOf" srcId="{30A1D798-AAF0-43E1-BB84-CE54D458E22B}" destId="{026F87F4-3C4C-4708-B363-74AAF234B42D}" srcOrd="0" destOrd="0" presId="urn:microsoft.com/office/officeart/2005/8/layout/pyramid1"/>
    <dgm:cxn modelId="{3EA8FFBA-AF35-41AE-BB2F-F4D4368FB91F}" type="presParOf" srcId="{30A1D798-AAF0-43E1-BB84-CE54D458E22B}" destId="{7DE28FAE-6B90-4C65-ABC6-116365FECAC2}" srcOrd="1" destOrd="0" presId="urn:microsoft.com/office/officeart/2005/8/layout/pyramid1"/>
    <dgm:cxn modelId="{6FC96E44-B75C-44B6-8471-5BBFC61FCE08}" type="presParOf" srcId="{7F535677-41D2-49E5-ABBE-1F1DFFA02139}" destId="{2539B5AA-BA4F-4C00-9C6A-C1A80F41DE9A}" srcOrd="1" destOrd="0" presId="urn:microsoft.com/office/officeart/2005/8/layout/pyramid1"/>
    <dgm:cxn modelId="{6E9B351C-8C04-4B51-B290-774CF44173DC}" type="presParOf" srcId="{2539B5AA-BA4F-4C00-9C6A-C1A80F41DE9A}" destId="{2AC110DE-24F6-486A-9C79-99CC501B0BE6}" srcOrd="0" destOrd="0" presId="urn:microsoft.com/office/officeart/2005/8/layout/pyramid1"/>
    <dgm:cxn modelId="{2B0D8605-4D73-4746-AFEC-424DDD955120}" type="presParOf" srcId="{2539B5AA-BA4F-4C00-9C6A-C1A80F41DE9A}" destId="{87DFE173-EF66-4E4B-AE6B-1B2F16616CE3}" srcOrd="1" destOrd="0" presId="urn:microsoft.com/office/officeart/2005/8/layout/pyramid1"/>
    <dgm:cxn modelId="{476F85DC-5C0C-4094-9C43-D992A04D1827}" type="presParOf" srcId="{7F535677-41D2-49E5-ABBE-1F1DFFA02139}" destId="{84C9A37E-846A-4105-BF76-ECD303E52994}" srcOrd="2" destOrd="0" presId="urn:microsoft.com/office/officeart/2005/8/layout/pyramid1"/>
    <dgm:cxn modelId="{24C3A645-232A-42D9-A9AA-965D9813E6EA}" type="presParOf" srcId="{84C9A37E-846A-4105-BF76-ECD303E52994}" destId="{554FC03F-C6CD-431C-A2D6-B5393A3C7392}" srcOrd="0" destOrd="0" presId="urn:microsoft.com/office/officeart/2005/8/layout/pyramid1"/>
    <dgm:cxn modelId="{3AF77770-FA13-4CD8-A747-AC8A6A48B615}" type="presParOf" srcId="{84C9A37E-846A-4105-BF76-ECD303E52994}" destId="{C756C6AF-01F4-45C8-ADCA-5BD3CA026404}"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B55AD5-9842-470F-94B4-891AE7467ED1}">
      <dsp:nvSpPr>
        <dsp:cNvPr id="0" name=""/>
        <dsp:cNvSpPr/>
      </dsp:nvSpPr>
      <dsp:spPr>
        <a:xfrm>
          <a:off x="611504" y="0"/>
          <a:ext cx="6930390" cy="3048000"/>
        </a:xfrm>
        <a:prstGeom prst="rightArrow">
          <a:avLst/>
        </a:prstGeom>
        <a:solidFill>
          <a:srgbClr val="002060"/>
        </a:solidFill>
        <a:ln>
          <a:noFill/>
        </a:ln>
        <a:effectLst/>
      </dsp:spPr>
      <dsp:style>
        <a:lnRef idx="0">
          <a:scrgbClr r="0" g="0" b="0"/>
        </a:lnRef>
        <a:fillRef idx="1">
          <a:scrgbClr r="0" g="0" b="0"/>
        </a:fillRef>
        <a:effectRef idx="0">
          <a:scrgbClr r="0" g="0" b="0"/>
        </a:effectRef>
        <a:fontRef idx="minor"/>
      </dsp:style>
    </dsp:sp>
    <dsp:sp modelId="{D80ADB2B-D06D-47D4-9CE1-D3C4D3DFE77E}">
      <dsp:nvSpPr>
        <dsp:cNvPr id="0" name=""/>
        <dsp:cNvSpPr/>
      </dsp:nvSpPr>
      <dsp:spPr>
        <a:xfrm>
          <a:off x="276291" y="914400"/>
          <a:ext cx="2446020" cy="1219200"/>
        </a:xfrm>
        <a:prstGeom prst="roundRect">
          <a:avLst/>
        </a:prstGeom>
        <a:solidFill>
          <a:srgbClr val="00B0F0"/>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1. Scope of the research</a:t>
          </a:r>
          <a:endParaRPr lang="en-US" sz="2200" b="1" kern="1200" dirty="0">
            <a:solidFill>
              <a:schemeClr val="tx1"/>
            </a:solidFill>
          </a:endParaRPr>
        </a:p>
      </dsp:txBody>
      <dsp:txXfrm>
        <a:off x="276291" y="914400"/>
        <a:ext cx="2446020" cy="1219200"/>
      </dsp:txXfrm>
    </dsp:sp>
    <dsp:sp modelId="{73E68CB0-A9C4-4AB0-AD00-427E785F6199}">
      <dsp:nvSpPr>
        <dsp:cNvPr id="0" name=""/>
        <dsp:cNvSpPr/>
      </dsp:nvSpPr>
      <dsp:spPr>
        <a:xfrm>
          <a:off x="2853689" y="914400"/>
          <a:ext cx="2446020" cy="1219200"/>
        </a:xfrm>
        <a:prstGeom prst="roundRect">
          <a:avLst/>
        </a:prstGeom>
        <a:solidFill>
          <a:srgbClr val="00B0F0"/>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2. Outcome and findings</a:t>
          </a:r>
          <a:endParaRPr lang="en-GB" sz="2200" b="1" kern="1200" dirty="0">
            <a:solidFill>
              <a:schemeClr val="tx1"/>
            </a:solidFill>
          </a:endParaRPr>
        </a:p>
      </dsp:txBody>
      <dsp:txXfrm>
        <a:off x="2853689" y="914400"/>
        <a:ext cx="2446020" cy="1219200"/>
      </dsp:txXfrm>
    </dsp:sp>
    <dsp:sp modelId="{60707F9E-89CD-431B-A937-F43A157B9640}">
      <dsp:nvSpPr>
        <dsp:cNvPr id="0" name=""/>
        <dsp:cNvSpPr/>
      </dsp:nvSpPr>
      <dsp:spPr>
        <a:xfrm>
          <a:off x="5431088" y="914400"/>
          <a:ext cx="2446020" cy="1219200"/>
        </a:xfrm>
        <a:prstGeom prst="roundRect">
          <a:avLst/>
        </a:prstGeom>
        <a:solidFill>
          <a:srgbClr val="00B0F0"/>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3. Suggestions for the design of the economic tool</a:t>
          </a:r>
          <a:endParaRPr lang="en-US" sz="2200" b="1" kern="1200" dirty="0">
            <a:solidFill>
              <a:schemeClr val="tx1"/>
            </a:solidFill>
          </a:endParaRPr>
        </a:p>
      </dsp:txBody>
      <dsp:txXfrm>
        <a:off x="5431088" y="914400"/>
        <a:ext cx="2446020" cy="1219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545BA2-87E7-4C19-90FC-EAC0F33113D0}">
      <dsp:nvSpPr>
        <dsp:cNvPr id="0" name=""/>
        <dsp:cNvSpPr/>
      </dsp:nvSpPr>
      <dsp:spPr>
        <a:xfrm>
          <a:off x="2057402" y="304799"/>
          <a:ext cx="4571994" cy="1258520"/>
        </a:xfrm>
        <a:prstGeom prst="roundRect">
          <a:avLst>
            <a:gd name="adj" fmla="val 10000"/>
          </a:avLst>
        </a:prstGeom>
        <a:solidFill>
          <a:srgbClr val="002060"/>
        </a:solidFill>
        <a:ln w="28575">
          <a:solidFill>
            <a:schemeClr val="bg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100000"/>
            </a:lnSpc>
            <a:spcBef>
              <a:spcPct val="0"/>
            </a:spcBef>
            <a:spcAft>
              <a:spcPct val="35000"/>
            </a:spcAft>
          </a:pPr>
          <a:r>
            <a:rPr lang="en-US" sz="2000" b="1" i="0" kern="1200" baseline="0" dirty="0" smtClean="0">
              <a:solidFill>
                <a:schemeClr val="bg1"/>
              </a:solidFill>
            </a:rPr>
            <a:t>a. Research and Development (R&amp;D) </a:t>
          </a:r>
        </a:p>
        <a:p>
          <a:pPr lvl="0" algn="ctr" defTabSz="889000" rtl="0">
            <a:lnSpc>
              <a:spcPct val="100000"/>
            </a:lnSpc>
            <a:spcBef>
              <a:spcPct val="0"/>
            </a:spcBef>
            <a:spcAft>
              <a:spcPct val="35000"/>
            </a:spcAft>
          </a:pPr>
          <a:r>
            <a:rPr lang="en-US" sz="2000" b="1" i="0" kern="1200" baseline="0" dirty="0" smtClean="0">
              <a:solidFill>
                <a:schemeClr val="bg1"/>
              </a:solidFill>
            </a:rPr>
            <a:t>b. Economics of IP </a:t>
          </a:r>
        </a:p>
        <a:p>
          <a:pPr lvl="0" algn="ctr" defTabSz="889000" rtl="0">
            <a:lnSpc>
              <a:spcPct val="100000"/>
            </a:lnSpc>
            <a:spcBef>
              <a:spcPct val="0"/>
            </a:spcBef>
            <a:spcAft>
              <a:spcPct val="35000"/>
            </a:spcAft>
          </a:pPr>
          <a:r>
            <a:rPr lang="en-US" sz="2000" b="1" i="0" kern="1200" baseline="0" dirty="0" smtClean="0">
              <a:solidFill>
                <a:schemeClr val="bg1"/>
              </a:solidFill>
            </a:rPr>
            <a:t>c. Roster of Consultants</a:t>
          </a:r>
          <a:endParaRPr lang="en-GB" sz="2000" b="1" kern="1200" dirty="0">
            <a:solidFill>
              <a:schemeClr val="bg1"/>
            </a:solidFill>
          </a:endParaRPr>
        </a:p>
      </dsp:txBody>
      <dsp:txXfrm>
        <a:off x="2057402" y="304799"/>
        <a:ext cx="4571994" cy="1258520"/>
      </dsp:txXfrm>
    </dsp:sp>
    <dsp:sp modelId="{DB14E0D3-38E4-4E2A-A40B-C2099D601567}">
      <dsp:nvSpPr>
        <dsp:cNvPr id="0" name=""/>
        <dsp:cNvSpPr/>
      </dsp:nvSpPr>
      <dsp:spPr>
        <a:xfrm>
          <a:off x="4297680" y="1563320"/>
          <a:ext cx="91440" cy="386268"/>
        </a:xfrm>
        <a:custGeom>
          <a:avLst/>
          <a:gdLst/>
          <a:ahLst/>
          <a:cxnLst/>
          <a:rect l="0" t="0" r="0" b="0"/>
          <a:pathLst>
            <a:path>
              <a:moveTo>
                <a:pt x="45720" y="0"/>
              </a:moveTo>
              <a:lnTo>
                <a:pt x="45720" y="386268"/>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ABEBD989-6848-4759-91D6-3E270CF4E520}">
      <dsp:nvSpPr>
        <dsp:cNvPr id="0" name=""/>
        <dsp:cNvSpPr/>
      </dsp:nvSpPr>
      <dsp:spPr>
        <a:xfrm>
          <a:off x="1981196" y="1949589"/>
          <a:ext cx="4724406" cy="965671"/>
        </a:xfrm>
        <a:prstGeom prst="roundRect">
          <a:avLst>
            <a:gd name="adj" fmla="val 10000"/>
          </a:avLst>
        </a:prstGeom>
        <a:solidFill>
          <a:srgbClr val="002060"/>
        </a:solidFill>
        <a:ln w="28575">
          <a:solidFill>
            <a:schemeClr val="bg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i="0" kern="1200" baseline="0" dirty="0" smtClean="0">
              <a:solidFill>
                <a:schemeClr val="bg1"/>
              </a:solidFill>
            </a:rPr>
            <a:t>Division for Certain Countries in Europe and Asia </a:t>
          </a:r>
        </a:p>
        <a:p>
          <a:pPr lvl="0" algn="ctr" defTabSz="800100" rtl="0">
            <a:lnSpc>
              <a:spcPct val="90000"/>
            </a:lnSpc>
            <a:spcBef>
              <a:spcPct val="0"/>
            </a:spcBef>
            <a:spcAft>
              <a:spcPct val="35000"/>
            </a:spcAft>
          </a:pPr>
          <a:r>
            <a:rPr lang="en-US" sz="1800" b="0" i="0" kern="1200" baseline="0" dirty="0" smtClean="0">
              <a:solidFill>
                <a:schemeClr val="bg1"/>
              </a:solidFill>
            </a:rPr>
            <a:t>(33 WIPO member countries)</a:t>
          </a:r>
        </a:p>
      </dsp:txBody>
      <dsp:txXfrm>
        <a:off x="1981196" y="1949589"/>
        <a:ext cx="4724406" cy="965671"/>
      </dsp:txXfrm>
    </dsp:sp>
    <dsp:sp modelId="{35FBBD45-86FB-420B-8E2E-89CBD5D5E70E}">
      <dsp:nvSpPr>
        <dsp:cNvPr id="0" name=""/>
        <dsp:cNvSpPr/>
      </dsp:nvSpPr>
      <dsp:spPr>
        <a:xfrm>
          <a:off x="1614224" y="2915260"/>
          <a:ext cx="2729175" cy="386268"/>
        </a:xfrm>
        <a:custGeom>
          <a:avLst/>
          <a:gdLst/>
          <a:ahLst/>
          <a:cxnLst/>
          <a:rect l="0" t="0" r="0" b="0"/>
          <a:pathLst>
            <a:path>
              <a:moveTo>
                <a:pt x="2729175" y="0"/>
              </a:moveTo>
              <a:lnTo>
                <a:pt x="2729175" y="193134"/>
              </a:lnTo>
              <a:lnTo>
                <a:pt x="0" y="193134"/>
              </a:lnTo>
              <a:lnTo>
                <a:pt x="0" y="386268"/>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1F839A3-6D9F-4695-B522-6CEAD1DACAEE}">
      <dsp:nvSpPr>
        <dsp:cNvPr id="0" name=""/>
        <dsp:cNvSpPr/>
      </dsp:nvSpPr>
      <dsp:spPr>
        <a:xfrm>
          <a:off x="3760" y="3301528"/>
          <a:ext cx="3220928" cy="965671"/>
        </a:xfrm>
        <a:prstGeom prst="roundRect">
          <a:avLst>
            <a:gd name="adj" fmla="val 10000"/>
          </a:avLst>
        </a:prstGeom>
        <a:solidFill>
          <a:srgbClr val="002060"/>
        </a:solidFill>
        <a:ln w="28575">
          <a:solidFill>
            <a:schemeClr val="bg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0" kern="1200" smtClean="0">
              <a:solidFill>
                <a:schemeClr val="bg1"/>
              </a:solidFill>
            </a:rPr>
            <a:t>17 Central European and Baltic states</a:t>
          </a:r>
          <a:endParaRPr lang="en-GB" sz="1600" b="0" kern="1200" dirty="0">
            <a:solidFill>
              <a:schemeClr val="bg1"/>
            </a:solidFill>
          </a:endParaRPr>
        </a:p>
      </dsp:txBody>
      <dsp:txXfrm>
        <a:off x="3760" y="3301528"/>
        <a:ext cx="3220928" cy="965671"/>
      </dsp:txXfrm>
    </dsp:sp>
    <dsp:sp modelId="{1F3D248E-DBD5-42E6-BC59-37EC285C2FC2}">
      <dsp:nvSpPr>
        <dsp:cNvPr id="0" name=""/>
        <dsp:cNvSpPr/>
      </dsp:nvSpPr>
      <dsp:spPr>
        <a:xfrm>
          <a:off x="4343400" y="2915260"/>
          <a:ext cx="470786" cy="386268"/>
        </a:xfrm>
        <a:custGeom>
          <a:avLst/>
          <a:gdLst/>
          <a:ahLst/>
          <a:cxnLst/>
          <a:rect l="0" t="0" r="0" b="0"/>
          <a:pathLst>
            <a:path>
              <a:moveTo>
                <a:pt x="0" y="0"/>
              </a:moveTo>
              <a:lnTo>
                <a:pt x="0" y="193134"/>
              </a:lnTo>
              <a:lnTo>
                <a:pt x="470786" y="193134"/>
              </a:lnTo>
              <a:lnTo>
                <a:pt x="470786" y="386268"/>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36F23ECD-A3EF-4D7E-9C81-427A871EBC44}">
      <dsp:nvSpPr>
        <dsp:cNvPr id="0" name=""/>
        <dsp:cNvSpPr/>
      </dsp:nvSpPr>
      <dsp:spPr>
        <a:xfrm>
          <a:off x="3659241" y="3301528"/>
          <a:ext cx="2309890" cy="965671"/>
        </a:xfrm>
        <a:prstGeom prst="roundRect">
          <a:avLst>
            <a:gd name="adj" fmla="val 10000"/>
          </a:avLst>
        </a:prstGeom>
        <a:solidFill>
          <a:srgbClr val="002060"/>
        </a:solidFill>
        <a:ln w="28575">
          <a:solidFill>
            <a:schemeClr val="bg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0" kern="1200" smtClean="0">
              <a:solidFill>
                <a:schemeClr val="bg1"/>
              </a:solidFill>
            </a:rPr>
            <a:t>11 Caucasian, Central Asian and Eastern European countries</a:t>
          </a:r>
          <a:endParaRPr lang="en-GB" sz="1600" b="0" kern="1200" dirty="0">
            <a:solidFill>
              <a:schemeClr val="bg1"/>
            </a:solidFill>
          </a:endParaRPr>
        </a:p>
      </dsp:txBody>
      <dsp:txXfrm>
        <a:off x="3659241" y="3301528"/>
        <a:ext cx="2309890" cy="965671"/>
      </dsp:txXfrm>
    </dsp:sp>
    <dsp:sp modelId="{B4DAFCC5-63F9-4150-9AEC-BDD8C9BF48DF}">
      <dsp:nvSpPr>
        <dsp:cNvPr id="0" name=""/>
        <dsp:cNvSpPr/>
      </dsp:nvSpPr>
      <dsp:spPr>
        <a:xfrm>
          <a:off x="4343400" y="2915260"/>
          <a:ext cx="3199961" cy="386268"/>
        </a:xfrm>
        <a:custGeom>
          <a:avLst/>
          <a:gdLst/>
          <a:ahLst/>
          <a:cxnLst/>
          <a:rect l="0" t="0" r="0" b="0"/>
          <a:pathLst>
            <a:path>
              <a:moveTo>
                <a:pt x="0" y="0"/>
              </a:moveTo>
              <a:lnTo>
                <a:pt x="0" y="193134"/>
              </a:lnTo>
              <a:lnTo>
                <a:pt x="3199961" y="193134"/>
              </a:lnTo>
              <a:lnTo>
                <a:pt x="3199961" y="386268"/>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8EFB4BC-6CFC-4811-BB29-A041800E13F1}">
      <dsp:nvSpPr>
        <dsp:cNvPr id="0" name=""/>
        <dsp:cNvSpPr/>
      </dsp:nvSpPr>
      <dsp:spPr>
        <a:xfrm>
          <a:off x="6403683" y="3301528"/>
          <a:ext cx="2279356" cy="965671"/>
        </a:xfrm>
        <a:prstGeom prst="roundRect">
          <a:avLst>
            <a:gd name="adj" fmla="val 10000"/>
          </a:avLst>
        </a:prstGeom>
        <a:solidFill>
          <a:srgbClr val="002060"/>
        </a:solidFill>
        <a:ln w="28575">
          <a:solidFill>
            <a:schemeClr val="bg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0" kern="1200" smtClean="0">
              <a:solidFill>
                <a:schemeClr val="bg1"/>
              </a:solidFill>
            </a:rPr>
            <a:t>5 Mediterranean countries</a:t>
          </a:r>
          <a:endParaRPr lang="en-GB" sz="1600" b="0" kern="1200" dirty="0">
            <a:solidFill>
              <a:schemeClr val="bg1"/>
            </a:solidFill>
          </a:endParaRPr>
        </a:p>
      </dsp:txBody>
      <dsp:txXfrm>
        <a:off x="6403683" y="3301528"/>
        <a:ext cx="2279356" cy="96567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8D3A45-1843-42D4-AC30-898AF04ABF2D}">
      <dsp:nvSpPr>
        <dsp:cNvPr id="0" name=""/>
        <dsp:cNvSpPr/>
      </dsp:nvSpPr>
      <dsp:spPr>
        <a:xfrm>
          <a:off x="3972985" y="1893096"/>
          <a:ext cx="1350429" cy="1350429"/>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solidFill>
                <a:schemeClr val="bg1"/>
              </a:solidFill>
            </a:rPr>
            <a:t>Extractable information</a:t>
          </a:r>
          <a:endParaRPr lang="en-GB" sz="1400" b="1" kern="1200" dirty="0">
            <a:solidFill>
              <a:schemeClr val="bg1"/>
            </a:solidFill>
          </a:endParaRPr>
        </a:p>
      </dsp:txBody>
      <dsp:txXfrm>
        <a:off x="3972985" y="1893096"/>
        <a:ext cx="1350429" cy="1350429"/>
      </dsp:txXfrm>
    </dsp:sp>
    <dsp:sp modelId="{2EED5A2D-8929-4127-B5A8-4E449CC30953}">
      <dsp:nvSpPr>
        <dsp:cNvPr id="0" name=""/>
        <dsp:cNvSpPr/>
      </dsp:nvSpPr>
      <dsp:spPr>
        <a:xfrm rot="16200000">
          <a:off x="4504884" y="1401228"/>
          <a:ext cx="286631" cy="45914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b="1" kern="1200">
            <a:solidFill>
              <a:schemeClr val="tx1"/>
            </a:solidFill>
          </a:endParaRPr>
        </a:p>
      </dsp:txBody>
      <dsp:txXfrm rot="16200000">
        <a:off x="4504884" y="1401228"/>
        <a:ext cx="286631" cy="459145"/>
      </dsp:txXfrm>
    </dsp:sp>
    <dsp:sp modelId="{8F7DC016-D286-4805-8A08-74B1B6DCF56F}">
      <dsp:nvSpPr>
        <dsp:cNvPr id="0" name=""/>
        <dsp:cNvSpPr/>
      </dsp:nvSpPr>
      <dsp:spPr>
        <a:xfrm>
          <a:off x="3972985" y="1852"/>
          <a:ext cx="1350429" cy="1350429"/>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solidFill>
                <a:schemeClr val="bg1"/>
              </a:solidFill>
            </a:rPr>
            <a:t>Number of patents </a:t>
          </a:r>
          <a:endParaRPr lang="en-GB" sz="1400" b="1" kern="1200" dirty="0">
            <a:solidFill>
              <a:schemeClr val="bg1"/>
            </a:solidFill>
          </a:endParaRPr>
        </a:p>
      </dsp:txBody>
      <dsp:txXfrm>
        <a:off x="3972985" y="1852"/>
        <a:ext cx="1350429" cy="1350429"/>
      </dsp:txXfrm>
    </dsp:sp>
    <dsp:sp modelId="{27E6522D-E306-42AB-8B84-7B6AA9648C91}">
      <dsp:nvSpPr>
        <dsp:cNvPr id="0" name=""/>
        <dsp:cNvSpPr/>
      </dsp:nvSpPr>
      <dsp:spPr>
        <a:xfrm rot="1800000">
          <a:off x="5316791" y="2807492"/>
          <a:ext cx="286631" cy="45914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b="1" kern="1200">
            <a:solidFill>
              <a:schemeClr val="tx1"/>
            </a:solidFill>
          </a:endParaRPr>
        </a:p>
      </dsp:txBody>
      <dsp:txXfrm rot="1800000">
        <a:off x="5316791" y="2807492"/>
        <a:ext cx="286631" cy="459145"/>
      </dsp:txXfrm>
    </dsp:sp>
    <dsp:sp modelId="{A10B632F-B141-40C4-8680-15D5AF13A094}">
      <dsp:nvSpPr>
        <dsp:cNvPr id="0" name=""/>
        <dsp:cNvSpPr/>
      </dsp:nvSpPr>
      <dsp:spPr>
        <a:xfrm>
          <a:off x="5610850" y="2838718"/>
          <a:ext cx="1350429" cy="1350429"/>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solidFill>
                <a:schemeClr val="bg1"/>
              </a:solidFill>
            </a:rPr>
            <a:t>Geographic distribution of inventions</a:t>
          </a:r>
          <a:endParaRPr lang="en-GB" sz="1400" b="1" kern="1200" dirty="0">
            <a:solidFill>
              <a:schemeClr val="bg1"/>
            </a:solidFill>
          </a:endParaRPr>
        </a:p>
      </dsp:txBody>
      <dsp:txXfrm>
        <a:off x="5610850" y="2838718"/>
        <a:ext cx="1350429" cy="1350429"/>
      </dsp:txXfrm>
    </dsp:sp>
    <dsp:sp modelId="{03AD0F29-203A-4798-A5D6-C0BA8C5D73B4}">
      <dsp:nvSpPr>
        <dsp:cNvPr id="0" name=""/>
        <dsp:cNvSpPr/>
      </dsp:nvSpPr>
      <dsp:spPr>
        <a:xfrm rot="9000000">
          <a:off x="3692976" y="2807492"/>
          <a:ext cx="286631" cy="459145"/>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b="1" kern="1200">
            <a:solidFill>
              <a:schemeClr val="tx1"/>
            </a:solidFill>
          </a:endParaRPr>
        </a:p>
      </dsp:txBody>
      <dsp:txXfrm rot="9000000">
        <a:off x="3692976" y="2807492"/>
        <a:ext cx="286631" cy="459145"/>
      </dsp:txXfrm>
    </dsp:sp>
    <dsp:sp modelId="{638D37B1-7FF9-49ED-8588-874400F5DD07}">
      <dsp:nvSpPr>
        <dsp:cNvPr id="0" name=""/>
        <dsp:cNvSpPr/>
      </dsp:nvSpPr>
      <dsp:spPr>
        <a:xfrm>
          <a:off x="2335120" y="2838718"/>
          <a:ext cx="1350429" cy="1350429"/>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b="1" kern="1200" dirty="0" smtClean="0">
              <a:solidFill>
                <a:schemeClr val="bg1"/>
              </a:solidFill>
            </a:rPr>
            <a:t>Citations</a:t>
          </a:r>
          <a:endParaRPr lang="en-GB" sz="1400" b="1" kern="1200" dirty="0">
            <a:solidFill>
              <a:schemeClr val="bg1"/>
            </a:solidFill>
          </a:endParaRPr>
        </a:p>
      </dsp:txBody>
      <dsp:txXfrm>
        <a:off x="2335120" y="2838718"/>
        <a:ext cx="1350429" cy="135042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47CC51-A927-454C-9529-A9D1F0D89B8D}">
      <dsp:nvSpPr>
        <dsp:cNvPr id="0" name=""/>
        <dsp:cNvSpPr/>
      </dsp:nvSpPr>
      <dsp:spPr>
        <a:xfrm>
          <a:off x="920750" y="0"/>
          <a:ext cx="6388099" cy="3992561"/>
        </a:xfrm>
        <a:prstGeom prst="swooshArrow">
          <a:avLst>
            <a:gd name="adj1" fmla="val 25000"/>
            <a:gd name="adj2" fmla="val 25000"/>
          </a:avLst>
        </a:prstGeom>
        <a:solidFill>
          <a:srgbClr val="00B0F0"/>
        </a:solidFill>
        <a:ln>
          <a:noFill/>
        </a:ln>
        <a:effectLst/>
      </dsp:spPr>
      <dsp:style>
        <a:lnRef idx="0">
          <a:scrgbClr r="0" g="0" b="0"/>
        </a:lnRef>
        <a:fillRef idx="1">
          <a:scrgbClr r="0" g="0" b="0"/>
        </a:fillRef>
        <a:effectRef idx="0">
          <a:scrgbClr r="0" g="0" b="0"/>
        </a:effectRef>
        <a:fontRef idx="minor"/>
      </dsp:style>
    </dsp:sp>
    <dsp:sp modelId="{659AEF8A-E263-4D38-936F-14A1088E2D7F}">
      <dsp:nvSpPr>
        <dsp:cNvPr id="0" name=""/>
        <dsp:cNvSpPr/>
      </dsp:nvSpPr>
      <dsp:spPr>
        <a:xfrm>
          <a:off x="2405983" y="2175946"/>
          <a:ext cx="223583" cy="223583"/>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FB41E-ADCA-41EA-A08A-472BE8234A4B}">
      <dsp:nvSpPr>
        <dsp:cNvPr id="0" name=""/>
        <dsp:cNvSpPr/>
      </dsp:nvSpPr>
      <dsp:spPr>
        <a:xfrm>
          <a:off x="2517775" y="2287738"/>
          <a:ext cx="2076132" cy="1704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472" tIns="0" rIns="0" bIns="0" numCol="1" spcCol="1270" anchor="t" anchorCtr="0">
          <a:noAutofit/>
        </a:bodyPr>
        <a:lstStyle/>
        <a:p>
          <a:pPr lvl="0" algn="l" defTabSz="977900" rtl="0">
            <a:lnSpc>
              <a:spcPct val="90000"/>
            </a:lnSpc>
            <a:spcBef>
              <a:spcPct val="0"/>
            </a:spcBef>
            <a:spcAft>
              <a:spcPct val="35000"/>
            </a:spcAft>
          </a:pPr>
          <a:r>
            <a:rPr lang="en-US" sz="2200" b="1" kern="1200" dirty="0" smtClean="0"/>
            <a:t>Derive information</a:t>
          </a:r>
          <a:endParaRPr lang="en-GB" sz="2200" kern="1200" dirty="0"/>
        </a:p>
        <a:p>
          <a:pPr marL="171450" lvl="1" indent="-171450" algn="l" defTabSz="800100" rtl="0">
            <a:lnSpc>
              <a:spcPct val="90000"/>
            </a:lnSpc>
            <a:spcBef>
              <a:spcPct val="0"/>
            </a:spcBef>
            <a:spcAft>
              <a:spcPct val="15000"/>
            </a:spcAft>
            <a:buChar char="••"/>
          </a:pPr>
          <a:r>
            <a:rPr lang="en-GB" sz="1800" kern="1200" dirty="0" smtClean="0"/>
            <a:t>The economic value of a patent</a:t>
          </a:r>
          <a:endParaRPr lang="en-GB" sz="1800" kern="1200" dirty="0"/>
        </a:p>
        <a:p>
          <a:pPr marL="171450" lvl="1" indent="-171450" algn="l" defTabSz="800100" rtl="0">
            <a:lnSpc>
              <a:spcPct val="90000"/>
            </a:lnSpc>
            <a:spcBef>
              <a:spcPct val="0"/>
            </a:spcBef>
            <a:spcAft>
              <a:spcPct val="15000"/>
            </a:spcAft>
            <a:buChar char="••"/>
          </a:pPr>
          <a:r>
            <a:rPr lang="en-GB" sz="1800" kern="1200" dirty="0" smtClean="0"/>
            <a:t>The value of patent rights</a:t>
          </a:r>
          <a:endParaRPr lang="en-GB" sz="1800" kern="1200" dirty="0"/>
        </a:p>
      </dsp:txBody>
      <dsp:txXfrm>
        <a:off x="2517775" y="2287738"/>
        <a:ext cx="2076132" cy="1704823"/>
      </dsp:txXfrm>
    </dsp:sp>
    <dsp:sp modelId="{04FEED0B-3F71-4469-9B2A-70828054C8AE}">
      <dsp:nvSpPr>
        <dsp:cNvPr id="0" name=""/>
        <dsp:cNvSpPr/>
      </dsp:nvSpPr>
      <dsp:spPr>
        <a:xfrm>
          <a:off x="4466145" y="1157842"/>
          <a:ext cx="383285" cy="383285"/>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198F06-4BEC-4AE7-A50D-3AC3F864CAC5}">
      <dsp:nvSpPr>
        <dsp:cNvPr id="0" name=""/>
        <dsp:cNvSpPr/>
      </dsp:nvSpPr>
      <dsp:spPr>
        <a:xfrm>
          <a:off x="4657788" y="1349485"/>
          <a:ext cx="2076132" cy="2643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095" tIns="0" rIns="0" bIns="0" numCol="1" spcCol="1270" anchor="t" anchorCtr="0">
          <a:noAutofit/>
        </a:bodyPr>
        <a:lstStyle/>
        <a:p>
          <a:pPr lvl="0" algn="l" defTabSz="977900" rtl="0">
            <a:lnSpc>
              <a:spcPct val="90000"/>
            </a:lnSpc>
            <a:spcBef>
              <a:spcPct val="0"/>
            </a:spcBef>
            <a:spcAft>
              <a:spcPct val="35000"/>
            </a:spcAft>
          </a:pPr>
          <a:r>
            <a:rPr lang="en-US" sz="2200" b="1" kern="1200" dirty="0" smtClean="0"/>
            <a:t>Utilize the information</a:t>
          </a:r>
          <a:endParaRPr lang="en-GB" sz="2200" kern="1200" dirty="0"/>
        </a:p>
        <a:p>
          <a:pPr marL="171450" lvl="1" indent="-171450" algn="l" defTabSz="800100" rtl="0">
            <a:lnSpc>
              <a:spcPct val="90000"/>
            </a:lnSpc>
            <a:spcBef>
              <a:spcPct val="0"/>
            </a:spcBef>
            <a:spcAft>
              <a:spcPct val="15000"/>
            </a:spcAft>
            <a:buChar char="••"/>
          </a:pPr>
          <a:r>
            <a:rPr lang="en-US" sz="1800" kern="1200" dirty="0" smtClean="0"/>
            <a:t>Measure the inventive output</a:t>
          </a:r>
          <a:endParaRPr lang="en-GB" sz="1800" kern="1200" dirty="0"/>
        </a:p>
        <a:p>
          <a:pPr marL="171450" lvl="1" indent="-171450" algn="l" defTabSz="800100" rtl="0">
            <a:lnSpc>
              <a:spcPct val="90000"/>
            </a:lnSpc>
            <a:spcBef>
              <a:spcPct val="0"/>
            </a:spcBef>
            <a:spcAft>
              <a:spcPct val="15000"/>
            </a:spcAft>
            <a:buChar char="••"/>
          </a:pPr>
          <a:r>
            <a:rPr lang="en-US" sz="1800" kern="1200" dirty="0" smtClean="0"/>
            <a:t>Indentify and measure the R&amp;D spillovers</a:t>
          </a:r>
          <a:r>
            <a:rPr lang="en-US" sz="1900" kern="1200" dirty="0" smtClean="0"/>
            <a:t/>
          </a:r>
          <a:br>
            <a:rPr lang="en-US" sz="1900" kern="1200" dirty="0" smtClean="0"/>
          </a:br>
          <a:endParaRPr lang="en-GB" sz="1900" kern="1200" dirty="0"/>
        </a:p>
      </dsp:txBody>
      <dsp:txXfrm>
        <a:off x="4657788" y="1349485"/>
        <a:ext cx="2076132" cy="264307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13CA30-B64F-4643-AE26-E3D5ABC7147F}">
      <dsp:nvSpPr>
        <dsp:cNvPr id="0" name=""/>
        <dsp:cNvSpPr/>
      </dsp:nvSpPr>
      <dsp:spPr>
        <a:xfrm>
          <a:off x="1512371" y="0"/>
          <a:ext cx="4525963" cy="4525963"/>
        </a:xfrm>
        <a:prstGeom prst="triangl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8E6AED-BCF0-4F61-A055-FB71459AF85B}">
      <dsp:nvSpPr>
        <dsp:cNvPr id="0" name=""/>
        <dsp:cNvSpPr/>
      </dsp:nvSpPr>
      <dsp:spPr>
        <a:xfrm>
          <a:off x="3775352" y="455027"/>
          <a:ext cx="2941875" cy="1071380"/>
        </a:xfrm>
        <a:prstGeom prst="roundRect">
          <a:avLst/>
        </a:prstGeom>
        <a:solidFill>
          <a:srgbClr val="002060">
            <a:alpha val="90000"/>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bg1"/>
              </a:solidFill>
            </a:rPr>
            <a:t>Changes in the GDP</a:t>
          </a:r>
          <a:endParaRPr lang="en-GB" sz="1900" b="1" kern="1200" dirty="0">
            <a:solidFill>
              <a:schemeClr val="bg1"/>
            </a:solidFill>
          </a:endParaRPr>
        </a:p>
      </dsp:txBody>
      <dsp:txXfrm>
        <a:off x="3775352" y="455027"/>
        <a:ext cx="2941875" cy="1071380"/>
      </dsp:txXfrm>
    </dsp:sp>
    <dsp:sp modelId="{F82EC358-1C75-4A93-93EC-43B9039AF25F}">
      <dsp:nvSpPr>
        <dsp:cNvPr id="0" name=""/>
        <dsp:cNvSpPr/>
      </dsp:nvSpPr>
      <dsp:spPr>
        <a:xfrm>
          <a:off x="3775352" y="1660330"/>
          <a:ext cx="2941875" cy="1071380"/>
        </a:xfrm>
        <a:prstGeom prst="roundRect">
          <a:avLst/>
        </a:prstGeom>
        <a:solidFill>
          <a:srgbClr val="002060">
            <a:alpha val="90000"/>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bg1"/>
              </a:solidFill>
            </a:rPr>
            <a:t>Increases in per capita income, attainment of a higher living standard</a:t>
          </a:r>
          <a:endParaRPr lang="en-GB" sz="1900" b="1" kern="1200" dirty="0">
            <a:solidFill>
              <a:schemeClr val="bg1"/>
            </a:solidFill>
          </a:endParaRPr>
        </a:p>
      </dsp:txBody>
      <dsp:txXfrm>
        <a:off x="3775352" y="1660330"/>
        <a:ext cx="2941875" cy="1071380"/>
      </dsp:txXfrm>
    </dsp:sp>
    <dsp:sp modelId="{9595644A-8FB5-49AB-9AF8-53635D09129D}">
      <dsp:nvSpPr>
        <dsp:cNvPr id="0" name=""/>
        <dsp:cNvSpPr/>
      </dsp:nvSpPr>
      <dsp:spPr>
        <a:xfrm>
          <a:off x="3775352" y="2865632"/>
          <a:ext cx="2941875" cy="1071380"/>
        </a:xfrm>
        <a:prstGeom prst="roundRect">
          <a:avLst/>
        </a:prstGeom>
        <a:solidFill>
          <a:srgbClr val="002060">
            <a:alpha val="90000"/>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bg1"/>
              </a:solidFill>
            </a:rPr>
            <a:t>Increased entrepreneurial activity</a:t>
          </a:r>
          <a:endParaRPr lang="en-GB" sz="1900" b="1" kern="1200" dirty="0">
            <a:solidFill>
              <a:schemeClr val="bg1"/>
            </a:solidFill>
          </a:endParaRPr>
        </a:p>
      </dsp:txBody>
      <dsp:txXfrm>
        <a:off x="3775352" y="2865632"/>
        <a:ext cx="2941875" cy="10713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2BE078-982E-4DF7-9D39-ED1784265BCE}">
      <dsp:nvSpPr>
        <dsp:cNvPr id="0" name=""/>
        <dsp:cNvSpPr/>
      </dsp:nvSpPr>
      <dsp:spPr>
        <a:xfrm>
          <a:off x="1145634" y="1137"/>
          <a:ext cx="1649536" cy="1649536"/>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GB" sz="1300" b="1" kern="1200" dirty="0" smtClean="0">
              <a:solidFill>
                <a:schemeClr val="bg1"/>
              </a:solidFill>
            </a:rPr>
            <a:t>Macroeconomic indicators</a:t>
          </a:r>
          <a:endParaRPr lang="en-GB" sz="1300" b="1" kern="1200" dirty="0">
            <a:solidFill>
              <a:schemeClr val="bg1"/>
            </a:solidFill>
          </a:endParaRPr>
        </a:p>
      </dsp:txBody>
      <dsp:txXfrm>
        <a:off x="1145634" y="1137"/>
        <a:ext cx="1649536" cy="1649536"/>
      </dsp:txXfrm>
    </dsp:sp>
    <dsp:sp modelId="{8523C3D8-8A8D-444E-9BA5-674FFE0CAE1F}">
      <dsp:nvSpPr>
        <dsp:cNvPr id="0" name=""/>
        <dsp:cNvSpPr/>
      </dsp:nvSpPr>
      <dsp:spPr>
        <a:xfrm>
          <a:off x="1492036" y="1784615"/>
          <a:ext cx="956731" cy="956731"/>
        </a:xfrm>
        <a:prstGeom prst="mathPlus">
          <a:avLst/>
        </a:prstGeom>
        <a:solidFill>
          <a:srgbClr val="00B0F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b="1" kern="1200">
            <a:solidFill>
              <a:schemeClr val="tx1"/>
            </a:solidFill>
          </a:endParaRPr>
        </a:p>
      </dsp:txBody>
      <dsp:txXfrm>
        <a:off x="1492036" y="1784615"/>
        <a:ext cx="956731" cy="956731"/>
      </dsp:txXfrm>
    </dsp:sp>
    <dsp:sp modelId="{65BCF925-CDE0-4408-B725-8306AA73B166}">
      <dsp:nvSpPr>
        <dsp:cNvPr id="0" name=""/>
        <dsp:cNvSpPr/>
      </dsp:nvSpPr>
      <dsp:spPr>
        <a:xfrm>
          <a:off x="1145634" y="2875289"/>
          <a:ext cx="1649536" cy="1649536"/>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GB" sz="1300" b="1" kern="1200" dirty="0" smtClean="0">
              <a:solidFill>
                <a:schemeClr val="bg1"/>
              </a:solidFill>
            </a:rPr>
            <a:t>Microeconomic indicators</a:t>
          </a:r>
          <a:endParaRPr lang="en-GB" sz="1300" b="1" kern="1200" dirty="0">
            <a:solidFill>
              <a:schemeClr val="bg1"/>
            </a:solidFill>
          </a:endParaRPr>
        </a:p>
      </dsp:txBody>
      <dsp:txXfrm>
        <a:off x="1145634" y="2875289"/>
        <a:ext cx="1649536" cy="1649536"/>
      </dsp:txXfrm>
    </dsp:sp>
    <dsp:sp modelId="{A724E7F5-754F-42EF-A381-16F4B2441A43}">
      <dsp:nvSpPr>
        <dsp:cNvPr id="0" name=""/>
        <dsp:cNvSpPr/>
      </dsp:nvSpPr>
      <dsp:spPr>
        <a:xfrm>
          <a:off x="3042601" y="1956167"/>
          <a:ext cx="524552" cy="613627"/>
        </a:xfrm>
        <a:prstGeom prst="rightArrow">
          <a:avLst>
            <a:gd name="adj1" fmla="val 60000"/>
            <a:gd name="adj2" fmla="val 50000"/>
          </a:avLst>
        </a:prstGeom>
        <a:solidFill>
          <a:srgbClr val="00B0F0"/>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b="1" kern="1200">
            <a:solidFill>
              <a:schemeClr val="tx1"/>
            </a:solidFill>
          </a:endParaRPr>
        </a:p>
      </dsp:txBody>
      <dsp:txXfrm>
        <a:off x="3042601" y="1956167"/>
        <a:ext cx="524552" cy="613627"/>
      </dsp:txXfrm>
    </dsp:sp>
    <dsp:sp modelId="{165EB383-285A-467C-B57C-2E32DA27EDDB}">
      <dsp:nvSpPr>
        <dsp:cNvPr id="0" name=""/>
        <dsp:cNvSpPr/>
      </dsp:nvSpPr>
      <dsp:spPr>
        <a:xfrm>
          <a:off x="3784892" y="613444"/>
          <a:ext cx="3299073" cy="3299073"/>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rtl="0">
            <a:lnSpc>
              <a:spcPct val="90000"/>
            </a:lnSpc>
            <a:spcBef>
              <a:spcPct val="0"/>
            </a:spcBef>
            <a:spcAft>
              <a:spcPct val="35000"/>
            </a:spcAft>
          </a:pPr>
          <a:r>
            <a:rPr lang="en-GB" sz="4300" b="1" kern="1200" dirty="0" smtClean="0">
              <a:solidFill>
                <a:schemeClr val="bg1"/>
              </a:solidFill>
            </a:rPr>
            <a:t>Economic tool</a:t>
          </a:r>
          <a:endParaRPr lang="en-GB" sz="4300" b="1" kern="1200" dirty="0">
            <a:solidFill>
              <a:schemeClr val="bg1"/>
            </a:solidFill>
          </a:endParaRPr>
        </a:p>
      </dsp:txBody>
      <dsp:txXfrm>
        <a:off x="3784892" y="613444"/>
        <a:ext cx="3299073" cy="329907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82E28B-6DF9-4251-A132-AC77CD72F912}">
      <dsp:nvSpPr>
        <dsp:cNvPr id="0" name=""/>
        <dsp:cNvSpPr/>
      </dsp:nvSpPr>
      <dsp:spPr>
        <a:xfrm>
          <a:off x="815279" y="0"/>
          <a:ext cx="851485" cy="1353312"/>
        </a:xfrm>
        <a:prstGeom prst="upArrow">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7CCB510C-F7FD-4BAF-8E74-24AB3B0448C1}">
      <dsp:nvSpPr>
        <dsp:cNvPr id="0" name=""/>
        <dsp:cNvSpPr/>
      </dsp:nvSpPr>
      <dsp:spPr>
        <a:xfrm>
          <a:off x="2197363" y="0"/>
          <a:ext cx="4523232" cy="1353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rtl="0">
            <a:lnSpc>
              <a:spcPct val="90000"/>
            </a:lnSpc>
            <a:spcBef>
              <a:spcPct val="0"/>
            </a:spcBef>
            <a:spcAft>
              <a:spcPct val="35000"/>
            </a:spcAft>
          </a:pPr>
          <a:r>
            <a:rPr lang="en-GB" sz="2400" kern="1200" dirty="0" smtClean="0"/>
            <a:t>Country with the most favourable IP environment: </a:t>
          </a:r>
          <a:r>
            <a:rPr lang="en-GB" sz="2400" b="1" kern="1200" dirty="0" smtClean="0"/>
            <a:t>Estonia (6.7)</a:t>
          </a:r>
          <a:endParaRPr lang="en-US" sz="2400" b="1" i="0" kern="1200" baseline="0" dirty="0"/>
        </a:p>
      </dsp:txBody>
      <dsp:txXfrm>
        <a:off x="2197363" y="0"/>
        <a:ext cx="4523232" cy="1353312"/>
      </dsp:txXfrm>
    </dsp:sp>
    <dsp:sp modelId="{1EBEF5E9-0B8D-4894-BE48-CF3146A19D3D}">
      <dsp:nvSpPr>
        <dsp:cNvPr id="0" name=""/>
        <dsp:cNvSpPr/>
      </dsp:nvSpPr>
      <dsp:spPr>
        <a:xfrm>
          <a:off x="1354890" y="1466088"/>
          <a:ext cx="854914" cy="1353312"/>
        </a:xfrm>
        <a:prstGeom prst="downArrow">
          <a:avLst/>
        </a:prstGeom>
        <a:solidFill>
          <a:srgbClr val="FF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6901A76D-1A8D-4E1C-B152-C84D9D26830F}">
      <dsp:nvSpPr>
        <dsp:cNvPr id="0" name=""/>
        <dsp:cNvSpPr/>
      </dsp:nvSpPr>
      <dsp:spPr>
        <a:xfrm>
          <a:off x="2738688" y="1466088"/>
          <a:ext cx="4523232" cy="1353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rtl="0">
            <a:lnSpc>
              <a:spcPct val="90000"/>
            </a:lnSpc>
            <a:spcBef>
              <a:spcPct val="0"/>
            </a:spcBef>
            <a:spcAft>
              <a:spcPct val="35000"/>
            </a:spcAft>
          </a:pPr>
          <a:r>
            <a:rPr lang="en-GB" sz="2400" kern="1200" dirty="0" smtClean="0"/>
            <a:t>Country with the least favourable IP environment: </a:t>
          </a:r>
          <a:r>
            <a:rPr lang="en-GB" sz="2400" b="1" kern="1200" dirty="0" smtClean="0"/>
            <a:t>Bosnia and Herzegovina (3.6)</a:t>
          </a:r>
          <a:endParaRPr lang="en-GB" sz="2400" b="1" kern="1200" dirty="0"/>
        </a:p>
      </dsp:txBody>
      <dsp:txXfrm>
        <a:off x="2738688" y="1466088"/>
        <a:ext cx="4523232" cy="135331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E676CE-29C0-4CDC-B9D4-B1940437930B}">
      <dsp:nvSpPr>
        <dsp:cNvPr id="0" name=""/>
        <dsp:cNvSpPr/>
      </dsp:nvSpPr>
      <dsp:spPr>
        <a:xfrm>
          <a:off x="4957825" y="0"/>
          <a:ext cx="2814575" cy="2628868"/>
        </a:xfrm>
        <a:prstGeom prst="ellipse">
          <a:avLst/>
        </a:prstGeom>
        <a:solidFill>
          <a:srgbClr val="002060">
            <a:alpha val="50000"/>
          </a:srgbClr>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bg1"/>
              </a:solidFill>
            </a:rPr>
            <a:t>GOVERNMENTS</a:t>
          </a:r>
          <a:endParaRPr lang="en-US" sz="2200" b="1" kern="1200" dirty="0">
            <a:solidFill>
              <a:schemeClr val="bg1"/>
            </a:solidFill>
          </a:endParaRPr>
        </a:p>
      </dsp:txBody>
      <dsp:txXfrm>
        <a:off x="5333101" y="460052"/>
        <a:ext cx="2064021" cy="1182991"/>
      </dsp:txXfrm>
    </dsp:sp>
    <dsp:sp modelId="{C39DCC96-53D0-4F48-8E69-6E9091F861C3}">
      <dsp:nvSpPr>
        <dsp:cNvPr id="0" name=""/>
        <dsp:cNvSpPr/>
      </dsp:nvSpPr>
      <dsp:spPr>
        <a:xfrm>
          <a:off x="6096008" y="1628766"/>
          <a:ext cx="2790834" cy="2714633"/>
        </a:xfrm>
        <a:prstGeom prst="ellipse">
          <a:avLst/>
        </a:prstGeom>
        <a:solidFill>
          <a:srgbClr val="002060">
            <a:alpha val="50000"/>
          </a:srgbClr>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GB" sz="2200" b="1" kern="1200" dirty="0" smtClean="0">
              <a:solidFill>
                <a:schemeClr val="bg1"/>
              </a:solidFill>
            </a:rPr>
            <a:t>BUSINESSES</a:t>
          </a:r>
          <a:endParaRPr lang="en-GB" sz="2200" b="1" kern="1200" dirty="0">
            <a:solidFill>
              <a:schemeClr val="bg1"/>
            </a:solidFill>
          </a:endParaRPr>
        </a:p>
      </dsp:txBody>
      <dsp:txXfrm>
        <a:off x="6949539" y="2330046"/>
        <a:ext cx="1674500" cy="1493048"/>
      </dsp:txXfrm>
    </dsp:sp>
    <dsp:sp modelId="{D1E3DB14-F7A8-4020-B4FE-BB7FFD62E933}">
      <dsp:nvSpPr>
        <dsp:cNvPr id="0" name=""/>
        <dsp:cNvSpPr/>
      </dsp:nvSpPr>
      <dsp:spPr>
        <a:xfrm>
          <a:off x="3790910" y="1628766"/>
          <a:ext cx="2762298" cy="2714633"/>
        </a:xfrm>
        <a:prstGeom prst="ellipse">
          <a:avLst/>
        </a:prstGeom>
        <a:solidFill>
          <a:srgbClr val="002060">
            <a:alpha val="50000"/>
          </a:srgbClr>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bg1"/>
              </a:solidFill>
            </a:rPr>
            <a:t>CONSUMERS</a:t>
          </a:r>
          <a:endParaRPr lang="en-US" sz="2200" b="1" kern="1200" dirty="0">
            <a:solidFill>
              <a:schemeClr val="bg1"/>
            </a:solidFill>
          </a:endParaRPr>
        </a:p>
      </dsp:txBody>
      <dsp:txXfrm>
        <a:off x="4051026" y="2330046"/>
        <a:ext cx="1657378" cy="149304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6F87F4-3C4C-4708-B363-74AAF234B42D}">
      <dsp:nvSpPr>
        <dsp:cNvPr id="0" name=""/>
        <dsp:cNvSpPr/>
      </dsp:nvSpPr>
      <dsp:spPr>
        <a:xfrm>
          <a:off x="2717800" y="0"/>
          <a:ext cx="2717799" cy="1422399"/>
        </a:xfrm>
        <a:prstGeom prst="trapezoid">
          <a:avLst>
            <a:gd name="adj" fmla="val 95536"/>
          </a:avLst>
        </a:prstGeom>
        <a:solidFill>
          <a:srgbClr val="00B0F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kern="1200" dirty="0" smtClean="0"/>
            <a:t>National IP strategies leading to economic growth</a:t>
          </a:r>
          <a:endParaRPr lang="en-GB" sz="2000" b="1" kern="1200" dirty="0"/>
        </a:p>
      </dsp:txBody>
      <dsp:txXfrm>
        <a:off x="2717800" y="0"/>
        <a:ext cx="2717799" cy="1422399"/>
      </dsp:txXfrm>
    </dsp:sp>
    <dsp:sp modelId="{2AC110DE-24F6-486A-9C79-99CC501B0BE6}">
      <dsp:nvSpPr>
        <dsp:cNvPr id="0" name=""/>
        <dsp:cNvSpPr/>
      </dsp:nvSpPr>
      <dsp:spPr>
        <a:xfrm>
          <a:off x="1358900" y="1422399"/>
          <a:ext cx="5435599" cy="1422399"/>
        </a:xfrm>
        <a:prstGeom prst="trapezoid">
          <a:avLst>
            <a:gd name="adj" fmla="val 95536"/>
          </a:avLst>
        </a:prstGeom>
        <a:solidFill>
          <a:srgbClr val="0070C0"/>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bg1"/>
              </a:solidFill>
            </a:rPr>
            <a:t>Need for more effective and transparent communication</a:t>
          </a:r>
          <a:endParaRPr lang="en-GB" sz="2000" b="1" kern="1200" dirty="0">
            <a:solidFill>
              <a:schemeClr val="bg1"/>
            </a:solidFill>
          </a:endParaRPr>
        </a:p>
      </dsp:txBody>
      <dsp:txXfrm>
        <a:off x="2310129" y="1422399"/>
        <a:ext cx="3533140" cy="1422399"/>
      </dsp:txXfrm>
    </dsp:sp>
    <dsp:sp modelId="{554FC03F-C6CD-431C-A2D6-B5393A3C7392}">
      <dsp:nvSpPr>
        <dsp:cNvPr id="0" name=""/>
        <dsp:cNvSpPr/>
      </dsp:nvSpPr>
      <dsp:spPr>
        <a:xfrm>
          <a:off x="0" y="2844799"/>
          <a:ext cx="8153399" cy="1422399"/>
        </a:xfrm>
        <a:prstGeom prst="trapezoid">
          <a:avLst>
            <a:gd name="adj" fmla="val 95536"/>
          </a:avLst>
        </a:prstGeom>
        <a:solidFill>
          <a:srgbClr val="002060"/>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bg1"/>
              </a:solidFill>
            </a:rPr>
            <a:t>Learn from the past</a:t>
          </a:r>
          <a:endParaRPr lang="en-GB" sz="2000" b="1" kern="1200" dirty="0">
            <a:solidFill>
              <a:schemeClr val="bg1"/>
            </a:solidFill>
          </a:endParaRPr>
        </a:p>
      </dsp:txBody>
      <dsp:txXfrm>
        <a:off x="1426844" y="2844799"/>
        <a:ext cx="5299710" cy="142239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DE5637-8D9B-4294-BB85-50876FDCC00A}" type="datetimeFigureOut">
              <a:rPr lang="en-US" smtClean="0"/>
              <a:pPr/>
              <a:t>2/17/2011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4EB937-ECA9-4542-9A74-EE2AD42AAF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0" kern="1200" dirty="0" smtClean="0">
                <a:solidFill>
                  <a:schemeClr val="tx1"/>
                </a:solidFill>
                <a:latin typeface="+mn-lt"/>
                <a:ea typeface="+mn-ea"/>
                <a:cs typeface="+mn-cs"/>
              </a:rPr>
              <a:t>Ladies and Gentleman,</a:t>
            </a:r>
          </a:p>
          <a:p>
            <a:endParaRPr lang="en-GB" sz="1200" i="0" kern="1200" dirty="0" smtClean="0">
              <a:solidFill>
                <a:schemeClr val="tx1"/>
              </a:solidFill>
              <a:latin typeface="+mn-lt"/>
              <a:ea typeface="+mn-ea"/>
              <a:cs typeface="+mn-cs"/>
            </a:endParaRPr>
          </a:p>
          <a:p>
            <a:r>
              <a:rPr lang="en-GB" sz="1200" i="0" kern="1200" dirty="0" smtClean="0">
                <a:solidFill>
                  <a:schemeClr val="tx1"/>
                </a:solidFill>
                <a:latin typeface="+mn-lt"/>
                <a:ea typeface="+mn-ea"/>
                <a:cs typeface="+mn-cs"/>
              </a:rPr>
              <a:t>It is a pleasure for me to be able to welcome you all to today’s presentation. My name is </a:t>
            </a:r>
            <a:r>
              <a:rPr lang="en-GB" sz="1200" i="0" kern="1200" dirty="0" err="1" smtClean="0">
                <a:solidFill>
                  <a:schemeClr val="tx1"/>
                </a:solidFill>
                <a:latin typeface="+mn-lt"/>
                <a:ea typeface="+mn-ea"/>
                <a:cs typeface="+mn-cs"/>
              </a:rPr>
              <a:t>Tereza</a:t>
            </a:r>
            <a:r>
              <a:rPr lang="en-GB" sz="1200" i="0" kern="1200" dirty="0" smtClean="0">
                <a:solidFill>
                  <a:schemeClr val="tx1"/>
                </a:solidFill>
                <a:latin typeface="+mn-lt"/>
                <a:ea typeface="+mn-ea"/>
                <a:cs typeface="+mn-cs"/>
              </a:rPr>
              <a:t> </a:t>
            </a:r>
            <a:r>
              <a:rPr lang="en-GB" sz="1200" i="0" kern="1200" dirty="0" err="1" smtClean="0">
                <a:solidFill>
                  <a:schemeClr val="tx1"/>
                </a:solidFill>
                <a:latin typeface="+mn-lt"/>
                <a:ea typeface="+mn-ea"/>
                <a:cs typeface="+mn-cs"/>
              </a:rPr>
              <a:t>Pigova</a:t>
            </a:r>
            <a:r>
              <a:rPr lang="en-GB" sz="1200" i="0" kern="1200" dirty="0" smtClean="0">
                <a:solidFill>
                  <a:schemeClr val="tx1"/>
                </a:solidFill>
                <a:latin typeface="+mn-lt"/>
                <a:ea typeface="+mn-ea"/>
                <a:cs typeface="+mn-cs"/>
              </a:rPr>
              <a:t> and since 2010 I have been engaged in the research focusing on the economic aspects of IP initiated by the Division in Certain countries in Europe and Asia. My cooperation with the DCEA has been the result of the division’s endeavours to create a so called economic tool with the aim to assist countries in transition in devising more efficient and effective IP strategies. Major part of my work has been directed towards assessing the feasibility of the creation of the economic tool and subsequent provision of suggestions on how to best proceed during the initial stages of this project. In the course of my research I have learnt some important lessons which I would like to share with you today as well as make you aware of the possible challenges and opportunities that the economic tool presents.</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F4EB937-ECA9-4542-9A74-EE2AD42AAF9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When all the mentioned issues are resolved, we should be able to derive the following information:</a:t>
            </a:r>
          </a:p>
          <a:p>
            <a:pPr lvl="0"/>
            <a:r>
              <a:rPr lang="en-GB" sz="1200" kern="1200" dirty="0" smtClean="0">
                <a:solidFill>
                  <a:schemeClr val="tx1"/>
                </a:solidFill>
                <a:latin typeface="+mn-lt"/>
                <a:ea typeface="+mn-ea"/>
                <a:cs typeface="+mn-cs"/>
              </a:rPr>
              <a:t>The economic value of a particular patent</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The value of patent rights</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And at the same time we can use the information in order to:</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Measure the inventive output</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Identify and measure the R&amp;D </a:t>
            </a:r>
            <a:r>
              <a:rPr lang="en-GB" sz="1200" kern="1200" dirty="0" err="1" smtClean="0">
                <a:solidFill>
                  <a:schemeClr val="tx1"/>
                </a:solidFill>
                <a:latin typeface="+mn-lt"/>
                <a:ea typeface="+mn-ea"/>
                <a:cs typeface="+mn-cs"/>
              </a:rPr>
              <a:t>spillovers</a:t>
            </a:r>
            <a:r>
              <a:rPr lang="en-GB" sz="1200" kern="1200" dirty="0" smtClean="0">
                <a:solidFill>
                  <a:schemeClr val="tx1"/>
                </a:solidFill>
                <a:latin typeface="+mn-lt"/>
                <a:ea typeface="+mn-ea"/>
                <a:cs typeface="+mn-cs"/>
              </a:rPr>
              <a:t>; i.e. the benefits that one company or industry receives from the R&amp;D activity of another company or industry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spite of all the problematic aspects of analysing patent data, patents still remain the best available proxy for innovation and facilitate the analysis of the process of technical change. The uniqueness of this measure lies in the wide availability and good accessibility of the data, and the potential industrial, organizational, and technological detail.  </a:t>
            </a:r>
            <a:endParaRPr lang="en-US" sz="1200" kern="1200" dirty="0" smtClean="0">
              <a:solidFill>
                <a:schemeClr val="tx1"/>
              </a:solidFill>
              <a:latin typeface="+mn-lt"/>
              <a:ea typeface="+mn-ea"/>
              <a:cs typeface="+mn-cs"/>
            </a:endParaRPr>
          </a:p>
          <a:p>
            <a:endParaRPr lang="en-US" dirty="0" smtClean="0"/>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Before proceeding to the next topic I would like to emphasize the fact that apart from collecting data on patents, we also need to bear in mind that in the economic tool we are dealing with a second equally important issue; the macro economy. As mentioned earlier the economic tool aspires to assess the contribution of IPRs to the economic development of countries in transition. A straightforward way how to measure economic growth is to look at the changes in GDP. In a more extended model economic growth could further involve increases in per capita income, attainment of a higher living standard (improvement in health, education, increase in expenditures, reduction in poverty etc.). Also some theories advocate the view that the economic growth is positively affected by increased entrepreneurial activity. Hence, it might be interesting to look at how different IP regimes hinder or encourage entrepreneurship and the individual’s decision concerning starting up a business. Please bear in mind, that the list of variables that I have just provided you with is certainly not exhaustive and should serve only as a starting point.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Having introduced the two areas that should be the main focus of analysis during the creation of the economic tool (the IPRs, on one hand, and the economic development, on the other), I would now like to expand the discussion and raise some additional issues that should </a:t>
            </a:r>
            <a:r>
              <a:rPr lang="en-GB" sz="1200" b="1" kern="1200" dirty="0" smtClean="0">
                <a:solidFill>
                  <a:schemeClr val="tx1"/>
                </a:solidFill>
                <a:latin typeface="+mn-lt"/>
                <a:ea typeface="+mn-ea"/>
                <a:cs typeface="+mn-cs"/>
              </a:rPr>
              <a:t>further be considered</a:t>
            </a:r>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Focusing solely on the measure of the national GDP, or the macroeconomic side of the matter if you will, would render the economic tool incomplete. Our aim should be to look at </a:t>
            </a:r>
            <a:r>
              <a:rPr lang="en-GB" sz="1200" b="1" kern="1200" dirty="0" smtClean="0">
                <a:solidFill>
                  <a:schemeClr val="tx1"/>
                </a:solidFill>
                <a:latin typeface="+mn-lt"/>
                <a:ea typeface="+mn-ea"/>
                <a:cs typeface="+mn-cs"/>
              </a:rPr>
              <a:t>all the different aspects of the possible impact of the intellectual property rights</a:t>
            </a:r>
            <a:r>
              <a:rPr lang="en-GB" sz="1200" kern="1200" dirty="0" smtClean="0">
                <a:solidFill>
                  <a:schemeClr val="tx1"/>
                </a:solidFill>
                <a:latin typeface="+mn-lt"/>
                <a:ea typeface="+mn-ea"/>
                <a:cs typeface="+mn-cs"/>
              </a:rPr>
              <a:t>. Having said this, we should assess how changes in the IP environment in a given country cause not only the macroeconomic indicators to change but also the </a:t>
            </a:r>
            <a:r>
              <a:rPr lang="en-GB" sz="1200" b="1" kern="1200" dirty="0" smtClean="0">
                <a:solidFill>
                  <a:schemeClr val="tx1"/>
                </a:solidFill>
                <a:latin typeface="+mn-lt"/>
                <a:ea typeface="+mn-ea"/>
                <a:cs typeface="+mn-cs"/>
              </a:rPr>
              <a:t>microeconomic indicators</a:t>
            </a:r>
            <a:r>
              <a:rPr lang="en-GB" sz="1200" kern="1200" dirty="0" smtClean="0">
                <a:solidFill>
                  <a:schemeClr val="tx1"/>
                </a:solidFill>
                <a:latin typeface="+mn-lt"/>
                <a:ea typeface="+mn-ea"/>
                <a:cs typeface="+mn-cs"/>
              </a:rPr>
              <a:t>. Since the happenings in the macro environment of the country are closely tied to and one could say dependent on the happenings in the </a:t>
            </a:r>
            <a:r>
              <a:rPr lang="en-GB" sz="1200" b="1" kern="1200" dirty="0" smtClean="0">
                <a:solidFill>
                  <a:schemeClr val="tx1"/>
                </a:solidFill>
                <a:latin typeface="+mn-lt"/>
                <a:ea typeface="+mn-ea"/>
                <a:cs typeface="+mn-cs"/>
              </a:rPr>
              <a:t>micro environment, this type of research should go hand in hand with the main focus of the tool</a:t>
            </a:r>
            <a:r>
              <a:rPr lang="en-GB" sz="1200" kern="1200" dirty="0" smtClean="0">
                <a:solidFill>
                  <a:schemeClr val="tx1"/>
                </a:solidFill>
                <a:latin typeface="+mn-lt"/>
                <a:ea typeface="+mn-ea"/>
                <a:cs typeface="+mn-cs"/>
              </a:rPr>
              <a:t>. Unveiling the impact of IPRs on individuals and firms will significantly facilitate our endeavours to clarify the relationship between the national development and the level of protection and utilization of IP protection and IP rights. Digging this deep will be a complex and lengthy process. Despite the obvious challenges that we might be facing I think it is necessary to spend some time identifying the main areas we should be focusing on.</a:t>
            </a:r>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 suppose we all agree on the fact that foreign direct investment represents a </a:t>
            </a:r>
            <a:r>
              <a:rPr lang="en-GB" sz="1200" b="1" kern="1200" dirty="0" smtClean="0">
                <a:solidFill>
                  <a:schemeClr val="tx1"/>
                </a:solidFill>
                <a:latin typeface="+mn-lt"/>
                <a:ea typeface="+mn-ea"/>
                <a:cs typeface="+mn-cs"/>
              </a:rPr>
              <a:t>relatively constant flow of money into a given country</a:t>
            </a:r>
            <a:r>
              <a:rPr lang="en-GB" sz="1200" kern="1200" dirty="0" smtClean="0">
                <a:solidFill>
                  <a:schemeClr val="tx1"/>
                </a:solidFill>
                <a:latin typeface="+mn-lt"/>
                <a:ea typeface="+mn-ea"/>
                <a:cs typeface="+mn-cs"/>
              </a:rPr>
              <a:t>. Taking the example of the BRIC countries and other emerging economies, we can see that the greater the </a:t>
            </a:r>
            <a:r>
              <a:rPr lang="en-GB" sz="1200" b="1" kern="1200" dirty="0" smtClean="0">
                <a:solidFill>
                  <a:schemeClr val="tx1"/>
                </a:solidFill>
                <a:latin typeface="+mn-lt"/>
                <a:ea typeface="+mn-ea"/>
                <a:cs typeface="+mn-cs"/>
              </a:rPr>
              <a:t>attractiveness of the country for foreign investors, the more rapid its economic development can be</a:t>
            </a:r>
            <a:r>
              <a:rPr lang="en-GB" sz="1200" kern="1200" dirty="0" smtClean="0">
                <a:solidFill>
                  <a:schemeClr val="tx1"/>
                </a:solidFill>
                <a:latin typeface="+mn-lt"/>
                <a:ea typeface="+mn-ea"/>
                <a:cs typeface="+mn-cs"/>
              </a:rPr>
              <a:t>. Thereby, the question we need to resolve is, what makes foreign investors favour one country over another? Without a doubt, the country’s IP environment plays a </a:t>
            </a:r>
            <a:r>
              <a:rPr lang="en-GB" sz="1200" b="1" kern="1200" dirty="0" smtClean="0">
                <a:solidFill>
                  <a:schemeClr val="tx1"/>
                </a:solidFill>
                <a:latin typeface="+mn-lt"/>
                <a:ea typeface="+mn-ea"/>
                <a:cs typeface="+mn-cs"/>
              </a:rPr>
              <a:t>crucial role</a:t>
            </a:r>
            <a:r>
              <a:rPr lang="en-GB" sz="1200" kern="1200" dirty="0" smtClean="0">
                <a:solidFill>
                  <a:schemeClr val="tx1"/>
                </a:solidFill>
                <a:latin typeface="+mn-lt"/>
                <a:ea typeface="+mn-ea"/>
                <a:cs typeface="+mn-cs"/>
              </a:rPr>
              <a:t>. </a:t>
            </a:r>
            <a:r>
              <a:rPr lang="en-GB" sz="1200" b="1" kern="1200" dirty="0" smtClean="0">
                <a:solidFill>
                  <a:schemeClr val="tx1"/>
                </a:solidFill>
                <a:latin typeface="+mn-lt"/>
                <a:ea typeface="+mn-ea"/>
                <a:cs typeface="+mn-cs"/>
              </a:rPr>
              <a:t>How big of a role</a:t>
            </a:r>
            <a:r>
              <a:rPr lang="en-GB" sz="1200" kern="1200" dirty="0" smtClean="0">
                <a:solidFill>
                  <a:schemeClr val="tx1"/>
                </a:solidFill>
                <a:latin typeface="+mn-lt"/>
                <a:ea typeface="+mn-ea"/>
                <a:cs typeface="+mn-cs"/>
              </a:rPr>
              <a:t> does it, however, play and to what extent does the level of protection of IPRs in a given country affect the decisions of the investors? These are just some examples of the questions that the tool needs to ask. In addition, the research should also focus on the specific role of IP in relation to </a:t>
            </a:r>
            <a:r>
              <a:rPr lang="en-GB" sz="1200" b="1" kern="1200" dirty="0" smtClean="0">
                <a:solidFill>
                  <a:schemeClr val="tx1"/>
                </a:solidFill>
                <a:latin typeface="+mn-lt"/>
                <a:ea typeface="+mn-ea"/>
                <a:cs typeface="+mn-cs"/>
              </a:rPr>
              <a:t>business transactions such as M&amp;A, JVs, cooperative R&amp;D agreements and licensing agreements</a:t>
            </a:r>
            <a:r>
              <a:rPr lang="en-GB"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As I have just mentioned the level of IP protection that the investor can rely on is a one of the crucial decisive factors that influence his willingness to invest. In scholarly articles you can oftentimes encounter the terms </a:t>
            </a:r>
            <a:r>
              <a:rPr lang="en-GB" sz="1200" b="1" kern="1200" dirty="0" smtClean="0">
                <a:solidFill>
                  <a:schemeClr val="tx1"/>
                </a:solidFill>
                <a:latin typeface="+mn-lt"/>
                <a:ea typeface="+mn-ea"/>
                <a:cs typeface="+mn-cs"/>
              </a:rPr>
              <a:t>favourable and not favourable IP environments, or functioning and non-functioning IP systems</a:t>
            </a:r>
            <a:r>
              <a:rPr lang="en-GB" sz="1200" kern="1200" dirty="0" smtClean="0">
                <a:solidFill>
                  <a:schemeClr val="tx1"/>
                </a:solidFill>
                <a:latin typeface="+mn-lt"/>
                <a:ea typeface="+mn-ea"/>
                <a:cs typeface="+mn-cs"/>
              </a:rPr>
              <a:t>. What is meant by these terms, however, is not always clear. The feasibility of the previously proposed area of research relies on our </a:t>
            </a:r>
            <a:r>
              <a:rPr lang="en-GB" sz="1200" b="1" kern="1200" dirty="0" smtClean="0">
                <a:solidFill>
                  <a:schemeClr val="tx1"/>
                </a:solidFill>
                <a:latin typeface="+mn-lt"/>
                <a:ea typeface="+mn-ea"/>
                <a:cs typeface="+mn-cs"/>
              </a:rPr>
              <a:t>ability to measure and compare the different IP regimes amongst different countries</a:t>
            </a:r>
            <a:r>
              <a:rPr lang="en-GB" sz="1200" kern="1200" dirty="0" smtClean="0">
                <a:solidFill>
                  <a:schemeClr val="tx1"/>
                </a:solidFill>
                <a:latin typeface="+mn-lt"/>
                <a:ea typeface="+mn-ea"/>
                <a:cs typeface="+mn-cs"/>
              </a:rPr>
              <a:t>. Fortunately, a significant amount of work has been done in this area which will considerably facilitate our research. In the last couple of years an international comparative study is being conducted on a yearly basis which evaluates the different </a:t>
            </a:r>
            <a:r>
              <a:rPr lang="en-GB" sz="1200" b="1" kern="1200" dirty="0" smtClean="0">
                <a:solidFill>
                  <a:schemeClr val="tx1"/>
                </a:solidFill>
                <a:latin typeface="+mn-lt"/>
                <a:ea typeface="+mn-ea"/>
                <a:cs typeface="+mn-cs"/>
              </a:rPr>
              <a:t>levels of IP protection in 125 countries worldwide. The so called IPRI (International Property Rights Index) looks at 3 different areas: Legal and Political Environment (LP), Physical Property Rights (PPR), and Intellectual Property Rights (IPR).</a:t>
            </a:r>
            <a:r>
              <a:rPr lang="en-GB" sz="1200" kern="1200" dirty="0" smtClean="0">
                <a:solidFill>
                  <a:schemeClr val="tx1"/>
                </a:solidFill>
                <a:latin typeface="+mn-lt"/>
                <a:ea typeface="+mn-ea"/>
                <a:cs typeface="+mn-cs"/>
              </a:rPr>
              <a:t> In the study countries are assigned grades </a:t>
            </a:r>
            <a:r>
              <a:rPr lang="en-GB" sz="1200" b="1" kern="1200" dirty="0" smtClean="0">
                <a:solidFill>
                  <a:schemeClr val="tx1"/>
                </a:solidFill>
                <a:latin typeface="+mn-lt"/>
                <a:ea typeface="+mn-ea"/>
                <a:cs typeface="+mn-cs"/>
              </a:rPr>
              <a:t>ranging from 0-10; 10 representing the strongest level of protection</a:t>
            </a:r>
            <a:r>
              <a:rPr lang="en-GB" sz="1200" kern="1200" dirty="0" smtClean="0">
                <a:solidFill>
                  <a:schemeClr val="tx1"/>
                </a:solidFill>
                <a:latin typeface="+mn-lt"/>
                <a:ea typeface="+mn-ea"/>
                <a:cs typeface="+mn-cs"/>
              </a:rPr>
              <a:t>. The final index score is the average of the 3 component scores (which are made up by further 10 different variables).</a:t>
            </a:r>
          </a:p>
        </p:txBody>
      </p:sp>
      <p:sp>
        <p:nvSpPr>
          <p:cNvPr id="4" name="Slide Number Placeholder 3"/>
          <p:cNvSpPr>
            <a:spLocks noGrp="1"/>
          </p:cNvSpPr>
          <p:nvPr>
            <p:ph type="sldNum" sz="quarter" idx="10"/>
          </p:nvPr>
        </p:nvSpPr>
        <p:spPr/>
        <p:txBody>
          <a:bodyPr/>
          <a:lstStyle/>
          <a:p>
            <a:fld id="{0F4EB937-ECA9-4542-9A74-EE2AD42AAF9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In 2010, the study yielded the following results for DCEA’s region:</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IPRI grading scale ranges from 0-10; </a:t>
            </a:r>
          </a:p>
          <a:p>
            <a:r>
              <a:rPr lang="en-GB" sz="1200" kern="1200" dirty="0" smtClean="0">
                <a:solidFill>
                  <a:schemeClr val="tx1"/>
                </a:solidFill>
                <a:latin typeface="+mn-lt"/>
                <a:ea typeface="+mn-ea"/>
                <a:cs typeface="+mn-cs"/>
              </a:rPr>
              <a:t>Country with the most favourable IP environment – Estonia (6.7) </a:t>
            </a:r>
          </a:p>
          <a:p>
            <a:r>
              <a:rPr lang="en-GB" sz="1200" kern="1200" dirty="0" smtClean="0">
                <a:solidFill>
                  <a:schemeClr val="tx1"/>
                </a:solidFill>
                <a:latin typeface="+mn-lt"/>
                <a:ea typeface="+mn-ea"/>
                <a:cs typeface="+mn-cs"/>
              </a:rPr>
              <a:t>Country with the least favourable IP environment – Bosnia and Herzegovina (3.6)</a:t>
            </a:r>
          </a:p>
          <a:p>
            <a:r>
              <a:rPr lang="en-GB" sz="1200" kern="1200" dirty="0" smtClean="0">
                <a:solidFill>
                  <a:schemeClr val="tx1"/>
                </a:solidFill>
                <a:latin typeface="+mn-lt"/>
                <a:ea typeface="+mn-ea"/>
                <a:cs typeface="+mn-cs"/>
              </a:rPr>
              <a:t>The average in countries in North America was 8.2 in 2010.</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In order to make assumptions about what level of IP regimes might be the most appropriate we need to consider not only the other contextual factors such as the political, institutional and economic situation of the given country but also look at the costs incurred by countries when the IP regimes are too lax or inefficiently enforced. Insufficient enforcement of IP protection can result in the emergence of counterfeit and piracy trade or an intensification of the latter. This is also the area from which most of the costs come from.</a:t>
            </a:r>
          </a:p>
          <a:p>
            <a:r>
              <a:rPr lang="en-GB" sz="1200" kern="1200" dirty="0" smtClean="0">
                <a:solidFill>
                  <a:schemeClr val="tx1"/>
                </a:solidFill>
                <a:latin typeface="+mn-lt"/>
                <a:ea typeface="+mn-ea"/>
                <a:cs typeface="+mn-cs"/>
              </a:rPr>
              <a:t> </a:t>
            </a:r>
          </a:p>
          <a:p>
            <a:r>
              <a:rPr lang="en-GB" sz="1200" i="1" kern="1200" dirty="0" smtClean="0">
                <a:solidFill>
                  <a:schemeClr val="tx1"/>
                </a:solidFill>
                <a:latin typeface="+mn-lt"/>
                <a:ea typeface="+mn-ea"/>
                <a:cs typeface="+mn-cs"/>
              </a:rPr>
              <a:t>Counterfeit and piracy:</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C&amp;P affects:</a:t>
            </a:r>
          </a:p>
          <a:p>
            <a:r>
              <a:rPr lang="en-GB" sz="1200" kern="1200" dirty="0" smtClean="0">
                <a:solidFill>
                  <a:schemeClr val="tx1"/>
                </a:solidFill>
                <a:latin typeface="+mn-lt"/>
                <a:ea typeface="+mn-ea"/>
                <a:cs typeface="+mn-cs"/>
              </a:rPr>
              <a:t>Businesses – which suffer from reduced sales and profits, demonstrate lower employment rates due to increased competition triggered by counterfeit goods, and their image and brand trust are negatively affected. As a result, firms have less disposable money to spend on investment which in turn leads to lower economic growth.</a:t>
            </a:r>
          </a:p>
          <a:p>
            <a:r>
              <a:rPr lang="en-GB" sz="1200" kern="1200" dirty="0" smtClean="0">
                <a:solidFill>
                  <a:schemeClr val="tx1"/>
                </a:solidFill>
                <a:latin typeface="+mn-lt"/>
                <a:ea typeface="+mn-ea"/>
                <a:cs typeface="+mn-cs"/>
              </a:rPr>
              <a:t>Governments – miss out on tax revenues, need to spend more on welfare, health services and crime prevention, and exhibit higher unemployment rates.</a:t>
            </a:r>
          </a:p>
          <a:p>
            <a:r>
              <a:rPr lang="en-GB" sz="1200" kern="1200" dirty="0" smtClean="0">
                <a:solidFill>
                  <a:schemeClr val="tx1"/>
                </a:solidFill>
                <a:latin typeface="+mn-lt"/>
                <a:ea typeface="+mn-ea"/>
                <a:cs typeface="+mn-cs"/>
              </a:rPr>
              <a:t>Consumers – are harmed by poor quality products which are oftentimes unsafe</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F4EB937-ECA9-4542-9A74-EE2AD42AAF9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Being aware of the crucial importance of an efficient IP regime, the countries’ governments are becoming increasingly concerned with the implementation of well-functioning national IP systems. A similar trend can be spotted at the firm-level. There is no doubt, that IP has been significantly growing in importance at the firm level as well. According to a study which was </a:t>
            </a:r>
            <a:r>
              <a:rPr lang="en-GB" sz="1200" b="1" kern="1200" dirty="0" smtClean="0">
                <a:solidFill>
                  <a:schemeClr val="tx1"/>
                </a:solidFill>
                <a:latin typeface="+mn-lt"/>
                <a:ea typeface="+mn-ea"/>
                <a:cs typeface="+mn-cs"/>
              </a:rPr>
              <a:t>conducted among US firms, in 2002 about 75% of the total market value of the firms was formed by intangible assets</a:t>
            </a:r>
            <a:r>
              <a:rPr lang="en-GB" sz="1200" kern="1200" dirty="0" smtClean="0">
                <a:solidFill>
                  <a:schemeClr val="tx1"/>
                </a:solidFill>
                <a:latin typeface="+mn-lt"/>
                <a:ea typeface="+mn-ea"/>
                <a:cs typeface="+mn-cs"/>
              </a:rPr>
              <a:t> (of which IP is a major part). This is an immense increase in comparison to late </a:t>
            </a:r>
            <a:r>
              <a:rPr lang="en-GB" sz="1200" b="1" kern="1200" dirty="0" smtClean="0">
                <a:solidFill>
                  <a:schemeClr val="tx1"/>
                </a:solidFill>
                <a:latin typeface="+mn-lt"/>
                <a:ea typeface="+mn-ea"/>
                <a:cs typeface="+mn-cs"/>
              </a:rPr>
              <a:t>80s when intangibles accounted for only about 40%</a:t>
            </a:r>
            <a:r>
              <a:rPr lang="en-GB" sz="1200" kern="1200" dirty="0" smtClean="0">
                <a:solidFill>
                  <a:schemeClr val="tx1"/>
                </a:solidFill>
                <a:latin typeface="+mn-lt"/>
                <a:ea typeface="+mn-ea"/>
                <a:cs typeface="+mn-cs"/>
              </a:rPr>
              <a:t> of the firm’s market value. Whilst a vast number of studies exist which substantiate this trend in the Western countries, the situation in the economies in transition so far remains a grey area.</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Many issues and questions have been raised today. As I mentioned previously I do not come with answers. Neither do I think that answers can be found easily. We can learn from the past and look at how different countries have dealt with the presented issues. This, however, needs to be done with a high degree of scrutiny so that previous methods can be improved upon. Effective cooperation and transparent communication needs to be put in place between the DCEA and the region. Only then can the process of collecting and analysing of the necessary data begin. And only then are we going to be able to effectively assist our member countries and flawlessly guide them through the process of developing national IP strategies that will ultimately lead to the intensification of the economic development in the region. Being able to speak in front of you today has been a great honour for me and I hope that despite of the sizeable amount of information that I have been trying to cover in my speech, I have managed to convey to you the most important points regarding the future successful development of the economic tool.</a:t>
            </a:r>
            <a:endParaRPr lang="en-US" sz="1200" kern="1200" dirty="0" smtClean="0">
              <a:solidFill>
                <a:schemeClr val="tx1"/>
              </a:solidFill>
              <a:latin typeface="+mn-lt"/>
              <a:ea typeface="+mn-ea"/>
              <a:cs typeface="+mn-cs"/>
            </a:endParaRPr>
          </a:p>
          <a:p>
            <a:endParaRPr lang="en-US" dirty="0" smtClean="0"/>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EB937-ECA9-4542-9A74-EE2AD42AAF9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Before going into further detail I would like to briefly comment on the rationale behind the economic tool. DCEA’s decision to launch this project was motivated by 3 main factors. Firstly, the debate about the true impact of IPRs on the economic development of a country has been going on for many years but no clear-cut answer has been provided yet. Unveiling the </a:t>
            </a:r>
            <a:r>
              <a:rPr lang="en-GB" sz="1200" b="1" kern="1200" dirty="0" smtClean="0">
                <a:solidFill>
                  <a:schemeClr val="tx1"/>
                </a:solidFill>
                <a:latin typeface="+mn-lt"/>
                <a:ea typeface="+mn-ea"/>
                <a:cs typeface="+mn-cs"/>
              </a:rPr>
              <a:t>relationship between the IPRs and the country’s economic growth</a:t>
            </a:r>
            <a:r>
              <a:rPr lang="en-GB" sz="1200" kern="1200" dirty="0" smtClean="0">
                <a:solidFill>
                  <a:schemeClr val="tx1"/>
                </a:solidFill>
                <a:latin typeface="+mn-lt"/>
                <a:ea typeface="+mn-ea"/>
                <a:cs typeface="+mn-cs"/>
              </a:rPr>
              <a:t> is crucial for future success of WIPO’s endeavours to unify IP regimes at the global level and help the countries across the world design and implement appropriate IP policies. Secondly, the economic tool would </a:t>
            </a:r>
            <a:r>
              <a:rPr lang="en-GB" sz="1200" b="1" kern="1200" dirty="0" smtClean="0">
                <a:solidFill>
                  <a:schemeClr val="tx1"/>
                </a:solidFill>
                <a:latin typeface="+mn-lt"/>
                <a:ea typeface="+mn-ea"/>
                <a:cs typeface="+mn-cs"/>
              </a:rPr>
              <a:t>reinforce the flow of information between the respective IP offices in the region and WIPO</a:t>
            </a:r>
            <a:r>
              <a:rPr lang="en-GB" sz="1200" kern="1200" dirty="0" smtClean="0">
                <a:solidFill>
                  <a:schemeClr val="tx1"/>
                </a:solidFill>
                <a:latin typeface="+mn-lt"/>
                <a:ea typeface="+mn-ea"/>
                <a:cs typeface="+mn-cs"/>
              </a:rPr>
              <a:t>, which would ultimately lead to a </a:t>
            </a:r>
            <a:r>
              <a:rPr lang="en-GB" sz="1200" b="1" kern="1200" dirty="0" smtClean="0">
                <a:solidFill>
                  <a:schemeClr val="tx1"/>
                </a:solidFill>
                <a:latin typeface="+mn-lt"/>
                <a:ea typeface="+mn-ea"/>
                <a:cs typeface="+mn-cs"/>
              </a:rPr>
              <a:t>more transparent and effective cooperation</a:t>
            </a:r>
            <a:r>
              <a:rPr lang="en-GB" sz="1200" kern="1200" dirty="0" smtClean="0">
                <a:solidFill>
                  <a:schemeClr val="tx1"/>
                </a:solidFill>
                <a:latin typeface="+mn-lt"/>
                <a:ea typeface="+mn-ea"/>
                <a:cs typeface="+mn-cs"/>
              </a:rPr>
              <a:t> between the individual countries and the organization. Finally, the decision to create a tool related to economic issues of IP has been reached after numerous meetings with the </a:t>
            </a:r>
            <a:r>
              <a:rPr lang="en-GB" sz="1200" b="1" kern="1200" dirty="0" smtClean="0">
                <a:solidFill>
                  <a:schemeClr val="tx1"/>
                </a:solidFill>
                <a:latin typeface="+mn-lt"/>
                <a:ea typeface="+mn-ea"/>
                <a:cs typeface="+mn-cs"/>
              </a:rPr>
              <a:t>representatives of the member IP offices</a:t>
            </a:r>
            <a:r>
              <a:rPr lang="en-GB" sz="1200" kern="1200" dirty="0" smtClean="0">
                <a:solidFill>
                  <a:schemeClr val="tx1"/>
                </a:solidFill>
                <a:latin typeface="+mn-lt"/>
                <a:ea typeface="+mn-ea"/>
                <a:cs typeface="+mn-cs"/>
              </a:rPr>
              <a:t> during which their interest in a tool tailored to the specific needs of countries in transition has transpired.</a:t>
            </a:r>
            <a:endParaRPr lang="en-US" sz="1200" kern="1200" dirty="0" smtClean="0">
              <a:solidFill>
                <a:schemeClr val="tx1"/>
              </a:solidFill>
              <a:latin typeface="+mn-lt"/>
              <a:ea typeface="+mn-ea"/>
              <a:cs typeface="+mn-cs"/>
            </a:endParaRPr>
          </a:p>
          <a:p>
            <a:endParaRPr lang="en-US" dirty="0" smtClean="0"/>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Having defined the main drivers for the creation of the economic tool let’s now turn to the main points of this presentation. I am not standing here today to provide you with answers; neither will I be able to offer you a unique solution. I have been invited to share my experience with you and discuss the challenges that I have encountered during my research. In the first part of this presentation I will shortly speak about the </a:t>
            </a:r>
            <a:r>
              <a:rPr lang="en-GB" sz="1200" b="1" kern="1200" dirty="0" smtClean="0">
                <a:solidFill>
                  <a:schemeClr val="tx1"/>
                </a:solidFill>
                <a:latin typeface="+mn-lt"/>
                <a:ea typeface="+mn-ea"/>
                <a:cs typeface="+mn-cs"/>
              </a:rPr>
              <a:t>scope of my research</a:t>
            </a:r>
            <a:r>
              <a:rPr lang="en-GB" sz="1200" kern="1200" dirty="0" smtClean="0">
                <a:solidFill>
                  <a:schemeClr val="tx1"/>
                </a:solidFill>
                <a:latin typeface="+mn-lt"/>
                <a:ea typeface="+mn-ea"/>
                <a:cs typeface="+mn-cs"/>
              </a:rPr>
              <a:t>. Then I will discuss the </a:t>
            </a:r>
            <a:r>
              <a:rPr lang="en-GB" sz="1200" b="1" kern="1200" dirty="0" smtClean="0">
                <a:solidFill>
                  <a:schemeClr val="tx1"/>
                </a:solidFill>
                <a:latin typeface="+mn-lt"/>
                <a:ea typeface="+mn-ea"/>
                <a:cs typeface="+mn-cs"/>
              </a:rPr>
              <a:t>outcome and findings</a:t>
            </a:r>
            <a:r>
              <a:rPr lang="en-GB" sz="1200" kern="1200" dirty="0" smtClean="0">
                <a:solidFill>
                  <a:schemeClr val="tx1"/>
                </a:solidFill>
                <a:latin typeface="+mn-lt"/>
                <a:ea typeface="+mn-ea"/>
                <a:cs typeface="+mn-cs"/>
              </a:rPr>
              <a:t> of the latter and finally provide </a:t>
            </a:r>
            <a:r>
              <a:rPr lang="en-GB" sz="1200" b="1" kern="1200" dirty="0" smtClean="0">
                <a:solidFill>
                  <a:schemeClr val="tx1"/>
                </a:solidFill>
                <a:latin typeface="+mn-lt"/>
                <a:ea typeface="+mn-ea"/>
                <a:cs typeface="+mn-cs"/>
              </a:rPr>
              <a:t>suggestions</a:t>
            </a:r>
            <a:r>
              <a:rPr lang="en-GB" sz="1200" kern="1200" dirty="0" smtClean="0">
                <a:solidFill>
                  <a:schemeClr val="tx1"/>
                </a:solidFill>
                <a:latin typeface="+mn-lt"/>
                <a:ea typeface="+mn-ea"/>
                <a:cs typeface="+mn-cs"/>
              </a:rPr>
              <a:t> on how to approach the design of the economic tool.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DCEA liaises with </a:t>
            </a:r>
            <a:r>
              <a:rPr lang="en-GB" sz="1200" b="1" kern="1200" dirty="0" smtClean="0">
                <a:solidFill>
                  <a:schemeClr val="tx1"/>
                </a:solidFill>
                <a:latin typeface="+mn-lt"/>
                <a:ea typeface="+mn-ea"/>
                <a:cs typeface="+mn-cs"/>
              </a:rPr>
              <a:t>33 WIPO member countries which are segregated into 17 Central European countries and Baltic states; 11 Caucasian, Central Asian and Eastern European countries; and 5 Mediterranean countries</a:t>
            </a:r>
            <a:r>
              <a:rPr lang="en-GB" sz="1200" kern="1200" dirty="0" smtClean="0">
                <a:solidFill>
                  <a:schemeClr val="tx1"/>
                </a:solidFill>
                <a:latin typeface="+mn-lt"/>
                <a:ea typeface="+mn-ea"/>
                <a:cs typeface="+mn-cs"/>
              </a:rPr>
              <a:t>. My research has covered all 33 countries and has been mainly focusing on the following areas.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GB" sz="1200" b="1" kern="1200" dirty="0" smtClean="0">
                <a:solidFill>
                  <a:schemeClr val="tx1"/>
                </a:solidFill>
                <a:latin typeface="+mn-lt"/>
                <a:ea typeface="+mn-ea"/>
                <a:cs typeface="+mn-cs"/>
              </a:rPr>
              <a:t>R&amp;D</a:t>
            </a:r>
            <a:r>
              <a:rPr lang="en-GB" sz="1200" kern="1200" dirty="0" smtClean="0">
                <a:solidFill>
                  <a:schemeClr val="tx1"/>
                </a:solidFill>
                <a:latin typeface="+mn-lt"/>
                <a:ea typeface="+mn-ea"/>
                <a:cs typeface="+mn-cs"/>
              </a:rPr>
              <a:t>: such as the country’s R&amp;D activities, the different types of R&amp;D institutions and the various public and private incentives aimed at encouraging R&amp;D activities.</a:t>
            </a:r>
            <a:endParaRPr lang="en-US" sz="1200" kern="1200" dirty="0" smtClean="0">
              <a:solidFill>
                <a:schemeClr val="tx1"/>
              </a:solidFill>
              <a:latin typeface="+mn-lt"/>
              <a:ea typeface="+mn-ea"/>
              <a:cs typeface="+mn-cs"/>
            </a:endParaRPr>
          </a:p>
          <a:p>
            <a:pPr lvl="0"/>
            <a:r>
              <a:rPr lang="en-GB" sz="1200" b="1" kern="1200" dirty="0" smtClean="0">
                <a:solidFill>
                  <a:schemeClr val="tx1"/>
                </a:solidFill>
                <a:latin typeface="+mn-lt"/>
                <a:ea typeface="+mn-ea"/>
                <a:cs typeface="+mn-cs"/>
              </a:rPr>
              <a:t>Economics of IP</a:t>
            </a:r>
            <a:r>
              <a:rPr lang="en-GB" sz="1200" kern="1200" dirty="0" smtClean="0">
                <a:solidFill>
                  <a:schemeClr val="tx1"/>
                </a:solidFill>
                <a:latin typeface="+mn-lt"/>
                <a:ea typeface="+mn-ea"/>
                <a:cs typeface="+mn-cs"/>
              </a:rPr>
              <a:t>: such as the different national IP regimes and strategies, the patent filing activities, the costs resulting from counterfeit and piracy and the possible costs of increasing the enforcement of IPRs.</a:t>
            </a:r>
            <a:endParaRPr lang="en-US"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Creation of a </a:t>
            </a:r>
            <a:r>
              <a:rPr lang="en-GB" sz="1200" b="1" kern="1200" dirty="0" smtClean="0">
                <a:solidFill>
                  <a:schemeClr val="tx1"/>
                </a:solidFill>
                <a:latin typeface="+mn-lt"/>
                <a:ea typeface="+mn-ea"/>
                <a:cs typeface="+mn-cs"/>
              </a:rPr>
              <a:t>roster of consultants</a:t>
            </a:r>
            <a:r>
              <a:rPr lang="en-GB" sz="1200" kern="1200" dirty="0" smtClean="0">
                <a:solidFill>
                  <a:schemeClr val="tx1"/>
                </a:solidFill>
                <a:latin typeface="+mn-lt"/>
                <a:ea typeface="+mn-ea"/>
                <a:cs typeface="+mn-cs"/>
              </a:rPr>
              <a:t> as part of which I was tasked to seek out experts in the field of economics and IP who would assist the division during the design phase and implementation of the economic tool.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Before I start overflowing you with the technical aspects of my presentation, I would like to take a couple of minutes to emphasize the </a:t>
            </a:r>
            <a:r>
              <a:rPr lang="en-GB" sz="1200" b="1" kern="1200" dirty="0" smtClean="0">
                <a:solidFill>
                  <a:schemeClr val="tx1"/>
                </a:solidFill>
                <a:latin typeface="+mn-lt"/>
                <a:ea typeface="+mn-ea"/>
                <a:cs typeface="+mn-cs"/>
              </a:rPr>
              <a:t>uniqueness</a:t>
            </a:r>
            <a:r>
              <a:rPr lang="en-GB" sz="1200" kern="1200" dirty="0" smtClean="0">
                <a:solidFill>
                  <a:schemeClr val="tx1"/>
                </a:solidFill>
                <a:latin typeface="+mn-lt"/>
                <a:ea typeface="+mn-ea"/>
                <a:cs typeface="+mn-cs"/>
              </a:rPr>
              <a:t> of the opportunity that we are about to embark on. The transition from </a:t>
            </a:r>
            <a:r>
              <a:rPr lang="en-GB" sz="1200" b="1" kern="1200" dirty="0" smtClean="0">
                <a:solidFill>
                  <a:schemeClr val="tx1"/>
                </a:solidFill>
                <a:latin typeface="+mn-lt"/>
                <a:ea typeface="+mn-ea"/>
                <a:cs typeface="+mn-cs"/>
              </a:rPr>
              <a:t>centrally controlled economies to market driven economies in the former Soviet bloc and Eastern Europe</a:t>
            </a:r>
            <a:r>
              <a:rPr lang="en-GB" sz="1200" kern="1200" dirty="0" smtClean="0">
                <a:solidFill>
                  <a:schemeClr val="tx1"/>
                </a:solidFill>
                <a:latin typeface="+mn-lt"/>
                <a:ea typeface="+mn-ea"/>
                <a:cs typeface="+mn-cs"/>
              </a:rPr>
              <a:t> represents an exceptional field experiment. By studying the countries in this region we will be able to substantiate the already existing empirical evidence and hopefully provide imperative arguments for the discussion about the causality versus correlation between IPRs and economic rights. Whilst, in the Western world it is quite hard to spot patterns due to the fact that the institutional environment which protects property rights has been in place for quite a long time, in the former communist countries </a:t>
            </a:r>
            <a:r>
              <a:rPr lang="en-GB" sz="1200" b="1" kern="1200" dirty="0" smtClean="0">
                <a:solidFill>
                  <a:schemeClr val="tx1"/>
                </a:solidFill>
                <a:latin typeface="+mn-lt"/>
                <a:ea typeface="+mn-ea"/>
                <a:cs typeface="+mn-cs"/>
              </a:rPr>
              <a:t>changes relating to the political, economic and legal systems</a:t>
            </a:r>
            <a:r>
              <a:rPr lang="en-GB" sz="1200" kern="1200" dirty="0" smtClean="0">
                <a:solidFill>
                  <a:schemeClr val="tx1"/>
                </a:solidFill>
                <a:latin typeface="+mn-lt"/>
                <a:ea typeface="+mn-ea"/>
                <a:cs typeface="+mn-cs"/>
              </a:rPr>
              <a:t> have occurred only very recently. I am not trying to conceal the fact that in some countries collecting the information that is needed might be difficult and time consuming. But if we manage to gather data on a sufficiently large sample and for a sufficiently long period of time then we will be able to </a:t>
            </a:r>
            <a:r>
              <a:rPr lang="en-GB" sz="1200" b="1" kern="1200" dirty="0" smtClean="0">
                <a:solidFill>
                  <a:schemeClr val="tx1"/>
                </a:solidFill>
                <a:latin typeface="+mn-lt"/>
                <a:ea typeface="+mn-ea"/>
                <a:cs typeface="+mn-cs"/>
              </a:rPr>
              <a:t>analyze the situation before and after the period of 1989-1991</a:t>
            </a:r>
            <a:r>
              <a:rPr lang="en-GB" sz="1200" kern="1200" dirty="0" smtClean="0">
                <a:solidFill>
                  <a:schemeClr val="tx1"/>
                </a:solidFill>
                <a:latin typeface="+mn-lt"/>
                <a:ea typeface="+mn-ea"/>
                <a:cs typeface="+mn-cs"/>
              </a:rPr>
              <a:t> which would certainly help us unveil </a:t>
            </a:r>
            <a:r>
              <a:rPr lang="en-GB" sz="1200" b="1" kern="1200" dirty="0" smtClean="0">
                <a:solidFill>
                  <a:schemeClr val="tx1"/>
                </a:solidFill>
                <a:latin typeface="+mn-lt"/>
                <a:ea typeface="+mn-ea"/>
                <a:cs typeface="+mn-cs"/>
              </a:rPr>
              <a:t>important shifts that took place and indicate patterns</a:t>
            </a:r>
            <a:r>
              <a:rPr lang="en-GB" sz="1200" kern="1200" dirty="0" smtClean="0">
                <a:solidFill>
                  <a:schemeClr val="tx1"/>
                </a:solidFill>
                <a:latin typeface="+mn-lt"/>
                <a:ea typeface="+mn-ea"/>
                <a:cs typeface="+mn-cs"/>
              </a:rPr>
              <a:t> regarding the relationship between the IPRs and the economic situation in the given countries.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As I have previously implied the progress of my research has been hindered by certain constraints. These relate, by and large, to the wide spanning </a:t>
            </a:r>
            <a:r>
              <a:rPr lang="en-GB" sz="1200" b="1" kern="1200" dirty="0" smtClean="0">
                <a:solidFill>
                  <a:schemeClr val="tx1"/>
                </a:solidFill>
                <a:latin typeface="+mn-lt"/>
                <a:ea typeface="+mn-ea"/>
                <a:cs typeface="+mn-cs"/>
              </a:rPr>
              <a:t>lack of data</a:t>
            </a:r>
            <a:r>
              <a:rPr lang="en-GB" sz="1200" kern="1200" dirty="0" smtClean="0">
                <a:solidFill>
                  <a:schemeClr val="tx1"/>
                </a:solidFill>
                <a:latin typeface="+mn-lt"/>
                <a:ea typeface="+mn-ea"/>
                <a:cs typeface="+mn-cs"/>
              </a:rPr>
              <a:t> in many countries especially in the Caucasian region, Central Asia, Balkan and some countries in Eastern Europe and the Mediterranean. On the other hand, this does not apply to countries which have recently accessed the European Union as most of the information with regard to the latter is included in the databases which are coordinated and frequently updated by the European Commission. A further problem which has significantly hindered the progress of my research was the existence of </a:t>
            </a:r>
            <a:r>
              <a:rPr lang="en-GB" sz="1200" b="1" kern="1200" dirty="0" smtClean="0">
                <a:solidFill>
                  <a:schemeClr val="tx1"/>
                </a:solidFill>
                <a:latin typeface="+mn-lt"/>
                <a:ea typeface="+mn-ea"/>
                <a:cs typeface="+mn-cs"/>
              </a:rPr>
              <a:t>asymmetry between the information provided by the WIPO databases and the documents of the region’s IP offices</a:t>
            </a:r>
            <a:r>
              <a:rPr lang="en-GB" sz="1200" kern="1200" dirty="0" smtClean="0">
                <a:solidFill>
                  <a:schemeClr val="tx1"/>
                </a:solidFill>
                <a:latin typeface="+mn-lt"/>
                <a:ea typeface="+mn-ea"/>
                <a:cs typeface="+mn-cs"/>
              </a:rPr>
              <a:t>. This refers, in particular, to data on filing activities.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For the purposes of giving you a more comprehensive picture of areas which lack coherent and complete data I have created the following table.</a:t>
            </a:r>
            <a:endParaRPr lang="en-US"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As you can see many international databases exist which diligently screen and provide exhaustive information on issues related to R&amp;D activities and IP infringement. Furthermore, data concerning the country’s filing and registration activities can be usually found in the annual reports published by the countries’ IP offices; although in some instances these need to be updated or additionally translated into English. On the other hand, information related to costs and benefits of IPRs enforcement, actual use of patented inventions, methods of IP valuation, and costs resulting from counterfeit and piracy are unavailable in a vast majority of cases.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findings presented in the previous table imply that prior to the creation of the actual economic tool there are certain actions that need to be undertaken. The first step would be to update the databases and where needed collect the missing data. For as long as the databases are incomplete, it will be impossible to draw any conclusions about the relationship between the IPRs and the economic development in the region.</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When talking about economics of IP it is apparent that we are concerned with two different subject matters. On one hand, we have the </a:t>
            </a:r>
            <a:r>
              <a:rPr lang="en-GB" sz="1200" b="1" kern="1200" dirty="0" smtClean="0">
                <a:solidFill>
                  <a:schemeClr val="tx1"/>
                </a:solidFill>
                <a:latin typeface="+mn-lt"/>
                <a:ea typeface="+mn-ea"/>
                <a:cs typeface="+mn-cs"/>
              </a:rPr>
              <a:t>economic</a:t>
            </a:r>
            <a:r>
              <a:rPr lang="en-GB" sz="1200" kern="1200" dirty="0" smtClean="0">
                <a:solidFill>
                  <a:schemeClr val="tx1"/>
                </a:solidFill>
                <a:latin typeface="+mn-lt"/>
                <a:ea typeface="+mn-ea"/>
                <a:cs typeface="+mn-cs"/>
              </a:rPr>
              <a:t> </a:t>
            </a:r>
            <a:r>
              <a:rPr lang="en-GB" sz="1200" b="1" kern="1200" dirty="0" smtClean="0">
                <a:solidFill>
                  <a:schemeClr val="tx1"/>
                </a:solidFill>
                <a:latin typeface="+mn-lt"/>
                <a:ea typeface="+mn-ea"/>
                <a:cs typeface="+mn-cs"/>
              </a:rPr>
              <a:t>data</a:t>
            </a:r>
            <a:r>
              <a:rPr lang="en-GB" sz="1200" kern="1200" dirty="0" smtClean="0">
                <a:solidFill>
                  <a:schemeClr val="tx1"/>
                </a:solidFill>
                <a:latin typeface="+mn-lt"/>
                <a:ea typeface="+mn-ea"/>
                <a:cs typeface="+mn-cs"/>
              </a:rPr>
              <a:t>, on the other hand, the data related to </a:t>
            </a:r>
            <a:r>
              <a:rPr lang="en-GB" sz="1200" b="1" kern="1200" dirty="0" smtClean="0">
                <a:solidFill>
                  <a:schemeClr val="tx1"/>
                </a:solidFill>
                <a:latin typeface="+mn-lt"/>
                <a:ea typeface="+mn-ea"/>
                <a:cs typeface="+mn-cs"/>
              </a:rPr>
              <a:t>intellectual property rights</a:t>
            </a:r>
            <a:r>
              <a:rPr lang="en-GB" sz="1200" kern="1200" dirty="0" smtClean="0">
                <a:solidFill>
                  <a:schemeClr val="tx1"/>
                </a:solidFill>
                <a:latin typeface="+mn-lt"/>
                <a:ea typeface="+mn-ea"/>
                <a:cs typeface="+mn-cs"/>
              </a:rPr>
              <a:t>. Hence, when addressing the question of which data ought to be collected and subsequently compared and analysed, we need to consider both.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For the sake of keeping the following discussion as simple as possible I will focus only on patents. Empirical evidence suggests that IPRs influence the economic situation of individuals, firms, governments, and hence entire countries. However, it is apparent that patents alone or other types of IPRs do not have any considerable direct impact on economic growth. It is through </a:t>
            </a:r>
            <a:r>
              <a:rPr lang="en-GB" sz="1200" b="1" kern="1200" dirty="0" smtClean="0">
                <a:solidFill>
                  <a:schemeClr val="tx1"/>
                </a:solidFill>
                <a:latin typeface="+mn-lt"/>
                <a:ea typeface="+mn-ea"/>
                <a:cs typeface="+mn-cs"/>
              </a:rPr>
              <a:t>innovation</a:t>
            </a:r>
            <a:r>
              <a:rPr lang="en-GB" sz="1200" kern="1200" dirty="0" smtClean="0">
                <a:solidFill>
                  <a:schemeClr val="tx1"/>
                </a:solidFill>
                <a:latin typeface="+mn-lt"/>
                <a:ea typeface="+mn-ea"/>
                <a:cs typeface="+mn-cs"/>
              </a:rPr>
              <a:t> that patents contribute to the improvement of the economic situation of a given country. Thus, to be able to make any conclusions about the relationship between patents and economic growth we need to bring in a third variable, which is innovation. </a:t>
            </a:r>
            <a:r>
              <a:rPr lang="en-GB" sz="1200" b="1" kern="1200" dirty="0" smtClean="0">
                <a:solidFill>
                  <a:schemeClr val="tx1"/>
                </a:solidFill>
                <a:latin typeface="+mn-lt"/>
                <a:ea typeface="+mn-ea"/>
                <a:cs typeface="+mn-cs"/>
              </a:rPr>
              <a:t>The premise underlying the notion of IP is that the recognition and rewards associated with the ownership of an IP right stimulate further innovative activities, which ultimately lead to economic growth</a:t>
            </a:r>
            <a:r>
              <a:rPr lang="en-GB" sz="1200" kern="1200" dirty="0" smtClean="0">
                <a:solidFill>
                  <a:schemeClr val="tx1"/>
                </a:solidFill>
                <a:latin typeface="+mn-lt"/>
                <a:ea typeface="+mn-ea"/>
                <a:cs typeface="+mn-cs"/>
              </a:rPr>
              <a:t> (</a:t>
            </a:r>
            <a:r>
              <a:rPr lang="en-GB" sz="1200" kern="1200" dirty="0" err="1" smtClean="0">
                <a:solidFill>
                  <a:schemeClr val="tx1"/>
                </a:solidFill>
                <a:latin typeface="+mn-lt"/>
                <a:ea typeface="+mn-ea"/>
                <a:cs typeface="+mn-cs"/>
              </a:rPr>
              <a:t>viz</a:t>
            </a:r>
            <a:r>
              <a:rPr lang="en-GB" sz="1200" kern="1200" dirty="0" smtClean="0">
                <a:solidFill>
                  <a:schemeClr val="tx1"/>
                </a:solidFill>
                <a:latin typeface="+mn-lt"/>
                <a:ea typeface="+mn-ea"/>
                <a:cs typeface="+mn-cs"/>
              </a:rPr>
              <a:t> drawing). As a result new products and technologies are developed which are considered to be a powerful driver of economic development. Vast empirical evidence exists supporting this view. Nevertheless, the existing evidence is only in very few instances concerned with the situation in the countries in transition.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kern="1200" dirty="0" smtClean="0">
                <a:solidFill>
                  <a:schemeClr val="tx1"/>
                </a:solidFill>
                <a:latin typeface="+mn-lt"/>
                <a:ea typeface="+mn-ea"/>
                <a:cs typeface="+mn-cs"/>
              </a:rPr>
              <a:t>Once we have collected the necessary data, another issue arises. What is it exactly, that the patent statistics tell us? How can we best utilize the information that is conveyed to us? Do other variables exist which would represent a more sophisticated way of unveiling the correlation between IPRs and the economic development?</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These types of questions have been occupying the minds of practitioners and researches who have been trying to assess the true impact of IPRs on the economic growth using patent statistics. So far the optimal use of the latter hasn’t been found. Nevertheless, by looking at previous studies and the different methods that have been employed to extract information from patent statistics we are able to draw some important lessons and thus devise a more suitable approach.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usual extractable dataset consisting of </a:t>
            </a:r>
            <a:r>
              <a:rPr lang="en-GB" sz="1200" b="1" kern="1200" dirty="0" smtClean="0">
                <a:solidFill>
                  <a:schemeClr val="tx1"/>
                </a:solidFill>
                <a:latin typeface="+mn-lt"/>
                <a:ea typeface="+mn-ea"/>
                <a:cs typeface="+mn-cs"/>
              </a:rPr>
              <a:t>number of patents in a particular year or for a particular firm </a:t>
            </a:r>
            <a:r>
              <a:rPr lang="en-GB" sz="1200" kern="1200" dirty="0" smtClean="0">
                <a:solidFill>
                  <a:schemeClr val="tx1"/>
                </a:solidFill>
                <a:latin typeface="+mn-lt"/>
                <a:ea typeface="+mn-ea"/>
                <a:cs typeface="+mn-cs"/>
              </a:rPr>
              <a:t>that can be extended and the additional data that can be inferred includes: </a:t>
            </a:r>
            <a:r>
              <a:rPr lang="en-GB" sz="1200" b="1" kern="1200" dirty="0" smtClean="0">
                <a:solidFill>
                  <a:schemeClr val="tx1"/>
                </a:solidFill>
                <a:latin typeface="+mn-lt"/>
                <a:ea typeface="+mn-ea"/>
                <a:cs typeface="+mn-cs"/>
              </a:rPr>
              <a:t>geographic distribution of particular inventions, or the citations which can help unveil certain patterns</a:t>
            </a:r>
            <a:r>
              <a:rPr lang="en-GB" sz="1200" kern="1200" dirty="0" smtClean="0">
                <a:solidFill>
                  <a:schemeClr val="tx1"/>
                </a:solidFill>
                <a:latin typeface="+mn-lt"/>
                <a:ea typeface="+mn-ea"/>
                <a:cs typeface="+mn-cs"/>
              </a:rPr>
              <a:t>. In the past, it has been argued that the </a:t>
            </a:r>
            <a:r>
              <a:rPr lang="en-GB" sz="1200" b="1" kern="1200" dirty="0" smtClean="0">
                <a:solidFill>
                  <a:schemeClr val="tx1"/>
                </a:solidFill>
                <a:latin typeface="+mn-lt"/>
                <a:ea typeface="+mn-ea"/>
                <a:cs typeface="+mn-cs"/>
              </a:rPr>
              <a:t>use of patents for economic analysis is problematic and sometimes can even be misleading</a:t>
            </a:r>
            <a:r>
              <a:rPr lang="en-GB" sz="1200" kern="1200" dirty="0" smtClean="0">
                <a:solidFill>
                  <a:schemeClr val="tx1"/>
                </a:solidFill>
                <a:latin typeface="+mn-lt"/>
                <a:ea typeface="+mn-ea"/>
                <a:cs typeface="+mn-cs"/>
              </a:rPr>
              <a:t>. This is mainly the result of the </a:t>
            </a:r>
            <a:r>
              <a:rPr lang="en-GB" sz="1200" b="1" kern="1200" dirty="0" smtClean="0">
                <a:solidFill>
                  <a:schemeClr val="tx1"/>
                </a:solidFill>
                <a:latin typeface="+mn-lt"/>
                <a:ea typeface="+mn-ea"/>
                <a:cs typeface="+mn-cs"/>
              </a:rPr>
              <a:t>unclear classification and the issue of intrinsic variability</a:t>
            </a:r>
            <a:r>
              <a:rPr lang="en-GB" sz="1200" kern="1200" dirty="0" smtClean="0">
                <a:solidFill>
                  <a:schemeClr val="tx1"/>
                </a:solidFill>
                <a:latin typeface="+mn-lt"/>
                <a:ea typeface="+mn-ea"/>
                <a:cs typeface="+mn-cs"/>
              </a:rPr>
              <a:t> of patents. In particular, overcoming the second problem is very difficult. Intrinsic variability refers to the fact that patents significantly differ in terms of their economic value. Some patents which represent only minor improvements are of little economic value, whilst the others patents which are vital for further technology developments are of much higher value. Up until now, however, it has been impossible to </a:t>
            </a:r>
            <a:r>
              <a:rPr lang="en-GB" sz="1200" b="1" kern="1200" dirty="0" smtClean="0">
                <a:solidFill>
                  <a:schemeClr val="tx1"/>
                </a:solidFill>
                <a:latin typeface="+mn-lt"/>
                <a:ea typeface="+mn-ea"/>
                <a:cs typeface="+mn-cs"/>
              </a:rPr>
              <a:t>classify patents according to their economic significance</a:t>
            </a:r>
            <a:r>
              <a:rPr lang="en-GB" sz="1200" kern="1200" dirty="0" smtClean="0">
                <a:solidFill>
                  <a:schemeClr val="tx1"/>
                </a:solidFill>
                <a:latin typeface="+mn-lt"/>
                <a:ea typeface="+mn-ea"/>
                <a:cs typeface="+mn-cs"/>
              </a:rPr>
              <a:t>. As a consequence, all patents regardless of their true economic value are </a:t>
            </a:r>
            <a:r>
              <a:rPr lang="en-GB" sz="1200" b="1" kern="1200" dirty="0" smtClean="0">
                <a:solidFill>
                  <a:schemeClr val="tx1"/>
                </a:solidFill>
                <a:latin typeface="+mn-lt"/>
                <a:ea typeface="+mn-ea"/>
                <a:cs typeface="+mn-cs"/>
              </a:rPr>
              <a:t>weighted in the same way</a:t>
            </a:r>
            <a:r>
              <a:rPr lang="en-GB"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A possible solution of overcoming this problem would be to </a:t>
            </a:r>
            <a:r>
              <a:rPr lang="en-GB" sz="1200" b="1" kern="1200" dirty="0" smtClean="0">
                <a:solidFill>
                  <a:schemeClr val="tx1"/>
                </a:solidFill>
                <a:latin typeface="+mn-lt"/>
                <a:ea typeface="+mn-ea"/>
                <a:cs typeface="+mn-cs"/>
              </a:rPr>
              <a:t>look at the correlation between the patents and R&amp;D expenditure levels, productivity growth, profitability, or the market value of a given firm.</a:t>
            </a:r>
            <a:r>
              <a:rPr lang="en-GB"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smtClean="0"/>
          </a:p>
          <a:p>
            <a:endParaRPr lang="en-GB" dirty="0"/>
          </a:p>
        </p:txBody>
      </p:sp>
      <p:sp>
        <p:nvSpPr>
          <p:cNvPr id="4" name="Slide Number Placeholder 3"/>
          <p:cNvSpPr>
            <a:spLocks noGrp="1"/>
          </p:cNvSpPr>
          <p:nvPr>
            <p:ph type="sldNum" sz="quarter" idx="10"/>
          </p:nvPr>
        </p:nvSpPr>
        <p:spPr/>
        <p:txBody>
          <a:bodyPr/>
          <a:lstStyle/>
          <a:p>
            <a:fld id="{0F4EB937-ECA9-4542-9A74-EE2AD42AAF9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DE74F5-B9BE-450C-9F8B-951D315813F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E74F5-B9BE-450C-9F8B-951D315813F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E74F5-B9BE-450C-9F8B-951D315813F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E74F5-B9BE-450C-9F8B-951D315813F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E74F5-B9BE-450C-9F8B-951D315813F7}"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DE74F5-B9BE-450C-9F8B-951D315813F7}"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DE74F5-B9BE-450C-9F8B-951D315813F7}" type="datetimeFigureOut">
              <a:rPr lang="en-US" smtClean="0"/>
              <a:pPr/>
              <a:t>2/17/2011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DE74F5-B9BE-450C-9F8B-951D315813F7}" type="datetimeFigureOut">
              <a:rPr lang="en-US" smtClean="0"/>
              <a:pPr/>
              <a:t>2/17/2011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E74F5-B9BE-450C-9F8B-951D315813F7}" type="datetimeFigureOut">
              <a:rPr lang="en-US" smtClean="0"/>
              <a:pPr/>
              <a:t>2/17/2011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E74F5-B9BE-450C-9F8B-951D315813F7}"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E74F5-B9BE-450C-9F8B-951D315813F7}"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FDD70-A116-427E-8C5B-EAC107EFF8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4"/>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E74F5-B9BE-450C-9F8B-951D315813F7}" type="datetimeFigureOut">
              <a:rPr lang="en-US" smtClean="0"/>
              <a:pPr/>
              <a:t>2/17/2011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FDD70-A116-427E-8C5B-EAC107EFF8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tereza.pigova@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8229600" cy="2895600"/>
          </a:xfrm>
        </p:spPr>
        <p:txBody>
          <a:bodyPr>
            <a:normAutofit fontScale="90000"/>
          </a:bodyPr>
          <a:lstStyle/>
          <a:p>
            <a:r>
              <a:rPr lang="en-US" sz="3200" dirty="0" smtClean="0"/>
              <a:t/>
            </a:r>
            <a:br>
              <a:rPr lang="en-US" sz="3200" dirty="0" smtClean="0"/>
            </a:br>
            <a:r>
              <a:rPr lang="en-US" sz="2700" b="1" i="1" dirty="0" smtClean="0"/>
              <a:t>Needs and Expectations towards the Development of the Tool on the Economic Aspects of IP in Countries in Transition</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2700" b="1" dirty="0" smtClean="0"/>
              <a:t>Speaker: </a:t>
            </a:r>
            <a:r>
              <a:rPr lang="en-US" sz="2700" b="1" dirty="0" err="1" smtClean="0"/>
              <a:t>Tereza</a:t>
            </a:r>
            <a:r>
              <a:rPr lang="en-US" sz="2700" b="1" dirty="0" smtClean="0"/>
              <a:t> </a:t>
            </a:r>
            <a:r>
              <a:rPr lang="en-US" sz="2700" b="1" dirty="0" err="1" smtClean="0"/>
              <a:t>Pigova</a:t>
            </a:r>
            <a:r>
              <a:rPr lang="en-US" sz="2700" dirty="0"/>
              <a:t/>
            </a:r>
            <a:br>
              <a:rPr lang="en-US" sz="2700" dirty="0"/>
            </a:br>
            <a:r>
              <a:rPr lang="en-US" sz="3200" dirty="0" smtClean="0"/>
              <a:t/>
            </a:r>
            <a:br>
              <a:rPr lang="en-US" sz="3200" dirty="0" smtClean="0"/>
            </a:br>
            <a:endParaRPr lang="en-US" sz="3200" dirty="0"/>
          </a:p>
        </p:txBody>
      </p:sp>
      <p:sp>
        <p:nvSpPr>
          <p:cNvPr id="5" name="Title 1"/>
          <p:cNvSpPr txBox="1">
            <a:spLocks/>
          </p:cNvSpPr>
          <p:nvPr/>
        </p:nvSpPr>
        <p:spPr>
          <a:xfrm>
            <a:off x="609600" y="5105401"/>
            <a:ext cx="2514600" cy="914399"/>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j-lt"/>
                <a:ea typeface="+mj-ea"/>
                <a:cs typeface="+mj-cs"/>
              </a:rPr>
              <a:t>Lviv</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Ukraine </a:t>
            </a:r>
          </a:p>
        </p:txBody>
      </p:sp>
      <p:sp>
        <p:nvSpPr>
          <p:cNvPr id="6" name="Title 1"/>
          <p:cNvSpPr txBox="1">
            <a:spLocks/>
          </p:cNvSpPr>
          <p:nvPr/>
        </p:nvSpPr>
        <p:spPr>
          <a:xfrm>
            <a:off x="5715000" y="5105401"/>
            <a:ext cx="2895600" cy="914399"/>
          </a:xfrm>
          <a:prstGeom prst="rect">
            <a:avLst/>
          </a:prstGeom>
        </p:spPr>
        <p:txBody>
          <a:bodyPr vert="horz" lIns="91440" tIns="45720" rIns="91440" bIns="45720" rtlCol="0" anchor="ctr">
            <a:normAutofit fontScale="975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22</a:t>
            </a:r>
            <a:r>
              <a:rPr kumimoji="0" lang="en-US" sz="2400" b="0" i="0" u="none" strike="noStrike" kern="1200" cap="none" spc="0" normalizeH="0" baseline="30000" noProof="0" dirty="0" smtClean="0">
                <a:ln>
                  <a:noFill/>
                </a:ln>
                <a:solidFill>
                  <a:schemeClr val="tx1"/>
                </a:solidFill>
                <a:effectLst/>
                <a:uLnTx/>
                <a:uFillTx/>
                <a:latin typeface="+mj-lt"/>
                <a:ea typeface="+mj-ea"/>
                <a:cs typeface="+mj-cs"/>
              </a:rPr>
              <a:t>rd</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February, 2011</a:t>
            </a:r>
          </a:p>
        </p:txBody>
      </p:sp>
      <p:sp>
        <p:nvSpPr>
          <p:cNvPr id="7" name="TextBox 6"/>
          <p:cNvSpPr txBox="1"/>
          <p:nvPr/>
        </p:nvSpPr>
        <p:spPr>
          <a:xfrm>
            <a:off x="533400" y="920115"/>
            <a:ext cx="8229600" cy="984885"/>
          </a:xfrm>
          <a:prstGeom prst="rect">
            <a:avLst/>
          </a:prstGeom>
          <a:solidFill>
            <a:srgbClr val="002060"/>
          </a:solidFill>
          <a:ln w="38100">
            <a:solidFill>
              <a:schemeClr val="bg1"/>
            </a:solidFill>
          </a:ln>
        </p:spPr>
        <p:txBody>
          <a:bodyPr wrap="square" rtlCol="0">
            <a:spAutoFit/>
          </a:bodyPr>
          <a:lstStyle/>
          <a:p>
            <a:pPr algn="ctr"/>
            <a:r>
              <a:rPr lang="en-US" sz="2900" dirty="0" smtClean="0">
                <a:solidFill>
                  <a:schemeClr val="bg1"/>
                </a:solidFill>
                <a:ea typeface="+mj-ea"/>
                <a:cs typeface="+mj-cs"/>
              </a:rPr>
              <a:t>Inter-regional Workshop on Economic Aspects of Intellectual Property (IP)</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731838"/>
          <a:ext cx="8229600" cy="3992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85800" y="5165771"/>
            <a:ext cx="7848600" cy="1006429"/>
          </a:xfrm>
          <a:prstGeom prst="rect">
            <a:avLst/>
          </a:prstGeom>
        </p:spPr>
        <p:txBody>
          <a:bodyPr wrap="square">
            <a:spAutoFit/>
          </a:bodyPr>
          <a:lstStyle/>
          <a:p>
            <a:pPr marL="457200" indent="-457200" algn="ctr">
              <a:lnSpc>
                <a:spcPct val="110000"/>
              </a:lnSpc>
              <a:buNone/>
            </a:pPr>
            <a:r>
              <a:rPr lang="en-US" i="1" dirty="0" smtClean="0"/>
              <a:t>Patents remain the best available proxy for innovation. Its uniqueness lies in </a:t>
            </a:r>
          </a:p>
          <a:p>
            <a:pPr algn="ctr">
              <a:lnSpc>
                <a:spcPct val="110000"/>
              </a:lnSpc>
            </a:pPr>
            <a:r>
              <a:rPr lang="en-US" i="1" dirty="0" smtClean="0"/>
              <a:t>wide availability and good accessibility of the data; and its industrial, organizational, and technological detail.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57200" y="609600"/>
            <a:ext cx="5257800" cy="8382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How to measure economic growth?</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1" i="0" u="none" strike="noStrike" kern="120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457200" y="304800"/>
            <a:ext cx="8229600" cy="1143000"/>
          </a:xfrm>
        </p:spPr>
        <p:txBody>
          <a:bodyPr>
            <a:normAutofit/>
          </a:bodyPr>
          <a:lstStyle/>
          <a:p>
            <a:r>
              <a:rPr lang="en-US" sz="3000" b="1" dirty="0" smtClean="0"/>
              <a:t>4. Additional comments</a:t>
            </a:r>
            <a:endParaRPr lang="en-US" sz="3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048000" y="3505200"/>
            <a:ext cx="2514600" cy="1790700"/>
          </a:xfrm>
          <a:prstGeom prst="rect">
            <a:avLst/>
          </a:prstGeom>
          <a:noFill/>
          <a:ln w="9525">
            <a:noFill/>
            <a:miter lim="800000"/>
            <a:headEnd/>
            <a:tailEnd/>
          </a:ln>
        </p:spPr>
      </p:pic>
      <p:sp>
        <p:nvSpPr>
          <p:cNvPr id="3" name="Subtitle 2"/>
          <p:cNvSpPr>
            <a:spLocks noGrp="1"/>
          </p:cNvSpPr>
          <p:nvPr>
            <p:ph type="subTitle" idx="1"/>
          </p:nvPr>
        </p:nvSpPr>
        <p:spPr>
          <a:xfrm>
            <a:off x="533400" y="838200"/>
            <a:ext cx="7772400" cy="1219200"/>
          </a:xfrm>
        </p:spPr>
        <p:txBody>
          <a:bodyPr>
            <a:normAutofit/>
          </a:bodyPr>
          <a:lstStyle/>
          <a:p>
            <a:pPr algn="l"/>
            <a:r>
              <a:rPr lang="en-US" sz="2400" b="1" dirty="0" smtClean="0">
                <a:solidFill>
                  <a:schemeClr val="tx1"/>
                </a:solidFill>
              </a:rPr>
              <a:t>Foreign Direct Investment (FDI) and the investor’s willingness to invest:</a:t>
            </a:r>
          </a:p>
          <a:p>
            <a:pPr algn="l"/>
            <a:endParaRPr lang="en-US" sz="2400" b="1" dirty="0" smtClean="0">
              <a:solidFill>
                <a:schemeClr val="tx1"/>
              </a:solidFill>
            </a:endParaRPr>
          </a:p>
          <a:p>
            <a:pPr algn="l"/>
            <a:endParaRPr lang="en-US" sz="2400" b="1" dirty="0" smtClean="0">
              <a:solidFill>
                <a:schemeClr val="tx1"/>
              </a:solidFill>
            </a:endParaRPr>
          </a:p>
          <a:p>
            <a:pPr algn="l"/>
            <a:endParaRPr lang="en-US" sz="2400" b="1" dirty="0" smtClean="0">
              <a:solidFill>
                <a:schemeClr val="tx1"/>
              </a:solidFill>
            </a:endParaRPr>
          </a:p>
        </p:txBody>
      </p:sp>
      <p:sp>
        <p:nvSpPr>
          <p:cNvPr id="7" name="Rectangle 6"/>
          <p:cNvSpPr/>
          <p:nvPr/>
        </p:nvSpPr>
        <p:spPr>
          <a:xfrm>
            <a:off x="914400" y="2057400"/>
            <a:ext cx="1905000"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Country A</a:t>
            </a:r>
            <a:endParaRPr lang="en-GB" b="1" dirty="0"/>
          </a:p>
        </p:txBody>
      </p:sp>
      <p:cxnSp>
        <p:nvCxnSpPr>
          <p:cNvPr id="9" name="Curved Connector 8"/>
          <p:cNvCxnSpPr/>
          <p:nvPr/>
        </p:nvCxnSpPr>
        <p:spPr>
          <a:xfrm>
            <a:off x="2133600" y="3124200"/>
            <a:ext cx="4114800" cy="2362200"/>
          </a:xfrm>
          <a:prstGeom prst="curvedConnector3">
            <a:avLst>
              <a:gd name="adj1" fmla="val 50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400800" y="4953000"/>
            <a:ext cx="1905000"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Country B</a:t>
            </a:r>
            <a:endParaRPr lang="en-GB" b="1" dirty="0"/>
          </a:p>
        </p:txBody>
      </p:sp>
      <p:sp>
        <p:nvSpPr>
          <p:cNvPr id="14" name="TextBox 13"/>
          <p:cNvSpPr txBox="1"/>
          <p:nvPr/>
        </p:nvSpPr>
        <p:spPr>
          <a:xfrm>
            <a:off x="5715000" y="2831068"/>
            <a:ext cx="3124200" cy="369332"/>
          </a:xfrm>
          <a:prstGeom prst="rect">
            <a:avLst/>
          </a:prstGeom>
          <a:noFill/>
        </p:spPr>
        <p:txBody>
          <a:bodyPr wrap="square" rtlCol="0">
            <a:spAutoFit/>
          </a:bodyPr>
          <a:lstStyle/>
          <a:p>
            <a:pPr algn="ctr"/>
            <a:r>
              <a:rPr lang="en-GB" b="1" dirty="0" smtClean="0"/>
              <a:t>Increased</a:t>
            </a:r>
            <a:r>
              <a:rPr lang="en-GB" dirty="0" smtClean="0"/>
              <a:t> </a:t>
            </a:r>
            <a:r>
              <a:rPr lang="en-GB" b="1" dirty="0" smtClean="0"/>
              <a:t>economic growth</a:t>
            </a:r>
            <a:endParaRPr lang="en-GB" b="1" dirty="0"/>
          </a:p>
        </p:txBody>
      </p:sp>
      <p:sp>
        <p:nvSpPr>
          <p:cNvPr id="15" name="Up Arrow 14"/>
          <p:cNvSpPr/>
          <p:nvPr/>
        </p:nvSpPr>
        <p:spPr>
          <a:xfrm>
            <a:off x="7086600" y="3429000"/>
            <a:ext cx="304800" cy="12954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09600" y="4038600"/>
            <a:ext cx="2438400" cy="1477328"/>
          </a:xfrm>
          <a:prstGeom prst="rect">
            <a:avLst/>
          </a:prstGeom>
          <a:noFill/>
        </p:spPr>
        <p:txBody>
          <a:bodyPr wrap="square" rtlCol="0">
            <a:spAutoFit/>
          </a:bodyPr>
          <a:lstStyle/>
          <a:p>
            <a:pPr algn="ctr"/>
            <a:r>
              <a:rPr lang="en-GB" dirty="0" smtClean="0"/>
              <a:t>The greater the </a:t>
            </a:r>
            <a:r>
              <a:rPr lang="en-GB" b="1" dirty="0" smtClean="0"/>
              <a:t>attractiveness</a:t>
            </a:r>
            <a:r>
              <a:rPr lang="en-GB" dirty="0" smtClean="0"/>
              <a:t> of a country, the higher the </a:t>
            </a:r>
            <a:r>
              <a:rPr lang="en-GB" b="1" dirty="0" smtClean="0"/>
              <a:t>willingness</a:t>
            </a:r>
            <a:r>
              <a:rPr lang="en-GB" dirty="0" smtClean="0"/>
              <a:t> of the investor to invest </a:t>
            </a:r>
            <a:endParaRPr lang="en-GB"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295400" y="685800"/>
            <a:ext cx="6553200" cy="5460087"/>
            <a:chOff x="1295400" y="685800"/>
            <a:chExt cx="6553200" cy="5460087"/>
          </a:xfrm>
        </p:grpSpPr>
        <p:grpSp>
          <p:nvGrpSpPr>
            <p:cNvPr id="8" name="Group 7"/>
            <p:cNvGrpSpPr/>
            <p:nvPr/>
          </p:nvGrpSpPr>
          <p:grpSpPr>
            <a:xfrm>
              <a:off x="1295400" y="685800"/>
              <a:ext cx="6553200" cy="923330"/>
              <a:chOff x="1371600" y="1371600"/>
              <a:chExt cx="6553200" cy="923330"/>
            </a:xfrm>
          </p:grpSpPr>
          <p:sp>
            <p:nvSpPr>
              <p:cNvPr id="4" name="TextBox 3"/>
              <p:cNvSpPr txBox="1"/>
              <p:nvPr/>
            </p:nvSpPr>
            <p:spPr>
              <a:xfrm>
                <a:off x="1371600" y="1371600"/>
                <a:ext cx="2209800" cy="923330"/>
              </a:xfrm>
              <a:prstGeom prst="rect">
                <a:avLst/>
              </a:prstGeom>
              <a:solidFill>
                <a:srgbClr val="002060"/>
              </a:solidFill>
              <a:ln w="38100">
                <a:solidFill>
                  <a:schemeClr val="bg1"/>
                </a:solidFill>
              </a:ln>
            </p:spPr>
            <p:txBody>
              <a:bodyPr wrap="square" rtlCol="0">
                <a:spAutoFit/>
              </a:bodyPr>
              <a:lstStyle/>
              <a:p>
                <a:pPr algn="ctr"/>
                <a:r>
                  <a:rPr lang="en-GB" b="1" dirty="0" err="1" smtClean="0">
                    <a:solidFill>
                      <a:schemeClr val="bg1"/>
                    </a:solidFill>
                  </a:rPr>
                  <a:t>Favorable</a:t>
                </a:r>
                <a:endParaRPr lang="en-GB" b="1" dirty="0" smtClean="0">
                  <a:solidFill>
                    <a:schemeClr val="bg1"/>
                  </a:solidFill>
                </a:endParaRPr>
              </a:p>
              <a:p>
                <a:pPr algn="ctr"/>
                <a:r>
                  <a:rPr lang="en-GB" b="1" dirty="0" smtClean="0">
                    <a:solidFill>
                      <a:schemeClr val="bg1"/>
                    </a:solidFill>
                  </a:rPr>
                  <a:t>or</a:t>
                </a:r>
              </a:p>
              <a:p>
                <a:pPr algn="ctr"/>
                <a:r>
                  <a:rPr lang="en-GB" b="1" dirty="0" smtClean="0">
                    <a:solidFill>
                      <a:schemeClr val="bg1"/>
                    </a:solidFill>
                  </a:rPr>
                  <a:t>Functioning</a:t>
                </a:r>
                <a:endParaRPr lang="en-GB" b="1" dirty="0">
                  <a:solidFill>
                    <a:schemeClr val="bg1"/>
                  </a:solidFill>
                </a:endParaRPr>
              </a:p>
            </p:txBody>
          </p:sp>
          <p:sp>
            <p:nvSpPr>
              <p:cNvPr id="5" name="TextBox 4"/>
              <p:cNvSpPr txBox="1"/>
              <p:nvPr/>
            </p:nvSpPr>
            <p:spPr>
              <a:xfrm>
                <a:off x="5715000" y="1371600"/>
                <a:ext cx="2209800" cy="923330"/>
              </a:xfrm>
              <a:prstGeom prst="rect">
                <a:avLst/>
              </a:prstGeom>
              <a:solidFill>
                <a:srgbClr val="002060"/>
              </a:solidFill>
              <a:ln w="38100">
                <a:solidFill>
                  <a:schemeClr val="bg1"/>
                </a:solidFill>
              </a:ln>
            </p:spPr>
            <p:txBody>
              <a:bodyPr wrap="square" rtlCol="0">
                <a:spAutoFit/>
              </a:bodyPr>
              <a:lstStyle/>
              <a:p>
                <a:pPr algn="ctr"/>
                <a:r>
                  <a:rPr lang="en-GB" b="1" dirty="0" smtClean="0">
                    <a:solidFill>
                      <a:schemeClr val="bg1"/>
                    </a:solidFill>
                  </a:rPr>
                  <a:t>Non-</a:t>
                </a:r>
                <a:r>
                  <a:rPr lang="en-GB" b="1" dirty="0" err="1" smtClean="0">
                    <a:solidFill>
                      <a:schemeClr val="bg1"/>
                    </a:solidFill>
                  </a:rPr>
                  <a:t>favorable</a:t>
                </a:r>
                <a:endParaRPr lang="en-GB" b="1" dirty="0" smtClean="0">
                  <a:solidFill>
                    <a:schemeClr val="bg1"/>
                  </a:solidFill>
                </a:endParaRPr>
              </a:p>
              <a:p>
                <a:pPr algn="ctr"/>
                <a:r>
                  <a:rPr lang="en-GB" b="1" dirty="0" smtClean="0">
                    <a:solidFill>
                      <a:schemeClr val="bg1"/>
                    </a:solidFill>
                  </a:rPr>
                  <a:t>or</a:t>
                </a:r>
              </a:p>
              <a:p>
                <a:pPr algn="ctr"/>
                <a:r>
                  <a:rPr lang="en-GB" b="1" dirty="0" smtClean="0">
                    <a:solidFill>
                      <a:schemeClr val="bg1"/>
                    </a:solidFill>
                  </a:rPr>
                  <a:t>Non-functioning</a:t>
                </a:r>
              </a:p>
            </p:txBody>
          </p:sp>
          <p:sp>
            <p:nvSpPr>
              <p:cNvPr id="7" name="TextBox 6"/>
              <p:cNvSpPr txBox="1"/>
              <p:nvPr/>
            </p:nvSpPr>
            <p:spPr>
              <a:xfrm>
                <a:off x="4191000" y="1688068"/>
                <a:ext cx="914400" cy="369332"/>
              </a:xfrm>
              <a:prstGeom prst="rect">
                <a:avLst/>
              </a:prstGeom>
              <a:noFill/>
            </p:spPr>
            <p:txBody>
              <a:bodyPr wrap="square" rtlCol="0">
                <a:spAutoFit/>
              </a:bodyPr>
              <a:lstStyle/>
              <a:p>
                <a:pPr algn="ctr"/>
                <a:r>
                  <a:rPr lang="en-GB" b="1" dirty="0" smtClean="0"/>
                  <a:t>versus</a:t>
                </a:r>
                <a:endParaRPr lang="en-GB" b="1" dirty="0"/>
              </a:p>
            </p:txBody>
          </p:sp>
        </p:grpSp>
        <p:sp>
          <p:nvSpPr>
            <p:cNvPr id="10" name="Down Arrow 9"/>
            <p:cNvSpPr/>
            <p:nvPr/>
          </p:nvSpPr>
          <p:spPr>
            <a:xfrm rot="2400000">
              <a:off x="5613225" y="1599601"/>
              <a:ext cx="288000" cy="1447800"/>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rot="19200000">
              <a:off x="3252624" y="1575468"/>
              <a:ext cx="288000" cy="1447800"/>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3048000" y="2971800"/>
              <a:ext cx="2971800" cy="1447800"/>
            </a:xfrm>
            <a:prstGeom prst="ellipse">
              <a:avLst/>
            </a:prstGeom>
            <a:solidFill>
              <a:srgbClr val="00206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Measure and compare the different IP regimes</a:t>
              </a:r>
              <a:endParaRPr lang="en-GB" b="1" dirty="0">
                <a:solidFill>
                  <a:schemeClr val="bg1"/>
                </a:solidFill>
              </a:endParaRPr>
            </a:p>
          </p:txBody>
        </p:sp>
        <p:sp>
          <p:nvSpPr>
            <p:cNvPr id="13" name="Down Arrow 12"/>
            <p:cNvSpPr/>
            <p:nvPr/>
          </p:nvSpPr>
          <p:spPr>
            <a:xfrm>
              <a:off x="3048000" y="4267200"/>
              <a:ext cx="288000" cy="720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own Arrow 13"/>
            <p:cNvSpPr/>
            <p:nvPr/>
          </p:nvSpPr>
          <p:spPr>
            <a:xfrm>
              <a:off x="3733800" y="4572000"/>
              <a:ext cx="288000" cy="720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4"/>
            <p:cNvSpPr/>
            <p:nvPr/>
          </p:nvSpPr>
          <p:spPr>
            <a:xfrm>
              <a:off x="5046000" y="4572000"/>
              <a:ext cx="288000" cy="720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15"/>
            <p:cNvSpPr/>
            <p:nvPr/>
          </p:nvSpPr>
          <p:spPr>
            <a:xfrm>
              <a:off x="5715000" y="4343400"/>
              <a:ext cx="288000" cy="720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own Arrow 16"/>
            <p:cNvSpPr/>
            <p:nvPr/>
          </p:nvSpPr>
          <p:spPr>
            <a:xfrm>
              <a:off x="4419600" y="4800600"/>
              <a:ext cx="288000" cy="720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3505200" y="5715000"/>
              <a:ext cx="2209800" cy="430887"/>
            </a:xfrm>
            <a:prstGeom prst="rect">
              <a:avLst/>
            </a:prstGeom>
            <a:noFill/>
          </p:spPr>
          <p:txBody>
            <a:bodyPr wrap="square" rtlCol="0">
              <a:spAutoFit/>
            </a:bodyPr>
            <a:lstStyle/>
            <a:p>
              <a:pPr algn="ctr"/>
              <a:r>
                <a:rPr lang="en-GB" sz="2200" b="1" dirty="0" smtClean="0"/>
                <a:t>IPRI REPORT</a:t>
              </a:r>
              <a:endParaRPr lang="en-GB" sz="2200" b="1"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1905000"/>
          <a:ext cx="80772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ubtitle 2"/>
          <p:cNvSpPr txBox="1">
            <a:spLocks/>
          </p:cNvSpPr>
          <p:nvPr/>
        </p:nvSpPr>
        <p:spPr>
          <a:xfrm>
            <a:off x="457200" y="5257800"/>
            <a:ext cx="8077200" cy="685800"/>
          </a:xfrm>
          <a:prstGeom prst="rect">
            <a:avLst/>
          </a:prstGeom>
        </p:spPr>
        <p:txBody>
          <a:bodyPr>
            <a:noAutofit/>
          </a:bodyPr>
          <a:lstStyle/>
          <a:p>
            <a:pPr marL="365125" lvl="1" indent="-365125">
              <a:buClr>
                <a:srgbClr val="00B0F0"/>
              </a:buClr>
              <a:buSzPct val="150000"/>
            </a:pPr>
            <a:endParaRPr lang="en-GB" sz="2200" i="1" dirty="0" smtClean="0"/>
          </a:p>
          <a:p>
            <a:pPr marL="365125" lvl="1" indent="-365125">
              <a:buClr>
                <a:srgbClr val="00B0F0"/>
              </a:buClr>
              <a:buSzPct val="150000"/>
            </a:pPr>
            <a:r>
              <a:rPr lang="en-GB" sz="2200" i="1" dirty="0" smtClean="0"/>
              <a:t>The average in countries in </a:t>
            </a:r>
            <a:r>
              <a:rPr lang="en-GB" sz="2200" b="1" i="1" dirty="0" smtClean="0"/>
              <a:t>North America </a:t>
            </a:r>
            <a:r>
              <a:rPr lang="en-GB" sz="2200" i="1" dirty="0" smtClean="0"/>
              <a:t>was </a:t>
            </a:r>
            <a:r>
              <a:rPr lang="en-GB" sz="2200" b="1" i="1" dirty="0" smtClean="0"/>
              <a:t>8.2</a:t>
            </a:r>
            <a:r>
              <a:rPr lang="en-GB" sz="2200" i="1" dirty="0" smtClean="0"/>
              <a:t> in 2010</a:t>
            </a:r>
          </a:p>
        </p:txBody>
      </p:sp>
      <p:sp>
        <p:nvSpPr>
          <p:cNvPr id="5" name="Subtitle 2"/>
          <p:cNvSpPr txBox="1">
            <a:spLocks/>
          </p:cNvSpPr>
          <p:nvPr/>
        </p:nvSpPr>
        <p:spPr>
          <a:xfrm>
            <a:off x="533400" y="838200"/>
            <a:ext cx="7772400" cy="5334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2010 Results (for DCEA’s region):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1600200"/>
          <a:ext cx="10515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914400" y="533400"/>
            <a:ext cx="5181600" cy="830997"/>
          </a:xfrm>
          <a:prstGeom prst="rect">
            <a:avLst/>
          </a:prstGeom>
          <a:noFill/>
        </p:spPr>
        <p:txBody>
          <a:bodyPr wrap="square" rtlCol="0">
            <a:spAutoFit/>
          </a:bodyPr>
          <a:lstStyle/>
          <a:p>
            <a:r>
              <a:rPr lang="en-US" sz="2400" b="1" dirty="0" smtClean="0"/>
              <a:t>Counterfeit and Piracy (C&amp;P) trade:</a:t>
            </a:r>
          </a:p>
          <a:p>
            <a:endParaRPr lang="en-GB" sz="2400" dirty="0"/>
          </a:p>
        </p:txBody>
      </p:sp>
      <p:grpSp>
        <p:nvGrpSpPr>
          <p:cNvPr id="8" name="Group 7"/>
          <p:cNvGrpSpPr/>
          <p:nvPr/>
        </p:nvGrpSpPr>
        <p:grpSpPr>
          <a:xfrm>
            <a:off x="1893870" y="1863864"/>
            <a:ext cx="2831610" cy="2209800"/>
            <a:chOff x="1893870" y="1863864"/>
            <a:chExt cx="2831610" cy="2209800"/>
          </a:xfrm>
        </p:grpSpPr>
        <p:sp>
          <p:nvSpPr>
            <p:cNvPr id="5" name="Down Arrow 4"/>
            <p:cNvSpPr/>
            <p:nvPr/>
          </p:nvSpPr>
          <p:spPr>
            <a:xfrm rot="-5340000">
              <a:off x="3279473" y="611391"/>
              <a:ext cx="147734" cy="2744280"/>
            </a:xfrm>
            <a:prstGeom prst="downArrow">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rot="-4080000">
              <a:off x="3074240" y="1315289"/>
              <a:ext cx="151829" cy="2512570"/>
            </a:xfrm>
            <a:prstGeom prst="downArrow">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2700000">
              <a:off x="2587764" y="1863864"/>
              <a:ext cx="152400" cy="2209800"/>
            </a:xfrm>
            <a:prstGeom prst="downArrow">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TextBox 8"/>
          <p:cNvSpPr txBox="1"/>
          <p:nvPr/>
        </p:nvSpPr>
        <p:spPr>
          <a:xfrm>
            <a:off x="609600" y="1524000"/>
            <a:ext cx="1350241" cy="707886"/>
          </a:xfrm>
          <a:prstGeom prst="rect">
            <a:avLst/>
          </a:prstGeom>
          <a:noFill/>
        </p:spPr>
        <p:txBody>
          <a:bodyPr wrap="none" rtlCol="0">
            <a:spAutoFit/>
          </a:bodyPr>
          <a:lstStyle/>
          <a:p>
            <a:r>
              <a:rPr lang="en-GB" sz="2000" b="1" dirty="0" smtClean="0"/>
              <a:t>Effects are </a:t>
            </a:r>
          </a:p>
          <a:p>
            <a:r>
              <a:rPr lang="en-GB" sz="2000" b="1" dirty="0" smtClean="0"/>
              <a:t>three-fold</a:t>
            </a:r>
            <a:endParaRPr lang="en-GB" sz="2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685800" y="2133602"/>
            <a:ext cx="7924800" cy="3608120"/>
            <a:chOff x="685800" y="1621732"/>
            <a:chExt cx="7924800" cy="3211035"/>
          </a:xfrm>
        </p:grpSpPr>
        <p:sp>
          <p:nvSpPr>
            <p:cNvPr id="12" name="TextBox 11"/>
            <p:cNvSpPr txBox="1"/>
            <p:nvPr/>
          </p:nvSpPr>
          <p:spPr>
            <a:xfrm>
              <a:off x="2971800" y="4476690"/>
              <a:ext cx="1600200" cy="356077"/>
            </a:xfrm>
            <a:prstGeom prst="rect">
              <a:avLst/>
            </a:prstGeom>
            <a:noFill/>
            <a:ln>
              <a:solidFill>
                <a:schemeClr val="tx1"/>
              </a:solidFill>
            </a:ln>
          </p:spPr>
          <p:txBody>
            <a:bodyPr wrap="square" rtlCol="0">
              <a:spAutoFit/>
            </a:bodyPr>
            <a:lstStyle/>
            <a:p>
              <a:pPr>
                <a:buClr>
                  <a:srgbClr val="FFFF00"/>
                </a:buClr>
                <a:buSzPct val="150000"/>
                <a:buFont typeface="Calibri" pitchFamily="34" charset="0"/>
                <a:buChar char="•"/>
              </a:pPr>
              <a:r>
                <a:rPr lang="en-GB" sz="2000" b="1" dirty="0" smtClean="0"/>
                <a:t> Intangible</a:t>
              </a:r>
            </a:p>
          </p:txBody>
        </p:sp>
        <p:graphicFrame>
          <p:nvGraphicFramePr>
            <p:cNvPr id="13" name="Chart 12"/>
            <p:cNvGraphicFramePr/>
            <p:nvPr/>
          </p:nvGraphicFramePr>
          <p:xfrm>
            <a:off x="685800" y="1621732"/>
            <a:ext cx="3657600" cy="28550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nvGraphicFramePr>
          <p:xfrm>
            <a:off x="4953000" y="1621732"/>
            <a:ext cx="3657600" cy="2826444"/>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4572000" y="4476690"/>
              <a:ext cx="1600200" cy="356077"/>
            </a:xfrm>
            <a:prstGeom prst="rect">
              <a:avLst/>
            </a:prstGeom>
            <a:noFill/>
            <a:ln>
              <a:solidFill>
                <a:schemeClr val="tx1"/>
              </a:solidFill>
            </a:ln>
          </p:spPr>
          <p:txBody>
            <a:bodyPr wrap="square" rtlCol="0">
              <a:spAutoFit/>
            </a:bodyPr>
            <a:lstStyle/>
            <a:p>
              <a:pPr>
                <a:buClr>
                  <a:srgbClr val="002060"/>
                </a:buClr>
                <a:buSzPct val="150000"/>
                <a:buFont typeface="Calibri" pitchFamily="34" charset="0"/>
                <a:buChar char="•"/>
              </a:pPr>
              <a:r>
                <a:rPr lang="en-GB" sz="2000" b="1" dirty="0" smtClean="0"/>
                <a:t> Tangible</a:t>
              </a:r>
            </a:p>
          </p:txBody>
        </p:sp>
      </p:grpSp>
      <p:sp>
        <p:nvSpPr>
          <p:cNvPr id="19" name="TextBox 18"/>
          <p:cNvSpPr txBox="1"/>
          <p:nvPr/>
        </p:nvSpPr>
        <p:spPr>
          <a:xfrm>
            <a:off x="3173546" y="1138535"/>
            <a:ext cx="2770054" cy="461665"/>
          </a:xfrm>
          <a:prstGeom prst="rect">
            <a:avLst/>
          </a:prstGeom>
          <a:noFill/>
        </p:spPr>
        <p:txBody>
          <a:bodyPr wrap="none" rtlCol="0">
            <a:spAutoFit/>
          </a:bodyPr>
          <a:lstStyle/>
          <a:p>
            <a:r>
              <a:rPr lang="en-GB" sz="2400" b="1" dirty="0" smtClean="0"/>
              <a:t>Firm’s market value</a:t>
            </a:r>
            <a:endParaRPr lang="en-GB"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33400" y="1752600"/>
          <a:ext cx="8153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p:cNvSpPr txBox="1">
            <a:spLocks/>
          </p:cNvSpPr>
          <p:nvPr/>
        </p:nvSpPr>
        <p:spPr>
          <a:xfrm>
            <a:off x="-1295400" y="609601"/>
            <a:ext cx="8077200" cy="838199"/>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smtClean="0">
                <a:ln>
                  <a:noFill/>
                </a:ln>
                <a:solidFill>
                  <a:schemeClr val="tx1"/>
                </a:solidFill>
                <a:effectLst/>
                <a:uLnTx/>
                <a:uFillTx/>
                <a:latin typeface="+mj-lt"/>
                <a:ea typeface="+mj-ea"/>
                <a:cs typeface="+mj-cs"/>
              </a:rPr>
              <a:t>Concluding remarks</a:t>
            </a:r>
            <a:endParaRPr kumimoji="0" lang="en-US" sz="30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Box 3"/>
          <p:cNvSpPr txBox="1"/>
          <p:nvPr/>
        </p:nvSpPr>
        <p:spPr>
          <a:xfrm>
            <a:off x="6880255" y="1295400"/>
            <a:ext cx="1730345" cy="369332"/>
          </a:xfrm>
          <a:prstGeom prst="rect">
            <a:avLst/>
          </a:prstGeom>
          <a:noFill/>
        </p:spPr>
        <p:txBody>
          <a:bodyPr wrap="none" rtlCol="0">
            <a:spAutoFit/>
          </a:bodyPr>
          <a:lstStyle/>
          <a:p>
            <a:r>
              <a:rPr lang="en-GB" b="1" dirty="0" smtClean="0"/>
              <a:t>ULTIMATE GOAL</a:t>
            </a:r>
            <a:endParaRPr lang="en-GB" b="1" dirty="0"/>
          </a:p>
        </p:txBody>
      </p:sp>
      <p:sp>
        <p:nvSpPr>
          <p:cNvPr id="6" name="Down Arrow 5"/>
          <p:cNvSpPr/>
          <p:nvPr/>
        </p:nvSpPr>
        <p:spPr>
          <a:xfrm rot="2816540">
            <a:off x="6257903" y="1490686"/>
            <a:ext cx="364611" cy="1291774"/>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print"/>
          <a:srcRect/>
          <a:stretch>
            <a:fillRect/>
          </a:stretch>
        </p:blipFill>
        <p:spPr bwMode="auto">
          <a:xfrm>
            <a:off x="1676400" y="1295400"/>
            <a:ext cx="5867400" cy="3886200"/>
          </a:xfrm>
          <a:prstGeom prst="rect">
            <a:avLst/>
          </a:prstGeom>
          <a:noFill/>
          <a:ln w="9525">
            <a:noFill/>
            <a:miter lim="800000"/>
            <a:headEnd/>
            <a:tailEnd/>
          </a:ln>
          <a:effectLst/>
        </p:spPr>
      </p:pic>
      <p:sp>
        <p:nvSpPr>
          <p:cNvPr id="3" name="TextBox 2"/>
          <p:cNvSpPr txBox="1"/>
          <p:nvPr/>
        </p:nvSpPr>
        <p:spPr>
          <a:xfrm>
            <a:off x="6096000" y="5410200"/>
            <a:ext cx="2628540" cy="923330"/>
          </a:xfrm>
          <a:prstGeom prst="rect">
            <a:avLst/>
          </a:prstGeom>
          <a:noFill/>
        </p:spPr>
        <p:txBody>
          <a:bodyPr wrap="none" rtlCol="0">
            <a:spAutoFit/>
          </a:bodyPr>
          <a:lstStyle/>
          <a:p>
            <a:r>
              <a:rPr lang="en-GB" b="1" dirty="0" err="1" smtClean="0"/>
              <a:t>Tereza</a:t>
            </a:r>
            <a:r>
              <a:rPr lang="en-GB" b="1" dirty="0" smtClean="0"/>
              <a:t> </a:t>
            </a:r>
            <a:r>
              <a:rPr lang="en-GB" b="1" dirty="0" err="1" smtClean="0"/>
              <a:t>Pigova</a:t>
            </a:r>
            <a:endParaRPr lang="en-GB" b="1" dirty="0" smtClean="0"/>
          </a:p>
          <a:p>
            <a:r>
              <a:rPr lang="en-GB" dirty="0" smtClean="0">
                <a:hlinkClick r:id="rId4"/>
              </a:rPr>
              <a:t>tereza.pigova@gmail.com</a:t>
            </a:r>
            <a:endParaRPr lang="en-GB" dirty="0" smtClean="0"/>
          </a:p>
          <a:p>
            <a:r>
              <a:rPr lang="en-GB" dirty="0" smtClean="0"/>
              <a:t>+44 (0) 759 875 3461</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762000" y="1515070"/>
            <a:ext cx="8077200" cy="3524310"/>
            <a:chOff x="762000" y="1515070"/>
            <a:chExt cx="8077200" cy="3524310"/>
          </a:xfrm>
        </p:grpSpPr>
        <p:sp>
          <p:nvSpPr>
            <p:cNvPr id="4" name="Oval 3"/>
            <p:cNvSpPr/>
            <p:nvPr/>
          </p:nvSpPr>
          <p:spPr>
            <a:xfrm>
              <a:off x="762000" y="2133600"/>
              <a:ext cx="2209800" cy="2209800"/>
            </a:xfrm>
            <a:prstGeom prst="ellipse">
              <a:avLst/>
            </a:prstGeom>
            <a:solidFill>
              <a:srgbClr val="00206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1"/>
                  </a:solidFill>
                </a:rPr>
                <a:t>Economic tool</a:t>
              </a:r>
              <a:endParaRPr lang="en-GB" sz="2000" b="1" dirty="0">
                <a:solidFill>
                  <a:schemeClr val="bg1"/>
                </a:solidFill>
              </a:endParaRPr>
            </a:p>
          </p:txBody>
        </p:sp>
        <p:sp>
          <p:nvSpPr>
            <p:cNvPr id="5" name="TextBox 4"/>
            <p:cNvSpPr txBox="1"/>
            <p:nvPr/>
          </p:nvSpPr>
          <p:spPr>
            <a:xfrm>
              <a:off x="2743200" y="1515070"/>
              <a:ext cx="6096000" cy="923330"/>
            </a:xfrm>
            <a:prstGeom prst="rect">
              <a:avLst/>
            </a:prstGeom>
            <a:noFill/>
          </p:spPr>
          <p:txBody>
            <a:bodyPr wrap="square" rtlCol="0">
              <a:spAutoFit/>
            </a:bodyPr>
            <a:lstStyle/>
            <a:p>
              <a:pPr marL="457200" indent="-457200">
                <a:buClr>
                  <a:srgbClr val="002060"/>
                </a:buClr>
                <a:buFont typeface="+mj-lt"/>
                <a:buAutoNum type="arabicPeriod"/>
              </a:pPr>
              <a:r>
                <a:rPr lang="en-US" dirty="0" smtClean="0"/>
                <a:t>Clarify the true relationship between the intellectual property rights (IPRs) and the economic growth of a country</a:t>
              </a:r>
            </a:p>
          </p:txBody>
        </p:sp>
        <p:sp>
          <p:nvSpPr>
            <p:cNvPr id="6" name="TextBox 5"/>
            <p:cNvSpPr txBox="1"/>
            <p:nvPr/>
          </p:nvSpPr>
          <p:spPr>
            <a:xfrm>
              <a:off x="3581400" y="2971800"/>
              <a:ext cx="4724400" cy="1200329"/>
            </a:xfrm>
            <a:prstGeom prst="rect">
              <a:avLst/>
            </a:prstGeom>
            <a:noFill/>
          </p:spPr>
          <p:txBody>
            <a:bodyPr wrap="square" rtlCol="0">
              <a:spAutoFit/>
            </a:bodyPr>
            <a:lstStyle/>
            <a:p>
              <a:pPr marL="457200" indent="-457200">
                <a:buClr>
                  <a:srgbClr val="002060"/>
                </a:buClr>
                <a:buFont typeface="+mj-lt"/>
                <a:buAutoNum type="arabicPeriod" startAt="2"/>
              </a:pPr>
              <a:r>
                <a:rPr lang="en-US" dirty="0" smtClean="0"/>
                <a:t>Reinforce the flow of information between the IP offices and the WIPO</a:t>
              </a:r>
            </a:p>
            <a:p>
              <a:pPr marL="457200" indent="-457200"/>
              <a:r>
                <a:rPr lang="en-US" dirty="0" smtClean="0"/>
                <a:t>		more transparent and effective 	cooperation</a:t>
              </a:r>
            </a:p>
          </p:txBody>
        </p:sp>
        <p:sp>
          <p:nvSpPr>
            <p:cNvPr id="7" name="TextBox 6"/>
            <p:cNvSpPr txBox="1"/>
            <p:nvPr/>
          </p:nvSpPr>
          <p:spPr>
            <a:xfrm>
              <a:off x="2667000" y="4639270"/>
              <a:ext cx="6096000" cy="400110"/>
            </a:xfrm>
            <a:prstGeom prst="rect">
              <a:avLst/>
            </a:prstGeom>
            <a:noFill/>
          </p:spPr>
          <p:txBody>
            <a:bodyPr wrap="square" rtlCol="0">
              <a:spAutoFit/>
            </a:bodyPr>
            <a:lstStyle/>
            <a:p>
              <a:pPr lvl="1" indent="-457200">
                <a:buClr>
                  <a:srgbClr val="002060"/>
                </a:buClr>
                <a:buFont typeface="+mj-lt"/>
                <a:buAutoNum type="arabicPeriod" startAt="3"/>
              </a:pPr>
              <a:r>
                <a:rPr lang="en-US" sz="2000" dirty="0" smtClean="0"/>
                <a:t>Initiative coming from the region’s IP offices</a:t>
              </a:r>
              <a:endParaRPr lang="en-US" sz="2000" dirty="0"/>
            </a:p>
          </p:txBody>
        </p:sp>
        <p:cxnSp>
          <p:nvCxnSpPr>
            <p:cNvPr id="9" name="Straight Arrow Connector 8"/>
            <p:cNvCxnSpPr/>
            <p:nvPr/>
          </p:nvCxnSpPr>
          <p:spPr>
            <a:xfrm>
              <a:off x="3810000" y="3733800"/>
              <a:ext cx="609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Title 1"/>
          <p:cNvSpPr txBox="1">
            <a:spLocks/>
          </p:cNvSpPr>
          <p:nvPr/>
        </p:nvSpPr>
        <p:spPr>
          <a:xfrm>
            <a:off x="609600" y="533401"/>
            <a:ext cx="8077200" cy="838199"/>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smtClean="0">
                <a:ln>
                  <a:noFill/>
                </a:ln>
                <a:solidFill>
                  <a:schemeClr val="tx1"/>
                </a:solidFill>
                <a:effectLst/>
                <a:uLnTx/>
                <a:uFillTx/>
                <a:latin typeface="+mj-lt"/>
                <a:ea typeface="+mj-ea"/>
                <a:cs typeface="+mj-cs"/>
              </a:rPr>
              <a:t>Importance of the economic tool</a:t>
            </a:r>
            <a:endParaRPr kumimoji="0" lang="en-US" sz="3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8077200" cy="838199"/>
          </a:xfrm>
        </p:spPr>
        <p:txBody>
          <a:bodyPr>
            <a:normAutofit/>
          </a:bodyPr>
          <a:lstStyle/>
          <a:p>
            <a:r>
              <a:rPr lang="en-US" sz="3000" b="1" dirty="0" smtClean="0"/>
              <a:t>Today’s agenda	</a:t>
            </a:r>
            <a:endParaRPr lang="en-US" sz="3000" b="1" dirty="0"/>
          </a:p>
        </p:txBody>
      </p:sp>
      <p:graphicFrame>
        <p:nvGraphicFramePr>
          <p:cNvPr id="4" name="Diagram 3"/>
          <p:cNvGraphicFramePr/>
          <p:nvPr/>
        </p:nvGraphicFramePr>
        <p:xfrm>
          <a:off x="533400" y="1905000"/>
          <a:ext cx="81534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848600" cy="609599"/>
          </a:xfrm>
        </p:spPr>
        <p:txBody>
          <a:bodyPr>
            <a:normAutofit/>
          </a:bodyPr>
          <a:lstStyle/>
          <a:p>
            <a:r>
              <a:rPr lang="en-US" sz="3000" b="1" dirty="0" smtClean="0"/>
              <a:t>1. Scope of the research</a:t>
            </a:r>
            <a:endParaRPr lang="en-US" sz="3000" b="1" dirty="0"/>
          </a:p>
        </p:txBody>
      </p:sp>
      <p:graphicFrame>
        <p:nvGraphicFramePr>
          <p:cNvPr id="18" name="Diagram 17"/>
          <p:cNvGraphicFramePr/>
          <p:nvPr/>
        </p:nvGraphicFramePr>
        <p:xfrm>
          <a:off x="152400" y="1371600"/>
          <a:ext cx="868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6096000" cy="838199"/>
          </a:xfrm>
        </p:spPr>
        <p:txBody>
          <a:bodyPr>
            <a:normAutofit/>
          </a:bodyPr>
          <a:lstStyle/>
          <a:p>
            <a:pPr algn="l"/>
            <a:r>
              <a:rPr lang="en-US" sz="2400" b="1" dirty="0" smtClean="0"/>
              <a:t>Unique field experiment</a:t>
            </a:r>
            <a:endParaRPr lang="en-US" sz="2400" b="1" dirty="0"/>
          </a:p>
        </p:txBody>
      </p:sp>
      <p:sp>
        <p:nvSpPr>
          <p:cNvPr id="10" name="Rectangle 9"/>
          <p:cNvSpPr/>
          <p:nvPr/>
        </p:nvSpPr>
        <p:spPr>
          <a:xfrm>
            <a:off x="457200" y="2743200"/>
            <a:ext cx="1905000"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Before</a:t>
            </a:r>
          </a:p>
          <a:p>
            <a:pPr algn="ctr"/>
            <a:r>
              <a:rPr lang="en-GB" b="1" dirty="0" smtClean="0">
                <a:solidFill>
                  <a:schemeClr val="bg1"/>
                </a:solidFill>
              </a:rPr>
              <a:t>1989 - 1991</a:t>
            </a:r>
            <a:endParaRPr lang="en-GB" b="1" dirty="0">
              <a:solidFill>
                <a:schemeClr val="bg1"/>
              </a:solidFill>
            </a:endParaRPr>
          </a:p>
        </p:txBody>
      </p:sp>
      <p:grpSp>
        <p:nvGrpSpPr>
          <p:cNvPr id="9" name="Group 8"/>
          <p:cNvGrpSpPr/>
          <p:nvPr/>
        </p:nvGrpSpPr>
        <p:grpSpPr>
          <a:xfrm>
            <a:off x="685800" y="1828800"/>
            <a:ext cx="8077200" cy="4114800"/>
            <a:chOff x="685800" y="1828800"/>
            <a:chExt cx="8077200" cy="4114800"/>
          </a:xfrm>
        </p:grpSpPr>
        <p:cxnSp>
          <p:nvCxnSpPr>
            <p:cNvPr id="8" name="Straight Arrow Connector 7"/>
            <p:cNvCxnSpPr/>
            <p:nvPr/>
          </p:nvCxnSpPr>
          <p:spPr>
            <a:xfrm>
              <a:off x="1143000" y="2286000"/>
              <a:ext cx="6629400" cy="1588"/>
            </a:xfrm>
            <a:prstGeom prst="straightConnector1">
              <a:avLst/>
            </a:prstGeom>
            <a:ln w="57150">
              <a:solidFill>
                <a:srgbClr val="00206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400800" y="2743200"/>
              <a:ext cx="1905000"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 </a:t>
              </a:r>
              <a:r>
                <a:rPr lang="en-GB" b="1" dirty="0" smtClean="0">
                  <a:solidFill>
                    <a:schemeClr val="bg1"/>
                  </a:solidFill>
                </a:rPr>
                <a:t>After</a:t>
              </a:r>
            </a:p>
            <a:p>
              <a:pPr algn="ctr"/>
              <a:r>
                <a:rPr lang="en-GB" b="1" dirty="0" smtClean="0">
                  <a:solidFill>
                    <a:schemeClr val="bg1"/>
                  </a:solidFill>
                </a:rPr>
                <a:t>1989 - 1991</a:t>
              </a:r>
              <a:endParaRPr lang="en-GB" b="1" dirty="0">
                <a:solidFill>
                  <a:schemeClr val="bg1"/>
                </a:solidFill>
              </a:endParaRPr>
            </a:p>
          </p:txBody>
        </p:sp>
        <p:sp>
          <p:nvSpPr>
            <p:cNvPr id="12" name="Title 1"/>
            <p:cNvSpPr txBox="1">
              <a:spLocks/>
            </p:cNvSpPr>
            <p:nvPr/>
          </p:nvSpPr>
          <p:spPr>
            <a:xfrm>
              <a:off x="685800" y="1828800"/>
              <a:ext cx="8077200" cy="457200"/>
            </a:xfrm>
            <a:prstGeom prst="rect">
              <a:avLst/>
            </a:prstGeom>
            <a:ln>
              <a:noFill/>
            </a:ln>
          </p:spPr>
          <p:txBody>
            <a:bodyPr vert="horz" lIns="91440" tIns="45720" rIns="91440" bIns="45720" rtlCol="0" anchor="ctr">
              <a:noAutofit/>
            </a:bodyPr>
            <a:lstStyle/>
            <a:p>
              <a:pPr algn="ctr">
                <a:spcBef>
                  <a:spcPct val="0"/>
                </a:spcBef>
              </a:pPr>
              <a:r>
                <a:rPr lang="en-US" dirty="0" smtClean="0"/>
                <a:t>Transition from centrally planned economies to market driven economies in the former Soviet bloc and Eastern Europe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 </a:t>
              </a:r>
              <a:endParaRPr kumimoji="0" lang="en-US" i="0" u="none" strike="noStrike" kern="1200" cap="none" spc="0" normalizeH="0" baseline="0" noProof="0" dirty="0">
                <a:ln>
                  <a:noFill/>
                </a:ln>
                <a:solidFill>
                  <a:schemeClr val="tx1"/>
                </a:solidFill>
                <a:effectLst/>
                <a:uLnTx/>
                <a:uFillTx/>
                <a:latin typeface="+mj-lt"/>
                <a:ea typeface="+mj-ea"/>
                <a:cs typeface="+mj-cs"/>
              </a:endParaRPr>
            </a:p>
          </p:txBody>
        </p:sp>
        <p:sp>
          <p:nvSpPr>
            <p:cNvPr id="14" name="Up Arrow 13"/>
            <p:cNvSpPr/>
            <p:nvPr/>
          </p:nvSpPr>
          <p:spPr>
            <a:xfrm>
              <a:off x="2971800" y="2667000"/>
              <a:ext cx="3048000" cy="3276600"/>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Changes in the political, legal and economic environment</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8077200" cy="838199"/>
          </a:xfrm>
        </p:spPr>
        <p:txBody>
          <a:bodyPr>
            <a:normAutofit/>
          </a:bodyPr>
          <a:lstStyle/>
          <a:p>
            <a:r>
              <a:rPr lang="en-US" sz="3000" b="1" dirty="0" smtClean="0"/>
              <a:t>2. Findings</a:t>
            </a:r>
            <a:endParaRPr lang="en-US" sz="3000" b="1" dirty="0"/>
          </a:p>
        </p:txBody>
      </p:sp>
      <p:sp>
        <p:nvSpPr>
          <p:cNvPr id="3" name="Subtitle 2"/>
          <p:cNvSpPr>
            <a:spLocks noGrp="1"/>
          </p:cNvSpPr>
          <p:nvPr>
            <p:ph type="subTitle" idx="1"/>
          </p:nvPr>
        </p:nvSpPr>
        <p:spPr>
          <a:xfrm>
            <a:off x="533400" y="4191000"/>
            <a:ext cx="3429000" cy="609600"/>
          </a:xfrm>
        </p:spPr>
        <p:txBody>
          <a:bodyPr>
            <a:normAutofit/>
          </a:bodyPr>
          <a:lstStyle/>
          <a:p>
            <a:pPr marL="457200" indent="-457200"/>
            <a:r>
              <a:rPr lang="en-US" sz="2000" b="1" dirty="0" smtClean="0">
                <a:solidFill>
                  <a:schemeClr val="tx1"/>
                </a:solidFill>
              </a:rPr>
              <a:t>Lack of availability of data</a:t>
            </a:r>
          </a:p>
        </p:txBody>
      </p:sp>
      <p:sp>
        <p:nvSpPr>
          <p:cNvPr id="7" name="Title 1"/>
          <p:cNvSpPr txBox="1">
            <a:spLocks/>
          </p:cNvSpPr>
          <p:nvPr/>
        </p:nvSpPr>
        <p:spPr>
          <a:xfrm>
            <a:off x="2667000" y="1905001"/>
            <a:ext cx="3733800" cy="838199"/>
          </a:xfrm>
          <a:prstGeom prst="rect">
            <a:avLst/>
          </a:prstGeom>
          <a:solidFill>
            <a:srgbClr val="002060"/>
          </a:solidFill>
          <a:ln w="38100">
            <a:solidFill>
              <a:schemeClr val="bg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b="1" dirty="0" smtClean="0">
                <a:solidFill>
                  <a:schemeClr val="bg1"/>
                </a:solidFill>
                <a:latin typeface="+mj-lt"/>
                <a:ea typeface="+mj-ea"/>
                <a:cs typeface="+mj-cs"/>
              </a:rPr>
              <a:t>Main constraints</a:t>
            </a:r>
            <a:endParaRPr kumimoji="0" lang="en-US" sz="2200" b="1" i="0" u="none" strike="noStrike" kern="1200" cap="none" spc="0" normalizeH="0" baseline="0" noProof="0" dirty="0">
              <a:ln>
                <a:noFill/>
              </a:ln>
              <a:solidFill>
                <a:schemeClr val="bg1"/>
              </a:solidFill>
              <a:effectLst/>
              <a:uLnTx/>
              <a:uFillTx/>
              <a:latin typeface="+mj-lt"/>
              <a:ea typeface="+mj-ea"/>
              <a:cs typeface="+mj-cs"/>
            </a:endParaRPr>
          </a:p>
        </p:txBody>
      </p:sp>
      <p:sp>
        <p:nvSpPr>
          <p:cNvPr id="5" name="Subtitle 2"/>
          <p:cNvSpPr txBox="1">
            <a:spLocks/>
          </p:cNvSpPr>
          <p:nvPr/>
        </p:nvSpPr>
        <p:spPr>
          <a:xfrm>
            <a:off x="4419600" y="4191000"/>
            <a:ext cx="4343400" cy="457200"/>
          </a:xfrm>
          <a:prstGeom prst="rect">
            <a:avLst/>
          </a:prstGeom>
        </p:spPr>
        <p:txBody>
          <a:bodyPr vert="horz" lIns="91440" tIns="45720" rIns="91440" bIns="45720" rtlCol="0">
            <a:normAutofit/>
          </a:bodyPr>
          <a:lstStyle/>
          <a:p>
            <a:pPr marL="457200" marR="0" lvl="0" indent="-457200" algn="ctr"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Information asymmetry</a:t>
            </a:r>
            <a:endParaRPr kumimoji="0" lang="en-US" sz="12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Down Arrow 5"/>
          <p:cNvSpPr/>
          <p:nvPr/>
        </p:nvSpPr>
        <p:spPr>
          <a:xfrm rot="2400000">
            <a:off x="3606211" y="2895600"/>
            <a:ext cx="304800" cy="1219200"/>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2400000">
            <a:off x="5181600" y="2895600"/>
            <a:ext cx="304800" cy="1219200"/>
          </a:xfrm>
          <a:prstGeom prst="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33400" y="457200"/>
          <a:ext cx="7924800" cy="5907340"/>
        </p:xfrm>
        <a:graphic>
          <a:graphicData uri="http://schemas.openxmlformats.org/drawingml/2006/table">
            <a:tbl>
              <a:tblPr/>
              <a:tblGrid>
                <a:gridCol w="3009745"/>
                <a:gridCol w="3525086"/>
                <a:gridCol w="1389969"/>
              </a:tblGrid>
              <a:tr h="351226">
                <a:tc>
                  <a:txBody>
                    <a:bodyPr/>
                    <a:lstStyle/>
                    <a:p>
                      <a:pPr marL="0" marR="0" algn="ctr">
                        <a:lnSpc>
                          <a:spcPct val="115000"/>
                        </a:lnSpc>
                        <a:spcBef>
                          <a:spcPts val="0"/>
                        </a:spcBef>
                        <a:spcAft>
                          <a:spcPts val="0"/>
                        </a:spcAft>
                      </a:pPr>
                      <a:r>
                        <a:rPr lang="en-GB" sz="1800" b="1" i="0" dirty="0">
                          <a:solidFill>
                            <a:schemeClr val="bg1"/>
                          </a:solidFill>
                          <a:latin typeface="+mj-lt"/>
                          <a:ea typeface="Calibri"/>
                          <a:cs typeface="Times New Roman"/>
                        </a:rPr>
                        <a:t>Subject matter</a:t>
                      </a:r>
                      <a:endParaRPr lang="en-US" sz="1800" i="0" dirty="0">
                        <a:solidFill>
                          <a:schemeClr val="bg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15000"/>
                        </a:lnSpc>
                        <a:spcBef>
                          <a:spcPts val="0"/>
                        </a:spcBef>
                        <a:spcAft>
                          <a:spcPts val="0"/>
                        </a:spcAft>
                      </a:pPr>
                      <a:r>
                        <a:rPr lang="en-GB" sz="1800" b="1" i="0" dirty="0">
                          <a:solidFill>
                            <a:schemeClr val="bg1"/>
                          </a:solidFill>
                          <a:latin typeface="+mj-lt"/>
                          <a:ea typeface="Calibri"/>
                          <a:cs typeface="Times New Roman"/>
                        </a:rPr>
                        <a:t>Available</a:t>
                      </a:r>
                      <a:endParaRPr lang="en-US" sz="1800" i="0" dirty="0">
                        <a:solidFill>
                          <a:schemeClr val="bg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15000"/>
                        </a:lnSpc>
                        <a:spcBef>
                          <a:spcPts val="0"/>
                        </a:spcBef>
                        <a:spcAft>
                          <a:spcPts val="0"/>
                        </a:spcAft>
                      </a:pPr>
                      <a:r>
                        <a:rPr lang="en-GB" sz="1800" b="1" i="0" dirty="0">
                          <a:solidFill>
                            <a:schemeClr val="bg1"/>
                          </a:solidFill>
                          <a:latin typeface="+mj-lt"/>
                          <a:ea typeface="Calibri"/>
                          <a:cs typeface="Times New Roman"/>
                        </a:rPr>
                        <a:t>Unavailable</a:t>
                      </a:r>
                      <a:endParaRPr lang="en-US" sz="1800" i="0" dirty="0">
                        <a:solidFill>
                          <a:schemeClr val="bg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1565928">
                <a:tc>
                  <a:txBody>
                    <a:bodyPr/>
                    <a:lstStyle/>
                    <a:p>
                      <a:pPr marL="0" marR="0" algn="l">
                        <a:lnSpc>
                          <a:spcPct val="115000"/>
                        </a:lnSpc>
                        <a:spcBef>
                          <a:spcPts val="0"/>
                        </a:spcBef>
                        <a:spcAft>
                          <a:spcPts val="0"/>
                        </a:spcAft>
                      </a:pPr>
                      <a:r>
                        <a:rPr lang="en-GB" sz="1400" b="1" dirty="0">
                          <a:latin typeface="+mj-lt"/>
                          <a:ea typeface="Calibri"/>
                          <a:cs typeface="Times New Roman"/>
                        </a:rPr>
                        <a:t>Information related to innovation and R&amp;D activities</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Institutions</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Private and public incentives</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National policies and strategies</a:t>
                      </a:r>
                      <a:endParaRPr lang="en-US"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INNO Report (initiative of the DG for Enterprise and Industry, EC)</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UNESCO</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Countries’ national academies of science</a:t>
                      </a:r>
                      <a:endParaRPr lang="en-US"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n-GB"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93088">
                <a:tc>
                  <a:txBody>
                    <a:bodyPr/>
                    <a:lstStyle/>
                    <a:p>
                      <a:pPr marL="0" marR="0" algn="l">
                        <a:lnSpc>
                          <a:spcPct val="115000"/>
                        </a:lnSpc>
                        <a:spcBef>
                          <a:spcPts val="0"/>
                        </a:spcBef>
                        <a:spcAft>
                          <a:spcPts val="0"/>
                        </a:spcAft>
                      </a:pPr>
                      <a:r>
                        <a:rPr lang="en-GB" sz="1400" b="1" dirty="0">
                          <a:latin typeface="+mj-lt"/>
                          <a:ea typeface="Calibri"/>
                          <a:cs typeface="Times New Roman"/>
                        </a:rPr>
                        <a:t>IP infringement</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Value of seized products</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Policies aimed at preventing counterfeit trade and piracy</a:t>
                      </a:r>
                      <a:endParaRPr lang="en-US" sz="1400" dirty="0">
                        <a:latin typeface="+mj-lt"/>
                        <a:ea typeface="Calibri"/>
                        <a:cs typeface="Times New Roman"/>
                      </a:endParaRPr>
                    </a:p>
                    <a:p>
                      <a:pPr marL="342900" marR="0" lvl="0" indent="-342900" algn="l">
                        <a:lnSpc>
                          <a:spcPct val="115000"/>
                        </a:lnSpc>
                        <a:spcBef>
                          <a:spcPts val="0"/>
                        </a:spcBef>
                        <a:spcAft>
                          <a:spcPts val="0"/>
                        </a:spcAft>
                        <a:buFont typeface="Times New Roman"/>
                        <a:buChar char="-"/>
                      </a:pPr>
                      <a:r>
                        <a:rPr lang="en-GB" sz="1400" dirty="0">
                          <a:latin typeface="+mj-lt"/>
                          <a:ea typeface="Calibri"/>
                          <a:cs typeface="Times New Roman"/>
                        </a:rPr>
                        <a:t>Results from seizure on the borders</a:t>
                      </a:r>
                      <a:endParaRPr lang="en-US"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defTabSz="914400" rtl="0" eaLnBrk="1" latinLnBrk="0" hangingPunct="1">
                        <a:lnSpc>
                          <a:spcPct val="115000"/>
                        </a:lnSpc>
                        <a:spcBef>
                          <a:spcPts val="0"/>
                        </a:spcBef>
                        <a:spcAft>
                          <a:spcPts val="0"/>
                        </a:spcAft>
                        <a:buFont typeface="Times New Roman"/>
                        <a:buChar char="-"/>
                      </a:pPr>
                      <a:r>
                        <a:rPr lang="en-GB" sz="1400" b="0" kern="1200" dirty="0">
                          <a:solidFill>
                            <a:schemeClr val="tx1"/>
                          </a:solidFill>
                          <a:latin typeface="+mj-lt"/>
                          <a:ea typeface="Calibri"/>
                          <a:cs typeface="Times New Roman"/>
                        </a:rPr>
                        <a:t>UNCTAD</a:t>
                      </a:r>
                      <a:endParaRPr lang="en-US" sz="1400" b="0" kern="1200" dirty="0">
                        <a:solidFill>
                          <a:schemeClr val="tx1"/>
                        </a:solidFill>
                        <a:latin typeface="+mj-lt"/>
                        <a:ea typeface="Calibri"/>
                        <a:cs typeface="Times New Roman"/>
                      </a:endParaRPr>
                    </a:p>
                    <a:p>
                      <a:pPr marL="342900" marR="0" lvl="0" indent="-342900" algn="l" defTabSz="914400" rtl="0" eaLnBrk="1" latinLnBrk="0" hangingPunct="1">
                        <a:lnSpc>
                          <a:spcPct val="115000"/>
                        </a:lnSpc>
                        <a:spcBef>
                          <a:spcPts val="0"/>
                        </a:spcBef>
                        <a:spcAft>
                          <a:spcPts val="0"/>
                        </a:spcAft>
                        <a:buFont typeface="Times New Roman"/>
                        <a:buChar char="-"/>
                      </a:pPr>
                      <a:r>
                        <a:rPr lang="en-GB" sz="1400" b="0" kern="1200" dirty="0">
                          <a:solidFill>
                            <a:schemeClr val="tx1"/>
                          </a:solidFill>
                          <a:latin typeface="+mj-lt"/>
                          <a:ea typeface="Calibri"/>
                          <a:cs typeface="Times New Roman"/>
                        </a:rPr>
                        <a:t>OECD</a:t>
                      </a:r>
                      <a:endParaRPr lang="en-US" sz="1400" b="0" kern="1200" dirty="0">
                        <a:solidFill>
                          <a:schemeClr val="tx1"/>
                        </a:solidFill>
                        <a:latin typeface="+mj-lt"/>
                        <a:ea typeface="Calibri"/>
                        <a:cs typeface="Times New Roman"/>
                      </a:endParaRPr>
                    </a:p>
                    <a:p>
                      <a:pPr marL="342900" marR="0" lvl="0" indent="-342900" algn="l" defTabSz="914400" rtl="0" eaLnBrk="1" latinLnBrk="0" hangingPunct="1">
                        <a:lnSpc>
                          <a:spcPct val="115000"/>
                        </a:lnSpc>
                        <a:spcBef>
                          <a:spcPts val="0"/>
                        </a:spcBef>
                        <a:spcAft>
                          <a:spcPts val="0"/>
                        </a:spcAft>
                        <a:buFont typeface="Times New Roman"/>
                        <a:buChar char="-"/>
                      </a:pPr>
                      <a:r>
                        <a:rPr lang="en-GB" sz="1400" b="0" kern="1200" dirty="0">
                          <a:solidFill>
                            <a:schemeClr val="tx1"/>
                          </a:solidFill>
                          <a:latin typeface="+mj-lt"/>
                          <a:ea typeface="Calibri"/>
                          <a:cs typeface="Times New Roman"/>
                        </a:rPr>
                        <a:t>IPRI (International Property Rights Index) Report </a:t>
                      </a:r>
                      <a:endParaRPr lang="en-US" sz="1400" b="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n-GB"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00454">
                <a:tc>
                  <a:txBody>
                    <a:bodyPr/>
                    <a:lstStyle/>
                    <a:p>
                      <a:pPr marL="0" marR="0" algn="l">
                        <a:lnSpc>
                          <a:spcPct val="115000"/>
                        </a:lnSpc>
                        <a:spcBef>
                          <a:spcPts val="0"/>
                        </a:spcBef>
                        <a:spcAft>
                          <a:spcPts val="0"/>
                        </a:spcAft>
                      </a:pPr>
                      <a:r>
                        <a:rPr lang="en-GB" sz="1400" b="1" kern="1200" dirty="0">
                          <a:solidFill>
                            <a:schemeClr val="tx1"/>
                          </a:solidFill>
                          <a:latin typeface="+mj-lt"/>
                          <a:ea typeface="Calibri"/>
                          <a:cs typeface="Times New Roman"/>
                        </a:rPr>
                        <a:t>Filing activities with regard to different types of IPRs</a:t>
                      </a:r>
                      <a:endParaRPr lang="en-US" sz="1400" b="1"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defTabSz="914400" rtl="0" eaLnBrk="1" latinLnBrk="0" hangingPunct="1">
                        <a:lnSpc>
                          <a:spcPct val="115000"/>
                        </a:lnSpc>
                        <a:spcBef>
                          <a:spcPts val="0"/>
                        </a:spcBef>
                        <a:spcAft>
                          <a:spcPts val="0"/>
                        </a:spcAft>
                        <a:buFont typeface="Times New Roman"/>
                        <a:buChar char="-"/>
                      </a:pPr>
                      <a:r>
                        <a:rPr lang="en-GB" sz="1400" b="0" kern="1200" dirty="0">
                          <a:solidFill>
                            <a:schemeClr val="tx1"/>
                          </a:solidFill>
                          <a:latin typeface="+mj-lt"/>
                          <a:ea typeface="Calibri"/>
                          <a:cs typeface="Times New Roman"/>
                        </a:rPr>
                        <a:t>Annual reports of the individual IP offices (sometimes incomplete or missing for recent years or no English translation)</a:t>
                      </a:r>
                      <a:endParaRPr lang="en-US" sz="1400" b="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15000"/>
                        </a:lnSpc>
                        <a:spcBef>
                          <a:spcPts val="0"/>
                        </a:spcBef>
                        <a:spcAft>
                          <a:spcPts val="0"/>
                        </a:spcAft>
                      </a:pPr>
                      <a:endParaRPr lang="en-GB"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8617">
                <a:tc>
                  <a:txBody>
                    <a:bodyPr/>
                    <a:lstStyle/>
                    <a:p>
                      <a:pPr marL="0" marR="0" algn="l">
                        <a:lnSpc>
                          <a:spcPct val="115000"/>
                        </a:lnSpc>
                        <a:spcBef>
                          <a:spcPts val="0"/>
                        </a:spcBef>
                        <a:spcAft>
                          <a:spcPts val="0"/>
                        </a:spcAft>
                      </a:pPr>
                      <a:r>
                        <a:rPr lang="en-GB" sz="1400" b="1" kern="1200" dirty="0">
                          <a:solidFill>
                            <a:schemeClr val="tx1"/>
                          </a:solidFill>
                          <a:latin typeface="+mj-lt"/>
                          <a:ea typeface="Calibri"/>
                          <a:cs typeface="Times New Roman"/>
                        </a:rPr>
                        <a:t>Costs and benefits of IPRs enforcement</a:t>
                      </a:r>
                      <a:endParaRPr lang="en-US" sz="1400" b="1"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defTabSz="914400" rtl="0" eaLnBrk="1" latinLnBrk="0" hangingPunct="1">
                        <a:lnSpc>
                          <a:spcPct val="115000"/>
                        </a:lnSpc>
                        <a:spcBef>
                          <a:spcPts val="0"/>
                        </a:spcBef>
                        <a:spcAft>
                          <a:spcPts val="0"/>
                        </a:spcAft>
                      </a:pPr>
                      <a:endParaRPr lang="en-GB" sz="140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defTabSz="914400" rtl="0" eaLnBrk="1" latinLnBrk="0" hangingPunct="1">
                        <a:lnSpc>
                          <a:spcPct val="115000"/>
                        </a:lnSpc>
                        <a:spcBef>
                          <a:spcPts val="0"/>
                        </a:spcBef>
                        <a:spcAft>
                          <a:spcPts val="0"/>
                        </a:spcAft>
                      </a:pPr>
                      <a:r>
                        <a:rPr lang="en-GB" sz="1400" kern="1200" dirty="0">
                          <a:solidFill>
                            <a:schemeClr val="tx1"/>
                          </a:solidFill>
                          <a:latin typeface="+mj-lt"/>
                          <a:ea typeface="Calibri"/>
                          <a:cs typeface="Times New Roman"/>
                        </a:rPr>
                        <a:t>X</a:t>
                      </a:r>
                      <a:endParaRPr lang="en-US" sz="140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88668">
                <a:tc>
                  <a:txBody>
                    <a:bodyPr/>
                    <a:lstStyle/>
                    <a:p>
                      <a:pPr marL="0" marR="0" algn="l">
                        <a:lnSpc>
                          <a:spcPct val="115000"/>
                        </a:lnSpc>
                        <a:spcBef>
                          <a:spcPts val="0"/>
                        </a:spcBef>
                        <a:spcAft>
                          <a:spcPts val="0"/>
                        </a:spcAft>
                      </a:pPr>
                      <a:r>
                        <a:rPr lang="en-GB" sz="1400" b="1" kern="1200" dirty="0">
                          <a:solidFill>
                            <a:schemeClr val="tx1"/>
                          </a:solidFill>
                          <a:latin typeface="+mj-lt"/>
                          <a:ea typeface="Calibri"/>
                          <a:cs typeface="Times New Roman"/>
                        </a:rPr>
                        <a:t>Actual use and application of patented inventions</a:t>
                      </a:r>
                      <a:endParaRPr lang="en-US" sz="1400" b="1"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defTabSz="914400" rtl="0" eaLnBrk="1" latinLnBrk="0" hangingPunct="1">
                        <a:lnSpc>
                          <a:spcPct val="115000"/>
                        </a:lnSpc>
                        <a:spcBef>
                          <a:spcPts val="0"/>
                        </a:spcBef>
                        <a:spcAft>
                          <a:spcPts val="0"/>
                        </a:spcAft>
                      </a:pPr>
                      <a:endParaRPr lang="en-GB" sz="140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defTabSz="914400" rtl="0" eaLnBrk="1" latinLnBrk="0" hangingPunct="1">
                        <a:lnSpc>
                          <a:spcPct val="115000"/>
                        </a:lnSpc>
                        <a:spcBef>
                          <a:spcPts val="0"/>
                        </a:spcBef>
                        <a:spcAft>
                          <a:spcPts val="0"/>
                        </a:spcAft>
                      </a:pPr>
                      <a:r>
                        <a:rPr lang="en-GB" sz="1400" kern="1200" dirty="0">
                          <a:solidFill>
                            <a:schemeClr val="tx1"/>
                          </a:solidFill>
                          <a:latin typeface="+mj-lt"/>
                          <a:ea typeface="Calibri"/>
                          <a:cs typeface="Times New Roman"/>
                        </a:rPr>
                        <a:t>X</a:t>
                      </a:r>
                      <a:endParaRPr lang="en-US" sz="140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38617">
                <a:tc>
                  <a:txBody>
                    <a:bodyPr/>
                    <a:lstStyle/>
                    <a:p>
                      <a:pPr marL="0" marR="0" algn="l">
                        <a:lnSpc>
                          <a:spcPct val="115000"/>
                        </a:lnSpc>
                        <a:spcBef>
                          <a:spcPts val="0"/>
                        </a:spcBef>
                        <a:spcAft>
                          <a:spcPts val="0"/>
                        </a:spcAft>
                      </a:pPr>
                      <a:r>
                        <a:rPr lang="en-GB" sz="1400" b="1" kern="1200" dirty="0">
                          <a:solidFill>
                            <a:schemeClr val="tx1"/>
                          </a:solidFill>
                          <a:latin typeface="+mj-lt"/>
                          <a:ea typeface="Calibri"/>
                          <a:cs typeface="Times New Roman"/>
                        </a:rPr>
                        <a:t>Methods of valuing IP</a:t>
                      </a:r>
                      <a:endParaRPr lang="en-US" sz="1400" b="1"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defTabSz="914400" rtl="0" eaLnBrk="1" latinLnBrk="0" hangingPunct="1">
                        <a:lnSpc>
                          <a:spcPct val="115000"/>
                        </a:lnSpc>
                        <a:spcBef>
                          <a:spcPts val="0"/>
                        </a:spcBef>
                        <a:spcAft>
                          <a:spcPts val="0"/>
                        </a:spcAft>
                      </a:pPr>
                      <a:endParaRPr lang="en-GB" sz="140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defTabSz="914400" rtl="0" eaLnBrk="1" latinLnBrk="0" hangingPunct="1">
                        <a:lnSpc>
                          <a:spcPct val="115000"/>
                        </a:lnSpc>
                        <a:spcBef>
                          <a:spcPts val="0"/>
                        </a:spcBef>
                        <a:spcAft>
                          <a:spcPts val="0"/>
                        </a:spcAft>
                      </a:pPr>
                      <a:r>
                        <a:rPr lang="en-GB" sz="1400" kern="1200" dirty="0">
                          <a:solidFill>
                            <a:schemeClr val="tx1"/>
                          </a:solidFill>
                          <a:latin typeface="+mj-lt"/>
                          <a:ea typeface="Calibri"/>
                          <a:cs typeface="Times New Roman"/>
                        </a:rPr>
                        <a:t>X</a:t>
                      </a:r>
                      <a:endParaRPr lang="en-US" sz="1400"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77235">
                <a:tc>
                  <a:txBody>
                    <a:bodyPr/>
                    <a:lstStyle/>
                    <a:p>
                      <a:pPr marL="0" marR="0" algn="l">
                        <a:lnSpc>
                          <a:spcPct val="115000"/>
                        </a:lnSpc>
                        <a:spcBef>
                          <a:spcPts val="0"/>
                        </a:spcBef>
                        <a:spcAft>
                          <a:spcPts val="0"/>
                        </a:spcAft>
                      </a:pPr>
                      <a:r>
                        <a:rPr lang="en-GB" sz="1400" b="1" kern="1200" dirty="0">
                          <a:solidFill>
                            <a:schemeClr val="tx1"/>
                          </a:solidFill>
                          <a:latin typeface="+mj-lt"/>
                          <a:ea typeface="Calibri"/>
                          <a:cs typeface="Times New Roman"/>
                        </a:rPr>
                        <a:t>Estimation of costs resulting from counterfeit and piracy</a:t>
                      </a:r>
                      <a:endParaRPr lang="en-US" sz="1400" b="1" kern="1200" dirty="0">
                        <a:solidFill>
                          <a:schemeClr val="tx1"/>
                        </a:solidFill>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GB"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GB" sz="1400" dirty="0">
                          <a:latin typeface="+mj-lt"/>
                          <a:ea typeface="Calibri"/>
                          <a:cs typeface="Times New Roman"/>
                        </a:rPr>
                        <a:t>X</a:t>
                      </a:r>
                      <a:endParaRPr lang="en-US" sz="14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8001000" cy="838199"/>
          </a:xfrm>
        </p:spPr>
        <p:txBody>
          <a:bodyPr>
            <a:normAutofit/>
          </a:bodyPr>
          <a:lstStyle/>
          <a:p>
            <a:r>
              <a:rPr lang="en-US" sz="3000" b="1" dirty="0" smtClean="0"/>
              <a:t>3. Suggestions</a:t>
            </a:r>
            <a:endParaRPr lang="en-US" sz="3000" b="1" dirty="0"/>
          </a:p>
        </p:txBody>
      </p:sp>
      <p:sp>
        <p:nvSpPr>
          <p:cNvPr id="3" name="Subtitle 2"/>
          <p:cNvSpPr>
            <a:spLocks noGrp="1"/>
          </p:cNvSpPr>
          <p:nvPr>
            <p:ph type="subTitle" idx="1"/>
          </p:nvPr>
        </p:nvSpPr>
        <p:spPr>
          <a:xfrm>
            <a:off x="533400" y="1752600"/>
            <a:ext cx="4572000" cy="2590800"/>
          </a:xfrm>
        </p:spPr>
        <p:txBody>
          <a:bodyPr>
            <a:normAutofit fontScale="92500"/>
          </a:bodyPr>
          <a:lstStyle/>
          <a:p>
            <a:pPr algn="l"/>
            <a:r>
              <a:rPr lang="en-US" sz="2400" b="1" dirty="0" smtClean="0">
                <a:solidFill>
                  <a:schemeClr val="tx1"/>
                </a:solidFill>
              </a:rPr>
              <a:t>What kind of information is needed?</a:t>
            </a:r>
          </a:p>
          <a:p>
            <a:pPr algn="l"/>
            <a:endParaRPr lang="en-US" sz="2000" dirty="0" smtClean="0">
              <a:solidFill>
                <a:schemeClr val="tx1"/>
              </a:solidFill>
            </a:endParaRPr>
          </a:p>
          <a:p>
            <a:pPr marL="457200" indent="-457200" algn="l">
              <a:buFont typeface="+mj-lt"/>
              <a:buAutoNum type="arabicPeriod"/>
            </a:pPr>
            <a:r>
              <a:rPr lang="en-US" sz="2000" dirty="0" smtClean="0">
                <a:solidFill>
                  <a:schemeClr val="tx1"/>
                </a:solidFill>
              </a:rPr>
              <a:t>Economic data</a:t>
            </a:r>
          </a:p>
          <a:p>
            <a:pPr marL="457200" indent="-457200" algn="l">
              <a:buFont typeface="+mj-lt"/>
              <a:buAutoNum type="arabicPeriod"/>
            </a:pPr>
            <a:endParaRPr lang="en-US" sz="2000" dirty="0" smtClean="0">
              <a:solidFill>
                <a:schemeClr val="tx1"/>
              </a:solidFill>
            </a:endParaRPr>
          </a:p>
          <a:p>
            <a:pPr marL="457200" indent="-457200" algn="l">
              <a:buFont typeface="+mj-lt"/>
              <a:buAutoNum type="arabicPeriod"/>
            </a:pPr>
            <a:r>
              <a:rPr lang="en-US" sz="2000" dirty="0" smtClean="0">
                <a:solidFill>
                  <a:schemeClr val="tx1"/>
                </a:solidFill>
              </a:rPr>
              <a:t>Intellectual Property Rights</a:t>
            </a:r>
          </a:p>
          <a:p>
            <a:pPr marL="457200" indent="-457200" algn="l">
              <a:buFont typeface="+mj-lt"/>
              <a:buAutoNum type="arabicPeriod"/>
            </a:pPr>
            <a:endParaRPr lang="en-US" sz="2000" dirty="0" smtClean="0">
              <a:solidFill>
                <a:schemeClr val="tx1"/>
              </a:solidFill>
            </a:endParaRPr>
          </a:p>
          <a:p>
            <a:pPr marL="457200" indent="-457200" algn="l">
              <a:buFont typeface="+mj-lt"/>
              <a:buAutoNum type="arabicPeriod"/>
            </a:pPr>
            <a:r>
              <a:rPr lang="en-US" sz="2000" dirty="0" smtClean="0">
                <a:solidFill>
                  <a:schemeClr val="tx1"/>
                </a:solidFill>
              </a:rPr>
              <a:t>Innovation </a:t>
            </a:r>
            <a:endParaRPr lang="en-US" sz="2000" dirty="0">
              <a:solidFill>
                <a:schemeClr val="tx1"/>
              </a:solidFill>
            </a:endParaRPr>
          </a:p>
          <a:p>
            <a:pPr marL="457200" indent="-457200" algn="l"/>
            <a:endParaRPr lang="en-US" sz="2000" dirty="0" smtClean="0">
              <a:solidFill>
                <a:schemeClr val="tx1"/>
              </a:solidFill>
            </a:endParaRPr>
          </a:p>
        </p:txBody>
      </p:sp>
      <p:grpSp>
        <p:nvGrpSpPr>
          <p:cNvPr id="4" name="Group 3"/>
          <p:cNvGrpSpPr/>
          <p:nvPr/>
        </p:nvGrpSpPr>
        <p:grpSpPr>
          <a:xfrm>
            <a:off x="5412904" y="1758008"/>
            <a:ext cx="2664296" cy="4566592"/>
            <a:chOff x="2843808" y="692696"/>
            <a:chExt cx="2664296" cy="5328592"/>
          </a:xfrm>
        </p:grpSpPr>
        <p:sp>
          <p:nvSpPr>
            <p:cNvPr id="5" name="Rectangle 4"/>
            <p:cNvSpPr/>
            <p:nvPr/>
          </p:nvSpPr>
          <p:spPr>
            <a:xfrm>
              <a:off x="2915816" y="692696"/>
              <a:ext cx="2376264"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latin typeface="+mj-lt"/>
                  <a:cs typeface="Times New Roman" pitchFamily="18" charset="0"/>
                </a:rPr>
                <a:t>Ownership of IP</a:t>
              </a:r>
              <a:endParaRPr lang="en-GB" b="1" dirty="0">
                <a:solidFill>
                  <a:schemeClr val="bg1"/>
                </a:solidFill>
                <a:latin typeface="+mj-lt"/>
                <a:cs typeface="Times New Roman" pitchFamily="18" charset="0"/>
              </a:endParaRPr>
            </a:p>
          </p:txBody>
        </p:sp>
        <p:sp>
          <p:nvSpPr>
            <p:cNvPr id="6" name="Rectangle 5"/>
            <p:cNvSpPr/>
            <p:nvPr/>
          </p:nvSpPr>
          <p:spPr>
            <a:xfrm>
              <a:off x="2915816" y="2874640"/>
              <a:ext cx="2448272"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latin typeface="+mj-lt"/>
                  <a:cs typeface="Times New Roman" pitchFamily="18" charset="0"/>
                </a:rPr>
                <a:t>Innovative activities</a:t>
              </a:r>
              <a:endParaRPr lang="en-GB" b="1" dirty="0">
                <a:solidFill>
                  <a:schemeClr val="bg1"/>
                </a:solidFill>
                <a:latin typeface="+mj-lt"/>
                <a:cs typeface="Times New Roman" pitchFamily="18" charset="0"/>
              </a:endParaRPr>
            </a:p>
          </p:txBody>
        </p:sp>
        <p:sp>
          <p:nvSpPr>
            <p:cNvPr id="7" name="Rectangle 6"/>
            <p:cNvSpPr/>
            <p:nvPr/>
          </p:nvSpPr>
          <p:spPr>
            <a:xfrm>
              <a:off x="2915816" y="5106888"/>
              <a:ext cx="2448272" cy="914400"/>
            </a:xfrm>
            <a:prstGeom prst="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latin typeface="+mj-lt"/>
                  <a:cs typeface="Times New Roman" pitchFamily="18" charset="0"/>
                </a:rPr>
                <a:t>Economic growth</a:t>
              </a:r>
            </a:p>
          </p:txBody>
        </p:sp>
        <p:sp>
          <p:nvSpPr>
            <p:cNvPr id="8" name="Down Arrow 7"/>
            <p:cNvSpPr/>
            <p:nvPr/>
          </p:nvSpPr>
          <p:spPr>
            <a:xfrm>
              <a:off x="3871344" y="1730512"/>
              <a:ext cx="484632" cy="9784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9" name="Down Arrow 8"/>
            <p:cNvSpPr/>
            <p:nvPr/>
          </p:nvSpPr>
          <p:spPr>
            <a:xfrm>
              <a:off x="3851920" y="3962760"/>
              <a:ext cx="484632" cy="9784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10" name="TextBox 9"/>
            <p:cNvSpPr txBox="1"/>
            <p:nvPr/>
          </p:nvSpPr>
          <p:spPr>
            <a:xfrm>
              <a:off x="3059832" y="2041103"/>
              <a:ext cx="2207560" cy="359134"/>
            </a:xfrm>
            <a:prstGeom prst="rect">
              <a:avLst/>
            </a:prstGeom>
            <a:noFill/>
          </p:spPr>
          <p:txBody>
            <a:bodyPr wrap="square" rtlCol="0">
              <a:spAutoFit/>
            </a:bodyPr>
            <a:lstStyle/>
            <a:p>
              <a:r>
                <a:rPr lang="en-GB" sz="1400" b="1" dirty="0" smtClean="0">
                  <a:latin typeface="+mj-lt"/>
                  <a:cs typeface="Times New Roman" pitchFamily="18" charset="0"/>
                </a:rPr>
                <a:t>Rewards and recognition</a:t>
              </a:r>
              <a:endParaRPr lang="en-GB" sz="1400" b="1" dirty="0">
                <a:latin typeface="+mj-lt"/>
                <a:cs typeface="Times New Roman" pitchFamily="18" charset="0"/>
              </a:endParaRPr>
            </a:p>
          </p:txBody>
        </p:sp>
        <p:sp>
          <p:nvSpPr>
            <p:cNvPr id="11" name="TextBox 10"/>
            <p:cNvSpPr txBox="1"/>
            <p:nvPr/>
          </p:nvSpPr>
          <p:spPr>
            <a:xfrm>
              <a:off x="2843808" y="4273351"/>
              <a:ext cx="2664296" cy="359134"/>
            </a:xfrm>
            <a:prstGeom prst="rect">
              <a:avLst/>
            </a:prstGeom>
            <a:noFill/>
          </p:spPr>
          <p:txBody>
            <a:bodyPr wrap="square" rtlCol="0">
              <a:spAutoFit/>
            </a:bodyPr>
            <a:lstStyle/>
            <a:p>
              <a:r>
                <a:rPr lang="en-GB" sz="1400" b="1" dirty="0" smtClean="0">
                  <a:latin typeface="+mj-lt"/>
                  <a:cs typeface="Times New Roman" pitchFamily="18" charset="0"/>
                </a:rPr>
                <a:t>New products and technologies</a:t>
              </a:r>
              <a:endParaRPr lang="en-GB" sz="1400" b="1" dirty="0">
                <a:latin typeface="+mj-lt"/>
                <a:cs typeface="Times New Roman" pitchFamily="18"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685800"/>
          <a:ext cx="9296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304800" y="4800600"/>
            <a:ext cx="8229600" cy="1676400"/>
          </a:xfrm>
        </p:spPr>
        <p:txBody>
          <a:bodyPr>
            <a:normAutofit/>
          </a:bodyPr>
          <a:lstStyle/>
          <a:p>
            <a:pPr marL="0" lvl="1" indent="0">
              <a:buNone/>
            </a:pPr>
            <a:r>
              <a:rPr lang="en-US" sz="2000" b="1" dirty="0" smtClean="0"/>
              <a:t>Problems due to:</a:t>
            </a:r>
          </a:p>
          <a:p>
            <a:pPr marL="914400" lvl="1" indent="-336550">
              <a:buFont typeface="Wingdings" pitchFamily="2" charset="2"/>
              <a:buChar char="§"/>
            </a:pPr>
            <a:r>
              <a:rPr lang="en-US" sz="1800" dirty="0" smtClean="0"/>
              <a:t> Unclear classification </a:t>
            </a:r>
          </a:p>
          <a:p>
            <a:pPr marL="914400" lvl="1" indent="-336550">
              <a:buFont typeface="Wingdings" pitchFamily="2" charset="2"/>
              <a:buChar char="§"/>
            </a:pPr>
            <a:r>
              <a:rPr lang="en-US" sz="1800" dirty="0" smtClean="0"/>
              <a:t> Intrinsic variability </a:t>
            </a:r>
          </a:p>
          <a:p>
            <a:pPr marL="914400" lvl="1" indent="-336550">
              <a:buFont typeface="Wingdings" pitchFamily="2" charset="2"/>
              <a:buChar char="§"/>
            </a:pPr>
            <a:r>
              <a:rPr lang="en-US" sz="1800" dirty="0" smtClean="0"/>
              <a:t>Classification of patents is not based on their economic significance</a:t>
            </a:r>
          </a:p>
          <a:p>
            <a:pPr>
              <a:buNone/>
            </a:pPr>
            <a:endParaRPr lang="en-GB" sz="1800" dirty="0"/>
          </a:p>
        </p:txBody>
      </p:sp>
      <p:sp>
        <p:nvSpPr>
          <p:cNvPr id="5" name="Subtitle 2"/>
          <p:cNvSpPr txBox="1">
            <a:spLocks/>
          </p:cNvSpPr>
          <p:nvPr/>
        </p:nvSpPr>
        <p:spPr>
          <a:xfrm>
            <a:off x="533400" y="1600200"/>
            <a:ext cx="41910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How to use patents statistics?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2971</Words>
  <Application>Microsoft Office PowerPoint</Application>
  <PresentationFormat>On-screen Show (4:3)</PresentationFormat>
  <Paragraphs>223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Needs and Expectations towards the Development of the Tool on the Economic Aspects of IP in Countries in Transition   Speaker: Tereza Pigova  </vt:lpstr>
      <vt:lpstr>Slide 2</vt:lpstr>
      <vt:lpstr>Today’s agenda </vt:lpstr>
      <vt:lpstr>1. Scope of the research</vt:lpstr>
      <vt:lpstr>Unique field experiment</vt:lpstr>
      <vt:lpstr>2. Findings</vt:lpstr>
      <vt:lpstr>Slide 7</vt:lpstr>
      <vt:lpstr>3. Suggestions</vt:lpstr>
      <vt:lpstr>Slide 9</vt:lpstr>
      <vt:lpstr>Slide 10</vt:lpstr>
      <vt:lpstr>Slide 11</vt:lpstr>
      <vt:lpstr>4. Additional comments</vt:lpstr>
      <vt:lpstr>Slide 13</vt:lpstr>
      <vt:lpstr>Slide 14</vt:lpstr>
      <vt:lpstr>Slide 15</vt:lpstr>
      <vt:lpstr>Slide 16</vt:lpstr>
      <vt:lpstr>Slide 17</vt:lpstr>
      <vt:lpstr>Slide 18</vt:lpstr>
      <vt:lpstr>Slide 19</vt:lpstr>
    </vt:vector>
  </TitlesOfParts>
  <Company>Babson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Babson College</dc:creator>
  <cp:lastModifiedBy>Tereza</cp:lastModifiedBy>
  <cp:revision>130</cp:revision>
  <dcterms:created xsi:type="dcterms:W3CDTF">2011-02-12T11:48:11Z</dcterms:created>
  <dcterms:modified xsi:type="dcterms:W3CDTF">2011-02-17T17:24:36Z</dcterms:modified>
</cp:coreProperties>
</file>